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65" r:id="rId4"/>
    <p:sldId id="267" r:id="rId5"/>
    <p:sldId id="266" r:id="rId6"/>
    <p:sldId id="257" r:id="rId7"/>
    <p:sldId id="258" r:id="rId8"/>
    <p:sldId id="26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A6240-E21E-4D5D-8B89-F973119925C1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25663-F642-4CD4-8476-1F9B26D85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03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37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788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38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090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39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29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40</a:t>
            </a: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49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42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909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43</a:t>
            </a: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114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44</a:t>
            </a: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31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  <a:latin typeface="Times" pitchFamily="18" charset="0"/>
              </a:rPr>
              <a:t>45</a:t>
            </a: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523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4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32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1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90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86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1139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95400"/>
            <a:ext cx="41148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1148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7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15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92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716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334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4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1005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82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955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57200"/>
            <a:ext cx="61341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76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42900" y="1295400"/>
            <a:ext cx="4114800" cy="5181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295400"/>
            <a:ext cx="41148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44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42900" y="1295400"/>
            <a:ext cx="4114800" cy="5181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295400"/>
            <a:ext cx="41148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8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5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14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43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8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5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2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2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181CC7"/>
            </a:gs>
            <a:gs pos="31250">
              <a:srgbClr val="0A128C"/>
            </a:gs>
            <a:gs pos="93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D9565-E571-4198-9A48-96F679F2C3A5}" type="datetimeFigureOut">
              <a:rPr lang="en-US" smtClean="0"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A6906-1CCA-4AA9-A19A-9022DA8F2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84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181CC7"/>
            </a:gs>
            <a:gs pos="31250">
              <a:srgbClr val="0A128C"/>
            </a:gs>
            <a:gs pos="93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4450" rIns="92075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2954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57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DFF2A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 2" pitchFamily="18" charset="2"/>
        <a:buChar char="˜"/>
        <a:defRPr sz="2800">
          <a:solidFill>
            <a:srgbClr val="F4F4F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DFF2A"/>
        </a:buClr>
        <a:buSzPct val="60000"/>
        <a:buFont typeface="Zapf Dingbats"/>
        <a:buChar char="u"/>
        <a:defRPr sz="2800">
          <a:solidFill>
            <a:srgbClr val="F4F4F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800">
          <a:solidFill>
            <a:srgbClr val="F4F4F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rgbClr val="F4F4F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800">
          <a:solidFill>
            <a:srgbClr val="F4F4F4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800">
          <a:solidFill>
            <a:srgbClr val="F4F4F4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800">
          <a:solidFill>
            <a:srgbClr val="F4F4F4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800">
          <a:solidFill>
            <a:srgbClr val="F4F4F4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800">
          <a:solidFill>
            <a:srgbClr val="F4F4F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NSAID </a:t>
            </a:r>
            <a:r>
              <a:rPr lang="en-US" b="1" dirty="0" err="1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Gastropathy</a:t>
            </a:r>
            <a:r>
              <a:rPr lang="en-US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53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A sneak peek</a:t>
            </a:r>
            <a:endParaRPr lang="en-US" sz="53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053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title"/>
          </p:nvPr>
        </p:nvSpPr>
        <p:spPr>
          <a:xfrm>
            <a:off x="732848" y="685800"/>
            <a:ext cx="8229600" cy="685800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/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/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/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Selective </a:t>
            </a:r>
            <a:r>
              <a:rPr lang="en-US" b="1" dirty="0">
                <a:solidFill>
                  <a:srgbClr val="FFFF00"/>
                </a:solidFill>
              </a:rPr>
              <a:t>COX-2 Suppression:</a:t>
            </a:r>
            <a:br>
              <a:rPr lang="en-US" b="1" dirty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42900" y="1295400"/>
            <a:ext cx="8458200" cy="5181600"/>
          </a:xfrm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/>
              <a:t>Traditional NSAIDs at full therapeutic doses inhibit both enzymes 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Most have greater effect on COX-1 than COX-2</a:t>
            </a:r>
          </a:p>
          <a:p>
            <a:pPr>
              <a:buFontTx/>
              <a:buChar char="•"/>
            </a:pPr>
            <a:r>
              <a:rPr lang="en-US"/>
              <a:t>The new drugs are highly selective for COX-2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&gt;300-fold more effective against COX-2 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This difference allows</a:t>
            </a:r>
          </a:p>
          <a:p>
            <a:pPr lvl="2">
              <a:buClr>
                <a:schemeClr val="hlink"/>
              </a:buClr>
              <a:buSzPct val="70000"/>
            </a:pPr>
            <a:r>
              <a:rPr lang="en-US"/>
              <a:t>Major reduction in COX-2 production of proinflammatory PGs </a:t>
            </a:r>
          </a:p>
          <a:p>
            <a:pPr lvl="2">
              <a:buClr>
                <a:schemeClr val="hlink"/>
              </a:buClr>
              <a:buSzPct val="70000"/>
            </a:pPr>
            <a:r>
              <a:rPr lang="en-US"/>
              <a:t>Sparing of COX-1–produced housekeeping PGs</a:t>
            </a:r>
          </a:p>
        </p:txBody>
      </p:sp>
    </p:spTree>
    <p:extLst>
      <p:ext uri="{BB962C8B-B14F-4D97-AF65-F5344CB8AC3E}">
        <p14:creationId xmlns:p14="http://schemas.microsoft.com/office/powerpoint/2010/main" val="139610573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NSAID </a:t>
            </a:r>
            <a:r>
              <a:rPr lang="en-US" b="1" dirty="0" err="1">
                <a:solidFill>
                  <a:srgbClr val="FFFF00"/>
                </a:solidFill>
              </a:rPr>
              <a:t>Gastropathy</a:t>
            </a:r>
            <a:r>
              <a:rPr lang="en-US" b="1" dirty="0">
                <a:solidFill>
                  <a:srgbClr val="FFFF00"/>
                </a:solidFill>
              </a:rPr>
              <a:t>: Prevention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dirty="0"/>
              <a:t>Short-term (1 to 4 weeks) clinical studies with COX-2 inhibitor in patients with OA and RA*</a:t>
            </a:r>
          </a:p>
          <a:p>
            <a:pPr lvl="1">
              <a:spcBef>
                <a:spcPct val="10000"/>
              </a:spcBef>
              <a:buSzPct val="70000"/>
              <a:buFontTx/>
              <a:buChar char="•"/>
            </a:pPr>
            <a:r>
              <a:rPr lang="en-US" dirty="0"/>
              <a:t>Significant control of arthritis symptoms</a:t>
            </a:r>
          </a:p>
          <a:p>
            <a:pPr lvl="1">
              <a:spcBef>
                <a:spcPct val="10000"/>
              </a:spcBef>
              <a:buSzPct val="70000"/>
              <a:buFontTx/>
              <a:buChar char="•"/>
            </a:pPr>
            <a:r>
              <a:rPr lang="en-US" dirty="0"/>
              <a:t>Fewer endoscopic ulcers </a:t>
            </a:r>
          </a:p>
          <a:p>
            <a:pPr lvl="1">
              <a:spcBef>
                <a:spcPct val="10000"/>
              </a:spcBef>
              <a:buSzPct val="70000"/>
              <a:buFontTx/>
              <a:buChar char="•"/>
            </a:pPr>
            <a:r>
              <a:rPr lang="en-US" dirty="0"/>
              <a:t>No effect on platelet aggregation or </a:t>
            </a:r>
            <a:br>
              <a:rPr lang="en-US" dirty="0"/>
            </a:br>
            <a:r>
              <a:rPr lang="en-US" dirty="0"/>
              <a:t>bleeding time</a:t>
            </a:r>
          </a:p>
          <a:p>
            <a:pPr lvl="1">
              <a:spcBef>
                <a:spcPct val="10000"/>
              </a:spcBef>
              <a:buSzPct val="70000"/>
              <a:buFontTx/>
              <a:buChar char="•"/>
            </a:pPr>
            <a:r>
              <a:rPr lang="en-US" dirty="0"/>
              <a:t>Insufficient data to determine risk of serious events or safety in high-risk populations</a:t>
            </a:r>
          </a:p>
          <a:p>
            <a:pPr>
              <a:buFontTx/>
              <a:buChar char="•"/>
            </a:pPr>
            <a:r>
              <a:rPr lang="en-US" dirty="0" smtClean="0"/>
              <a:t>E.g. </a:t>
            </a:r>
            <a:r>
              <a:rPr lang="en-US" dirty="0" err="1" smtClean="0"/>
              <a:t>Celecoxib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rofecoxib</a:t>
            </a:r>
            <a:r>
              <a:rPr lang="en-US" dirty="0"/>
              <a:t> </a:t>
            </a:r>
            <a:r>
              <a:rPr lang="en-US" dirty="0" smtClean="0"/>
              <a:t>meloxicam </a:t>
            </a:r>
            <a:r>
              <a:rPr lang="en-US" dirty="0"/>
              <a:t>				</a:t>
            </a: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365125" y="6260109"/>
            <a:ext cx="7477125" cy="588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6194A"/>
              </a:solidFill>
            </a:endParaRP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C000"/>
                </a:solidFill>
              </a:rPr>
              <a:t>Simon, et al. </a:t>
            </a:r>
            <a:r>
              <a:rPr lang="en-US" b="1" i="1" dirty="0" err="1">
                <a:solidFill>
                  <a:srgbClr val="FFC000"/>
                </a:solidFill>
              </a:rPr>
              <a:t>Arth</a:t>
            </a:r>
            <a:r>
              <a:rPr lang="en-US" b="1" i="1" dirty="0">
                <a:solidFill>
                  <a:srgbClr val="FFC000"/>
                </a:solidFill>
              </a:rPr>
              <a:t> Rheum. 1998;41:1591–1602.</a:t>
            </a:r>
          </a:p>
        </p:txBody>
      </p:sp>
    </p:spTree>
    <p:extLst>
      <p:ext uri="{BB962C8B-B14F-4D97-AF65-F5344CB8AC3E}">
        <p14:creationId xmlns:p14="http://schemas.microsoft.com/office/powerpoint/2010/main" val="40130562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46038" rIns="46038"/>
          <a:lstStyle/>
          <a:p>
            <a:r>
              <a:rPr lang="en-US" b="1" dirty="0">
                <a:solidFill>
                  <a:srgbClr val="FFFF00"/>
                </a:solidFill>
              </a:rPr>
              <a:t>NSAID </a:t>
            </a:r>
            <a:r>
              <a:rPr lang="en-US" b="1" dirty="0" err="1">
                <a:solidFill>
                  <a:srgbClr val="FFFF00"/>
                </a:solidFill>
              </a:rPr>
              <a:t>Gastropathy</a:t>
            </a:r>
            <a:r>
              <a:rPr lang="en-US" b="1" dirty="0">
                <a:solidFill>
                  <a:srgbClr val="FFFF00"/>
                </a:solidFill>
              </a:rPr>
              <a:t>: </a:t>
            </a:r>
            <a:r>
              <a:rPr lang="en-US" b="1" dirty="0" smtClean="0">
                <a:solidFill>
                  <a:srgbClr val="FFFF00"/>
                </a:solidFill>
              </a:rPr>
              <a:t>Prevention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/>
              <a:t>Counteract the problem</a:t>
            </a:r>
          </a:p>
          <a:p>
            <a:pPr>
              <a:buFontTx/>
              <a:buChar char="•"/>
            </a:pPr>
            <a:r>
              <a:rPr lang="en-US"/>
              <a:t>Misoprostol 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Reduction of serious events by 40%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Results best with 200 µg qid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Side effects: diarrhea and uterine cramps</a:t>
            </a:r>
          </a:p>
          <a:p>
            <a:pPr lvl="2">
              <a:buClr>
                <a:schemeClr val="hlink"/>
              </a:buClr>
              <a:buSzPct val="70000"/>
            </a:pPr>
            <a:r>
              <a:rPr lang="en-US"/>
              <a:t>Avoid if pregnancy risk is present</a:t>
            </a:r>
          </a:p>
          <a:p>
            <a:pPr>
              <a:buFontTx/>
              <a:buChar char="•"/>
            </a:pPr>
            <a:r>
              <a:rPr lang="en-US"/>
              <a:t>Omeprazole</a:t>
            </a:r>
          </a:p>
          <a:p>
            <a:pPr lvl="1">
              <a:buSzPct val="70000"/>
              <a:buFontTx/>
              <a:buChar char="•"/>
            </a:pPr>
            <a:r>
              <a:rPr lang="en-US"/>
              <a:t>Recent studies show 72% to 78% reduction in all ulcers when used for primary prevention at 20 mg qd</a:t>
            </a: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365125" y="6210300"/>
            <a:ext cx="74771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FFC000"/>
                </a:solidFill>
              </a:rPr>
              <a:t>Scheiman</a:t>
            </a:r>
            <a:r>
              <a:rPr lang="en-US" dirty="0">
                <a:solidFill>
                  <a:srgbClr val="FFC000"/>
                </a:solidFill>
              </a:rPr>
              <a:t>, Isenberg. </a:t>
            </a:r>
            <a:r>
              <a:rPr lang="en-US" i="1" dirty="0">
                <a:solidFill>
                  <a:srgbClr val="FFC000"/>
                </a:solidFill>
              </a:rPr>
              <a:t>Am J Med</a:t>
            </a:r>
            <a:r>
              <a:rPr lang="en-US" dirty="0">
                <a:solidFill>
                  <a:srgbClr val="FFC000"/>
                </a:solidFill>
              </a:rPr>
              <a:t>. 1998;105(</a:t>
            </a:r>
            <a:r>
              <a:rPr lang="en-US" dirty="0" err="1">
                <a:solidFill>
                  <a:srgbClr val="FFC000"/>
                </a:solidFill>
              </a:rPr>
              <a:t>suppl</a:t>
            </a:r>
            <a:r>
              <a:rPr lang="en-US" dirty="0">
                <a:solidFill>
                  <a:srgbClr val="FFC000"/>
                </a:solidFill>
              </a:rPr>
              <a:t> 5A):32S–38S.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FFC000"/>
                </a:solidFill>
              </a:rPr>
              <a:t>Hawkey</a:t>
            </a:r>
            <a:r>
              <a:rPr lang="en-US" dirty="0">
                <a:solidFill>
                  <a:srgbClr val="FFC000"/>
                </a:solidFill>
              </a:rPr>
              <a:t>. </a:t>
            </a:r>
            <a:r>
              <a:rPr lang="en-US" i="1" dirty="0">
                <a:solidFill>
                  <a:srgbClr val="FFC000"/>
                </a:solidFill>
              </a:rPr>
              <a:t>Am J Med</a:t>
            </a:r>
            <a:r>
              <a:rPr lang="en-US" dirty="0">
                <a:solidFill>
                  <a:srgbClr val="FFC000"/>
                </a:solidFill>
              </a:rPr>
              <a:t>. 1998;104(</a:t>
            </a:r>
            <a:r>
              <a:rPr lang="en-US" dirty="0" err="1">
                <a:solidFill>
                  <a:srgbClr val="FFC000"/>
                </a:solidFill>
              </a:rPr>
              <a:t>suppl</a:t>
            </a:r>
            <a:r>
              <a:rPr lang="en-US" dirty="0">
                <a:solidFill>
                  <a:srgbClr val="FFC000"/>
                </a:solidFill>
              </a:rPr>
              <a:t> 3A):67S–74S.</a:t>
            </a:r>
          </a:p>
        </p:txBody>
      </p:sp>
    </p:spTree>
    <p:extLst>
      <p:ext uri="{BB962C8B-B14F-4D97-AF65-F5344CB8AC3E}">
        <p14:creationId xmlns:p14="http://schemas.microsoft.com/office/powerpoint/2010/main" val="28390885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NSAID </a:t>
            </a:r>
            <a:r>
              <a:rPr lang="en-US" b="1" dirty="0" err="1">
                <a:solidFill>
                  <a:srgbClr val="FFFF00"/>
                </a:solidFill>
              </a:rPr>
              <a:t>Gastropathy</a:t>
            </a:r>
            <a:r>
              <a:rPr lang="en-US" b="1" dirty="0">
                <a:solidFill>
                  <a:srgbClr val="FFFF00"/>
                </a:solidFill>
              </a:rPr>
              <a:t>: Key Points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Be mindful of side effects of NSAID’s</a:t>
            </a:r>
            <a:endParaRPr lang="en-US" dirty="0"/>
          </a:p>
          <a:p>
            <a:pPr>
              <a:buFontTx/>
              <a:buChar char="•"/>
            </a:pPr>
            <a:r>
              <a:rPr lang="en-US" dirty="0"/>
              <a:t>Know the risk factors</a:t>
            </a:r>
          </a:p>
          <a:p>
            <a:pPr>
              <a:buFontTx/>
              <a:buChar char="•"/>
            </a:pPr>
            <a:r>
              <a:rPr lang="en-US" dirty="0"/>
              <a:t>The best way to treat it is to prevent it</a:t>
            </a:r>
          </a:p>
          <a:p>
            <a:pPr lvl="1">
              <a:buSzPct val="70000"/>
              <a:buFontTx/>
              <a:buChar char="•"/>
            </a:pPr>
            <a:r>
              <a:rPr lang="en-US" dirty="0">
                <a:solidFill>
                  <a:srgbClr val="FFFF00"/>
                </a:solidFill>
              </a:rPr>
              <a:t>Avoid it:</a:t>
            </a:r>
            <a:r>
              <a:rPr lang="en-US" dirty="0"/>
              <a:t> Use acetaminophen, </a:t>
            </a:r>
            <a:r>
              <a:rPr lang="en-US" dirty="0" smtClean="0"/>
              <a:t>salicylate, </a:t>
            </a:r>
            <a:r>
              <a:rPr lang="en-US" dirty="0"/>
              <a:t>or a selective COX-2 inhibitor</a:t>
            </a:r>
          </a:p>
          <a:p>
            <a:pPr lvl="1">
              <a:buSzPct val="70000"/>
              <a:buFontTx/>
              <a:buChar char="•"/>
            </a:pPr>
            <a:r>
              <a:rPr lang="en-US" dirty="0">
                <a:solidFill>
                  <a:srgbClr val="FFFF00"/>
                </a:solidFill>
              </a:rPr>
              <a:t>Counteract it:</a:t>
            </a:r>
            <a:r>
              <a:rPr lang="en-US" dirty="0"/>
              <a:t> </a:t>
            </a:r>
            <a:r>
              <a:rPr lang="en-US" dirty="0" smtClean="0"/>
              <a:t>PPI </a:t>
            </a:r>
            <a:r>
              <a:rPr lang="en-US" dirty="0"/>
              <a:t>or misoprostol</a:t>
            </a:r>
          </a:p>
          <a:p>
            <a:pPr>
              <a:buFontTx/>
              <a:buChar char="•"/>
            </a:pPr>
            <a:r>
              <a:rPr lang="en-US" dirty="0"/>
              <a:t>Antacids and H2 blockers are not the answer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May mask symptoms but do </a:t>
            </a:r>
            <a:r>
              <a:rPr lang="en-US" dirty="0">
                <a:solidFill>
                  <a:srgbClr val="FFFF00"/>
                </a:solidFill>
              </a:rPr>
              <a:t>not</a:t>
            </a:r>
            <a:r>
              <a:rPr lang="en-US" dirty="0"/>
              <a:t> prevent serious events</a:t>
            </a:r>
          </a:p>
        </p:txBody>
      </p:sp>
    </p:spTree>
    <p:extLst>
      <p:ext uri="{BB962C8B-B14F-4D97-AF65-F5344CB8AC3E}">
        <p14:creationId xmlns:p14="http://schemas.microsoft.com/office/powerpoint/2010/main" val="23022401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tikka.net/hans.bjorknas/yn01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891" y="1524000"/>
            <a:ext cx="5334000" cy="4762500"/>
          </a:xfrm>
          <a:prstGeom prst="rect">
            <a:avLst/>
          </a:prstGeom>
          <a:noFill/>
          <a:ln w="28575">
            <a:solidFill>
              <a:srgbClr val="F8F8F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381000"/>
            <a:ext cx="85534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9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ndoskopischer-atlas.de/m0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7" b="4383"/>
          <a:stretch/>
        </p:blipFill>
        <p:spPr bwMode="auto">
          <a:xfrm>
            <a:off x="1676400" y="1600200"/>
            <a:ext cx="5715000" cy="4800600"/>
          </a:xfrm>
          <a:prstGeom prst="rect">
            <a:avLst/>
          </a:prstGeom>
          <a:noFill/>
          <a:ln w="28575">
            <a:solidFill>
              <a:srgbClr val="F8F8F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71600" y="457200"/>
            <a:ext cx="6555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dirty="0" smtClean="0">
                <a:solidFill>
                  <a:srgbClr val="F8F8F8"/>
                </a:solidFill>
                <a:effectLst/>
                <a:latin typeface="arial"/>
              </a:rPr>
              <a:t> NSAID </a:t>
            </a:r>
            <a:r>
              <a:rPr lang="en-US" sz="2800" b="1" i="0" dirty="0" err="1" smtClean="0">
                <a:solidFill>
                  <a:srgbClr val="F8F8F8"/>
                </a:solidFill>
                <a:effectLst/>
                <a:latin typeface="arial"/>
              </a:rPr>
              <a:t>gastropathy</a:t>
            </a:r>
            <a:r>
              <a:rPr lang="en-US" sz="2800" b="1" i="0" dirty="0" smtClean="0">
                <a:solidFill>
                  <a:srgbClr val="F8F8F8"/>
                </a:solidFill>
                <a:effectLst/>
                <a:latin typeface="arial"/>
              </a:rPr>
              <a:t> with hemorrhage</a:t>
            </a:r>
            <a:endParaRPr lang="en-US" sz="2800" b="1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said Ulc Stom54yr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316512"/>
            <a:ext cx="5105400" cy="4246088"/>
          </a:xfrm>
          <a:prstGeom prst="rect">
            <a:avLst/>
          </a:prstGeom>
          <a:noFill/>
          <a:ln w="28575">
            <a:solidFill>
              <a:srgbClr val="F8F8F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0109" y="571500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This 54 year old patient on chronic NSAID's for osteoarthritis presented with upper abdominal pain. She was found to have a large gastric ulcer at the lower end of her stomach.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281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365125" y="6408738"/>
            <a:ext cx="7477125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C000"/>
                </a:solidFill>
              </a:rPr>
              <a:t>Singh. </a:t>
            </a:r>
            <a:r>
              <a:rPr lang="en-US" i="1" dirty="0">
                <a:solidFill>
                  <a:srgbClr val="FFC000"/>
                </a:solidFill>
              </a:rPr>
              <a:t>Am J Med.</a:t>
            </a:r>
            <a:r>
              <a:rPr lang="en-US" dirty="0">
                <a:solidFill>
                  <a:srgbClr val="FFC000"/>
                </a:solidFill>
              </a:rPr>
              <a:t> 1998;105(</a:t>
            </a:r>
            <a:r>
              <a:rPr lang="en-US" dirty="0" err="1">
                <a:solidFill>
                  <a:srgbClr val="FFC000"/>
                </a:solidFill>
              </a:rPr>
              <a:t>suppl</a:t>
            </a:r>
            <a:r>
              <a:rPr lang="en-US" dirty="0">
                <a:solidFill>
                  <a:srgbClr val="FFC000"/>
                </a:solidFill>
              </a:rPr>
              <a:t> B):31S–38S.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NSAID Gastropathy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Gastric ulcers are more common than duodenal ulcers</a:t>
            </a:r>
          </a:p>
          <a:p>
            <a:r>
              <a:rPr lang="en-US" dirty="0"/>
              <a:t>No reliable warning signs</a:t>
            </a:r>
          </a:p>
          <a:p>
            <a:r>
              <a:rPr lang="en-US" dirty="0"/>
              <a:t>80% of serious events occur without prior symptoms</a:t>
            </a:r>
          </a:p>
          <a:p>
            <a:r>
              <a:rPr lang="en-US" dirty="0" smtClean="0"/>
              <a:t>107,000 </a:t>
            </a:r>
            <a:r>
              <a:rPr lang="en-US" dirty="0"/>
              <a:t>patients are hospitalized and 16,000 deaths occur annually in the US because of NSAID-induced gastrointestinal complications</a:t>
            </a:r>
          </a:p>
        </p:txBody>
      </p:sp>
    </p:spTree>
    <p:extLst>
      <p:ext uri="{BB962C8B-B14F-4D97-AF65-F5344CB8AC3E}">
        <p14:creationId xmlns:p14="http://schemas.microsoft.com/office/powerpoint/2010/main" val="11308221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365125" y="6408738"/>
            <a:ext cx="7477125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C000"/>
                </a:solidFill>
              </a:rPr>
              <a:t>Singh. </a:t>
            </a:r>
            <a:r>
              <a:rPr lang="en-US" i="1" dirty="0">
                <a:solidFill>
                  <a:srgbClr val="FFC000"/>
                </a:solidFill>
              </a:rPr>
              <a:t>Am J Med.</a:t>
            </a:r>
            <a:r>
              <a:rPr lang="en-US" dirty="0">
                <a:solidFill>
                  <a:srgbClr val="FFC000"/>
                </a:solidFill>
              </a:rPr>
              <a:t> 1998;105(</a:t>
            </a:r>
            <a:r>
              <a:rPr lang="en-US" dirty="0" err="1">
                <a:solidFill>
                  <a:srgbClr val="FFC000"/>
                </a:solidFill>
              </a:rPr>
              <a:t>suppl</a:t>
            </a:r>
            <a:r>
              <a:rPr lang="en-US" dirty="0">
                <a:solidFill>
                  <a:srgbClr val="FFC000"/>
                </a:solidFill>
              </a:rPr>
              <a:t> B):31S–38S.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Risk </a:t>
            </a:r>
            <a:r>
              <a:rPr lang="en-US" b="1" dirty="0">
                <a:solidFill>
                  <a:srgbClr val="FFFF00"/>
                </a:solidFill>
              </a:rPr>
              <a:t>Factors </a:t>
            </a:r>
            <a:r>
              <a:rPr lang="en-US" b="1" dirty="0" smtClean="0">
                <a:solidFill>
                  <a:srgbClr val="FFFF00"/>
                </a:solidFill>
              </a:rPr>
              <a:t>for </a:t>
            </a:r>
            <a:r>
              <a:rPr lang="en-US" b="1" dirty="0">
                <a:solidFill>
                  <a:srgbClr val="FFFF00"/>
                </a:solidFill>
              </a:rPr>
              <a:t>NSAID Ulcers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Older age</a:t>
            </a:r>
          </a:p>
          <a:p>
            <a:r>
              <a:rPr lang="en-US" dirty="0"/>
              <a:t>Prior history of peptic ulcer or GI symptoms with NSAIDs</a:t>
            </a:r>
          </a:p>
          <a:p>
            <a:r>
              <a:rPr lang="en-US" dirty="0"/>
              <a:t>Concomitant use of prednisone</a:t>
            </a:r>
          </a:p>
          <a:p>
            <a:r>
              <a:rPr lang="en-US" dirty="0"/>
              <a:t>NSAID dose: More prostaglandin suppression = greater risk of serious events</a:t>
            </a:r>
          </a:p>
          <a:p>
            <a:r>
              <a:rPr lang="en-US" dirty="0"/>
              <a:t>Disability level: The sicker the patient the higher the risk</a:t>
            </a:r>
          </a:p>
        </p:txBody>
      </p:sp>
    </p:spTree>
    <p:extLst>
      <p:ext uri="{BB962C8B-B14F-4D97-AF65-F5344CB8AC3E}">
        <p14:creationId xmlns:p14="http://schemas.microsoft.com/office/powerpoint/2010/main" val="2102810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Clinical Features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C0128"/>
              </a:buClr>
              <a:buFontTx/>
              <a:buChar char="•"/>
            </a:pPr>
            <a:r>
              <a:rPr lang="en-US" sz="3200" dirty="0"/>
              <a:t>NSAID </a:t>
            </a:r>
            <a:r>
              <a:rPr lang="en-US" sz="3200" dirty="0" err="1"/>
              <a:t>gastropathy</a:t>
            </a:r>
            <a:r>
              <a:rPr lang="en-US" sz="3200" dirty="0"/>
              <a:t> is sneaky and can be fatal</a:t>
            </a:r>
          </a:p>
          <a:p>
            <a:pPr lvl="0">
              <a:buClr>
                <a:srgbClr val="FC0128"/>
              </a:buClr>
              <a:buFontTx/>
              <a:buChar char="•"/>
            </a:pPr>
            <a:r>
              <a:rPr lang="en-US" sz="3200" dirty="0"/>
              <a:t>Clues of impending disaster</a:t>
            </a:r>
          </a:p>
          <a:p>
            <a:pPr lvl="1">
              <a:buSzPct val="70000"/>
              <a:buFontTx/>
              <a:buChar char="•"/>
            </a:pPr>
            <a:r>
              <a:rPr lang="en-US" sz="3200" dirty="0"/>
              <a:t>High risk for NSAID </a:t>
            </a:r>
            <a:r>
              <a:rPr lang="en-US" sz="3200" dirty="0" err="1"/>
              <a:t>gastropathy</a:t>
            </a:r>
            <a:endParaRPr lang="en-US" sz="3200" dirty="0"/>
          </a:p>
          <a:p>
            <a:pPr lvl="1">
              <a:buSzPct val="70000"/>
              <a:buFontTx/>
              <a:buChar char="•"/>
            </a:pPr>
            <a:r>
              <a:rPr lang="en-US" sz="3200" dirty="0"/>
              <a:t>Presentation suggestive of blood loss</a:t>
            </a:r>
          </a:p>
          <a:p>
            <a:pPr lvl="2">
              <a:buClr>
                <a:srgbClr val="FC0128"/>
              </a:buClr>
              <a:buSzPct val="70000"/>
            </a:pPr>
            <a:r>
              <a:rPr lang="en-US" sz="3200" dirty="0"/>
              <a:t>Pale, dizzy, weak</a:t>
            </a:r>
          </a:p>
          <a:p>
            <a:pPr lvl="2">
              <a:buClr>
                <a:srgbClr val="FC0128"/>
              </a:buClr>
              <a:buSzPct val="70000"/>
            </a:pPr>
            <a:r>
              <a:rPr lang="en-US" sz="3200" dirty="0"/>
              <a:t>Tachycardia, low blood pressure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4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NSAID </a:t>
            </a:r>
            <a:r>
              <a:rPr lang="en-US" b="1" dirty="0" err="1">
                <a:solidFill>
                  <a:srgbClr val="FFFF00"/>
                </a:solidFill>
              </a:rPr>
              <a:t>Gastropathy</a:t>
            </a:r>
            <a:r>
              <a:rPr lang="en-US" b="1" dirty="0">
                <a:solidFill>
                  <a:srgbClr val="FFFF00"/>
                </a:solidFill>
              </a:rPr>
              <a:t>: Treatment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dirty="0"/>
              <a:t>Acute bleed or perforation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Stop NSAID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Endoscopy or surgery 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Start </a:t>
            </a:r>
            <a:r>
              <a:rPr lang="en-US" dirty="0" smtClean="0"/>
              <a:t>PPI</a:t>
            </a:r>
            <a:endParaRPr lang="en-US" dirty="0"/>
          </a:p>
          <a:p>
            <a:pPr>
              <a:buFontTx/>
              <a:buChar char="•"/>
            </a:pPr>
            <a:r>
              <a:rPr lang="en-US" dirty="0"/>
              <a:t>Ulcer without bleed or perforation, and needs or wants continued NSAID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Omeprazole 20 mg </a:t>
            </a:r>
            <a:r>
              <a:rPr lang="en-US" dirty="0" err="1"/>
              <a:t>qd</a:t>
            </a:r>
            <a:r>
              <a:rPr lang="en-US" dirty="0"/>
              <a:t>—76% healed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Misoprostol 200 µg </a:t>
            </a:r>
            <a:r>
              <a:rPr lang="en-US" dirty="0" err="1"/>
              <a:t>qid</a:t>
            </a:r>
            <a:r>
              <a:rPr lang="en-US" dirty="0"/>
              <a:t>—71% healed</a:t>
            </a:r>
          </a:p>
        </p:txBody>
      </p:sp>
    </p:spTree>
    <p:extLst>
      <p:ext uri="{BB962C8B-B14F-4D97-AF65-F5344CB8AC3E}">
        <p14:creationId xmlns:p14="http://schemas.microsoft.com/office/powerpoint/2010/main" val="66510116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6073775" y="6478588"/>
            <a:ext cx="2895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NSAID </a:t>
            </a:r>
            <a:r>
              <a:rPr lang="en-US" b="1" dirty="0" err="1">
                <a:solidFill>
                  <a:srgbClr val="FFFF00"/>
                </a:solidFill>
              </a:rPr>
              <a:t>Gastropathy</a:t>
            </a:r>
            <a:r>
              <a:rPr lang="en-US" b="1" dirty="0">
                <a:solidFill>
                  <a:srgbClr val="FFFF00"/>
                </a:solidFill>
              </a:rPr>
              <a:t>: Prevention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dirty="0"/>
              <a:t>Avoid the problem</a:t>
            </a:r>
          </a:p>
          <a:p>
            <a:pPr>
              <a:buFontTx/>
              <a:buChar char="•"/>
            </a:pPr>
            <a:r>
              <a:rPr lang="en-US" dirty="0"/>
              <a:t>Stop the NSAID and use alternative </a:t>
            </a:r>
            <a:r>
              <a:rPr lang="en-US" dirty="0" smtClean="0"/>
              <a:t>treatment</a:t>
            </a:r>
          </a:p>
          <a:p>
            <a:pPr>
              <a:buFontTx/>
              <a:buChar char="•"/>
            </a:pPr>
            <a:r>
              <a:rPr lang="en-US" dirty="0" smtClean="0"/>
              <a:t>In long standing arthritis alternatives could be</a:t>
            </a:r>
            <a:endParaRPr lang="en-US" dirty="0"/>
          </a:p>
          <a:p>
            <a:pPr lvl="1">
              <a:buSzPct val="70000"/>
              <a:buFontTx/>
              <a:buChar char="•"/>
            </a:pPr>
            <a:r>
              <a:rPr lang="en-US" dirty="0"/>
              <a:t> Low-dose prednisone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 Acetaminophen</a:t>
            </a:r>
          </a:p>
          <a:p>
            <a:pPr lvl="1">
              <a:buSzPct val="70000"/>
              <a:buFontTx/>
              <a:buChar char="•"/>
            </a:pPr>
            <a:r>
              <a:rPr lang="en-US" dirty="0"/>
              <a:t> </a:t>
            </a:r>
            <a:r>
              <a:rPr lang="en-US" dirty="0" err="1"/>
              <a:t>Nonacetylated</a:t>
            </a:r>
            <a:r>
              <a:rPr lang="en-US" dirty="0"/>
              <a:t> salicylates</a:t>
            </a:r>
          </a:p>
          <a:p>
            <a:pPr>
              <a:buFontTx/>
              <a:buChar char="•"/>
            </a:pPr>
            <a:r>
              <a:rPr lang="en-US" dirty="0"/>
              <a:t>Use a selective cyclooxygenase-2 inhibitor</a:t>
            </a:r>
          </a:p>
          <a:p>
            <a:pPr>
              <a:buFontTx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227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06194A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AAABB1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492</Words>
  <Application>Microsoft Office PowerPoint</Application>
  <PresentationFormat>On-screen Show (4:3)</PresentationFormat>
  <Paragraphs>83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Default Design</vt:lpstr>
      <vt:lpstr>NSAID Gastropathy A sneak peek</vt:lpstr>
      <vt:lpstr>PowerPoint Presentation</vt:lpstr>
      <vt:lpstr>PowerPoint Presentation</vt:lpstr>
      <vt:lpstr>PowerPoint Presentation</vt:lpstr>
      <vt:lpstr>NSAID Gastropathy</vt:lpstr>
      <vt:lpstr>Risk Factors for NSAID Ulcers</vt:lpstr>
      <vt:lpstr>Clinical Features</vt:lpstr>
      <vt:lpstr>NSAID Gastropathy: Treatment</vt:lpstr>
      <vt:lpstr>NSAID Gastropathy: Prevention</vt:lpstr>
      <vt:lpstr>       Selective COX-2 Suppression: </vt:lpstr>
      <vt:lpstr>NSAID Gastropathy: Prevention</vt:lpstr>
      <vt:lpstr>NSAID Gastropathy: Prevention</vt:lpstr>
      <vt:lpstr>NSAID Gastropathy: Key Points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NSAID</dc:title>
  <dc:creator>Blossom79</dc:creator>
  <cp:lastModifiedBy>Blossom79</cp:lastModifiedBy>
  <cp:revision>5</cp:revision>
  <dcterms:created xsi:type="dcterms:W3CDTF">2011-12-22T13:22:27Z</dcterms:created>
  <dcterms:modified xsi:type="dcterms:W3CDTF">2011-12-22T14:00:00Z</dcterms:modified>
</cp:coreProperties>
</file>