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62B4A-2379-4A72-AD9B-5FAEA742EC12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739F5-A024-4347-BF86-915359FDC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0B3A-4515-47E9-BB7B-1869068901F8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EE9D-1DF7-441F-BA47-D07869F7F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smtClean="0"/>
              <a:t>chapter </a:t>
            </a:r>
            <a:r>
              <a:rPr lang="en-US" smtClean="0"/>
              <a:t>10</a:t>
            </a:r>
            <a:r>
              <a:rPr lang="en-US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Urban development and the environment</a:t>
            </a:r>
          </a:p>
          <a:p>
            <a:pPr eaLnBrk="1" hangingPunct="1"/>
            <a:r>
              <a:rPr lang="en-US"/>
              <a:t>The global environment and economy</a:t>
            </a:r>
          </a:p>
          <a:p>
            <a:pPr eaLnBrk="1" hangingPunct="1"/>
            <a:r>
              <a:rPr lang="en-US"/>
              <a:t>Nature and pace of Greenhouse Gas-Induced Climate change</a:t>
            </a:r>
          </a:p>
          <a:p>
            <a:pPr eaLnBrk="1" hangingPunct="1"/>
            <a:r>
              <a:rPr lang="en-US"/>
              <a:t>Natural Resource-Based Livelihoods as a pathway out of poverty:  Promise and Limitations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Natural Resource Based Livelihoods: Pathways Out of Poverty?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 sz="1800"/>
              <a:t>In low income countries, high dependence on natural resources: agriculture; animal husbandry, fishing, forestry, hunting, foraging </a:t>
            </a:r>
          </a:p>
          <a:p>
            <a:pPr eaLnBrk="1" hangingPunct="1"/>
            <a:r>
              <a:rPr lang="en-US" sz="1800"/>
              <a:t>But access to the benefits of resources often very inequitable </a:t>
            </a:r>
          </a:p>
          <a:p>
            <a:pPr eaLnBrk="1" hangingPunct="1"/>
            <a:r>
              <a:rPr lang="en-US" sz="1800"/>
              <a:t>Poor losing control of natural resource commons areas</a:t>
            </a:r>
          </a:p>
          <a:p>
            <a:pPr eaLnBrk="1" hangingPunct="1"/>
            <a:r>
              <a:rPr lang="en-US" sz="1800"/>
              <a:t>Many poor lack farmland, forests, cattle, boats and equipment</a:t>
            </a:r>
          </a:p>
          <a:p>
            <a:pPr eaLnBrk="1" hangingPunct="1"/>
            <a:r>
              <a:rPr lang="en-US" sz="1800"/>
              <a:t>Common village lands may be “spontaneously” privatized</a:t>
            </a:r>
          </a:p>
          <a:p>
            <a:pPr eaLnBrk="1" hangingPunct="1"/>
            <a:r>
              <a:rPr lang="en-US" sz="1800"/>
              <a:t>Governments may overlook companies logging, fishing, and mining, without regard to local people or traditional rights</a:t>
            </a:r>
          </a:p>
          <a:p>
            <a:pPr eaLnBrk="1" hangingPunct="1"/>
            <a:r>
              <a:rPr lang="en-US" sz="1800"/>
              <a:t>Governments designate lands “protected,” banning livelihoods, while corruption remains; no incentive to take part in protection.</a:t>
            </a:r>
          </a:p>
          <a:p>
            <a:pPr eaLnBrk="1" hangingPunct="1"/>
            <a:r>
              <a:rPr lang="en-US" sz="1800"/>
              <a:t>A solution: “pro-poor governance” – empowerment of the poor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The Scope of Domestic-Origin Environmental Degradation: An Overview</a:t>
            </a:r>
            <a:endParaRPr lang="en-US" sz="2000"/>
          </a:p>
          <a:p>
            <a:pPr eaLnBrk="1" hangingPunct="1"/>
            <a:r>
              <a:rPr lang="en-US" sz="2000"/>
              <a:t>Environmental problems have consequences both for health and productivity</a:t>
            </a:r>
          </a:p>
          <a:p>
            <a:pPr lvl="1" eaLnBrk="1" hangingPunct="1"/>
            <a:r>
              <a:rPr lang="en-US"/>
              <a:t>Loss of agricultural productivity </a:t>
            </a:r>
          </a:p>
          <a:p>
            <a:pPr lvl="1" eaLnBrk="1" hangingPunct="1"/>
            <a:r>
              <a:rPr lang="en-US"/>
              <a:t>Prevalence of unsanitary conditions created by lack of clean water and sanitation</a:t>
            </a:r>
          </a:p>
          <a:p>
            <a:pPr lvl="1" eaLnBrk="1" hangingPunct="1"/>
            <a:r>
              <a:rPr lang="en-US"/>
              <a:t>Dependence on biomass fuels and pollution</a:t>
            </a:r>
          </a:p>
          <a:p>
            <a:pPr lvl="1" eaLnBrk="1" hangingPunct="1"/>
            <a:r>
              <a:rPr lang="en-US"/>
              <a:t>Airborne pollutants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10.2 Rural Development and the Environment: A Tale of Two Villages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Representative African village</a:t>
            </a:r>
          </a:p>
          <a:p>
            <a:pPr lvl="1" eaLnBrk="1" hangingPunct="1"/>
            <a:r>
              <a:rPr lang="en-US"/>
              <a:t>Desertification</a:t>
            </a:r>
          </a:p>
          <a:p>
            <a:pPr lvl="1" eaLnBrk="1" hangingPunct="1"/>
            <a:r>
              <a:rPr lang="en-US"/>
              <a:t>Low opportunity cost of women’s time encourages waste</a:t>
            </a:r>
          </a:p>
          <a:p>
            <a:pPr eaLnBrk="1" hangingPunct="1"/>
            <a:r>
              <a:rPr lang="en-US"/>
              <a:t>Representative South American village</a:t>
            </a:r>
          </a:p>
          <a:p>
            <a:pPr lvl="1" eaLnBrk="1" hangingPunct="1"/>
            <a:r>
              <a:rPr lang="en-US"/>
              <a:t>Soil erosion</a:t>
            </a:r>
          </a:p>
          <a:p>
            <a:pPr lvl="1" eaLnBrk="1" hangingPunct="1"/>
            <a:r>
              <a:rPr lang="en-US"/>
              <a:t>deforestation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10.3 Global Warming and Climate Change: Scope, Migration, and Adaptation</a:t>
            </a:r>
            <a:endParaRPr lang="en-GB" sz="2400"/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200"/>
              <a:t>The benchmark 2007 IPCC report paints a dire picture for developing economies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/>
              <a:t>Recent reports amplify: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Summary in World Bank 2009 </a:t>
            </a:r>
            <a:r>
              <a:rPr lang="en-US" sz="2000" i="1"/>
              <a:t>World Development Report</a:t>
            </a:r>
            <a:endParaRPr lang="en-US" sz="2000"/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Using data not yet available to IPCC report, the 2010 U.S. NOAA study found evidence of global warming due to greenhouse gases on all 11 indicators examined</a:t>
            </a:r>
          </a:p>
          <a:p>
            <a:pPr eaLnBrk="1" hangingPunct="1">
              <a:lnSpc>
                <a:spcPct val="90000"/>
              </a:lnSpc>
            </a:pPr>
            <a:r>
              <a:rPr lang="en-US" sz="2200"/>
              <a:t>Impact of global warming likely hardest on the poorest</a:t>
            </a:r>
          </a:p>
          <a:p>
            <a:pPr eaLnBrk="1" hangingPunct="1">
              <a:lnSpc>
                <a:spcPct val="90000"/>
              </a:lnSpc>
            </a:pPr>
            <a:r>
              <a:rPr lang="en-US" sz="2200"/>
              <a:t>Agriculture harmed in tropical and subtropical areas</a:t>
            </a:r>
          </a:p>
          <a:p>
            <a:pPr eaLnBrk="1" hangingPunct="1">
              <a:lnSpc>
                <a:spcPct val="90000"/>
              </a:lnSpc>
            </a:pPr>
            <a:r>
              <a:rPr lang="en-US" sz="2200"/>
              <a:t>Resultant conflicts over natural resources may grow</a:t>
            </a:r>
          </a:p>
          <a:p>
            <a:pPr eaLnBrk="1" hangingPunct="1">
              <a:lnSpc>
                <a:spcPct val="90000"/>
              </a:lnSpc>
            </a:pPr>
            <a:r>
              <a:rPr lang="en-US" sz="2200"/>
              <a:t>Range of adverse health impacts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500"/>
              <a:t>Some impacts of climate change in Developing Countries identified by IPCC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 sz="1800"/>
              <a:t>prolonged droughts, expanded desertification </a:t>
            </a:r>
          </a:p>
          <a:p>
            <a:pPr eaLnBrk="1" hangingPunct="1"/>
            <a:r>
              <a:rPr lang="en-US" sz="1800"/>
              <a:t>increased severity of storms with heavy flooding and erosion </a:t>
            </a:r>
          </a:p>
          <a:p>
            <a:pPr eaLnBrk="1" hangingPunct="1"/>
            <a:r>
              <a:rPr lang="en-US" sz="1800"/>
              <a:t>longer and more severe heat waves</a:t>
            </a:r>
          </a:p>
          <a:p>
            <a:pPr eaLnBrk="1" hangingPunct="1"/>
            <a:r>
              <a:rPr lang="en-US" sz="1800"/>
              <a:t>reduced summer river flow and water shortages </a:t>
            </a:r>
          </a:p>
          <a:p>
            <a:pPr eaLnBrk="1" hangingPunct="1"/>
            <a:r>
              <a:rPr lang="en-US" sz="1800"/>
              <a:t>decreased grain yields</a:t>
            </a:r>
          </a:p>
          <a:p>
            <a:pPr eaLnBrk="1" hangingPunct="1"/>
            <a:r>
              <a:rPr lang="en-US" sz="1800"/>
              <a:t>climate-induced spreading ranges of pests and disease </a:t>
            </a:r>
          </a:p>
          <a:p>
            <a:pPr eaLnBrk="1" hangingPunct="1"/>
            <a:r>
              <a:rPr lang="en-US" sz="1800"/>
              <a:t>lost and contaminated groundwater</a:t>
            </a:r>
          </a:p>
          <a:p>
            <a:pPr eaLnBrk="1" hangingPunct="1"/>
            <a:r>
              <a:rPr lang="en-US" sz="1800"/>
              <a:t>deteriorated freshwater lakes, coastal fisheries, mangroves, coral reefs</a:t>
            </a:r>
          </a:p>
          <a:p>
            <a:pPr eaLnBrk="1" hangingPunct="1"/>
            <a:r>
              <a:rPr lang="en-US" sz="1800"/>
              <a:t>coastal flooding </a:t>
            </a:r>
          </a:p>
          <a:p>
            <a:pPr eaLnBrk="1" hangingPunct="1"/>
            <a:r>
              <a:rPr lang="en-US" sz="1800"/>
              <a:t>loss of essential species such as pollinators and soil organisms, </a:t>
            </a:r>
          </a:p>
          <a:p>
            <a:pPr eaLnBrk="1" hangingPunct="1"/>
            <a:r>
              <a:rPr lang="en-US" sz="1800"/>
              <a:t>forest and crop fires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04788"/>
            <a:ext cx="8382000" cy="1143000"/>
          </a:xfrm>
        </p:spPr>
        <p:txBody>
          <a:bodyPr anchor="ctr"/>
          <a:lstStyle/>
          <a:p>
            <a:pPr eaLnBrk="1" hangingPunct="1"/>
            <a:r>
              <a:rPr lang="en-US" sz="2500"/>
              <a:t>10.3 Global Warming and Climate Change: Scope, Mitigation, and Adaptation</a:t>
            </a:r>
            <a:endParaRPr lang="en-GB" sz="25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200"/>
              <a:t>Problem primarily but not exclusively caused by developed countries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Rapid industrial growth especially in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Deforestation in developing countries</a:t>
            </a:r>
          </a:p>
          <a:p>
            <a:pPr eaLnBrk="1" hangingPunct="1">
              <a:lnSpc>
                <a:spcPct val="80000"/>
              </a:lnSpc>
            </a:pPr>
            <a:r>
              <a:rPr lang="en-US" sz="2200"/>
              <a:t>Strategies for mitigation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Taxes on carbons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Caps on greenhouse gases (with “carbon markets”)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Subsidies to encourage technological progress</a:t>
            </a:r>
          </a:p>
          <a:p>
            <a:pPr eaLnBrk="1" hangingPunct="1">
              <a:lnSpc>
                <a:spcPct val="80000"/>
              </a:lnSpc>
            </a:pPr>
            <a:r>
              <a:rPr lang="en-US" sz="2200"/>
              <a:t>Types of adaptation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Planned (or “policy”) adaptation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Autonomous adaptation (some types are reviewed in Box 10.1) </a:t>
            </a:r>
          </a:p>
          <a:p>
            <a:pPr lvl="1" eaLnBrk="1" hangingPunct="1">
              <a:lnSpc>
                <a:spcPct val="80000"/>
              </a:lnSpc>
            </a:pPr>
            <a:endParaRPr lang="en-GB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10.4 Economic Models of Environment Issues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Privately owned resources</a:t>
            </a:r>
          </a:p>
          <a:p>
            <a:pPr eaLnBrk="1" hangingPunct="1"/>
            <a:r>
              <a:rPr lang="en-US" sz="2400"/>
              <a:t>Inefficiencies result from imperfections in property rights</a:t>
            </a:r>
          </a:p>
          <a:p>
            <a:pPr eaLnBrk="1" hangingPunct="1"/>
            <a:r>
              <a:rPr lang="en-US" sz="2400"/>
              <a:t>Perfect property rights are characterized by</a:t>
            </a:r>
          </a:p>
          <a:p>
            <a:pPr lvl="1" eaLnBrk="1" hangingPunct="1"/>
            <a:r>
              <a:rPr lang="en-US" sz="2000"/>
              <a:t>Universality</a:t>
            </a:r>
          </a:p>
          <a:p>
            <a:pPr lvl="1" eaLnBrk="1" hangingPunct="1"/>
            <a:r>
              <a:rPr lang="en-US" sz="2000"/>
              <a:t>Exclusivity or Excludability</a:t>
            </a:r>
          </a:p>
          <a:p>
            <a:pPr lvl="1" eaLnBrk="1" hangingPunct="1"/>
            <a:r>
              <a:rPr lang="en-US" sz="2000"/>
              <a:t>Transferability</a:t>
            </a:r>
          </a:p>
          <a:p>
            <a:pPr lvl="1" eaLnBrk="1" hangingPunct="1"/>
            <a:r>
              <a:rPr lang="en-US" sz="2000"/>
              <a:t>Enforceability</a:t>
            </a:r>
          </a:p>
          <a:p>
            <a:pPr lvl="1" eaLnBrk="1" hangingPunct="1"/>
            <a:endParaRPr lang="en-US" sz="2000"/>
          </a:p>
          <a:p>
            <a:pPr lvl="1"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10.1  </a:t>
            </a:r>
            <a:r>
              <a:rPr lang="en-US" sz="2800" b="0"/>
              <a:t>Static Efficiency in Resource Allocation</a:t>
            </a:r>
            <a:endParaRPr lang="en-US" sz="2800"/>
          </a:p>
        </p:txBody>
      </p:sp>
      <p:pic>
        <p:nvPicPr>
          <p:cNvPr id="30726" name="Picture 6" descr="fig10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524000"/>
            <a:ext cx="4957763" cy="4660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Allocational efficiency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Equate PV of marginal net benefits of last unit consumed in each period</a:t>
            </a:r>
          </a:p>
          <a:p>
            <a:pPr eaLnBrk="1" hangingPunct="1"/>
            <a:r>
              <a:rPr lang="en-US"/>
              <a:t>That is, for allocational efficiency, consumer must be indifferent between consuming last unit in this period or in another period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4340" name="Rectangle 9"/>
          <p:cNvSpPr>
            <a:spLocks noGrp="1" noChangeArrowheads="1"/>
          </p:cNvSpPr>
          <p:nvPr>
            <p:ph type="ctrTitle"/>
          </p:nvPr>
        </p:nvSpPr>
        <p:spPr>
          <a:xfrm>
            <a:off x="1600200" y="838200"/>
            <a:ext cx="3571875" cy="1143000"/>
          </a:xfrm>
        </p:spPr>
        <p:txBody>
          <a:bodyPr/>
          <a:lstStyle/>
          <a:p>
            <a:pPr eaLnBrk="1" hangingPunct="1"/>
            <a:r>
              <a:rPr lang="en-US" sz="2800" dirty="0"/>
              <a:t>Chapter 10</a:t>
            </a:r>
          </a:p>
        </p:txBody>
      </p:sp>
      <p:sp>
        <p:nvSpPr>
          <p:cNvPr id="14341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04800" y="2057400"/>
            <a:ext cx="7239000" cy="1752600"/>
          </a:xfrm>
        </p:spPr>
        <p:txBody>
          <a:bodyPr rIns="91440"/>
          <a:lstStyle/>
          <a:p>
            <a:pPr eaLnBrk="1" hangingPunct="1"/>
            <a:r>
              <a:rPr lang="en-US" b="1" dirty="0"/>
              <a:t>The Environment and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Figure 10.2  </a:t>
            </a:r>
            <a:r>
              <a:rPr lang="en-US" b="0"/>
              <a:t>Optimal Resource Allocation over Time</a:t>
            </a:r>
            <a:endParaRPr lang="en-GB"/>
          </a:p>
        </p:txBody>
      </p:sp>
      <p:pic>
        <p:nvPicPr>
          <p:cNvPr id="32774" name="Picture 6" descr="fig10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00200"/>
            <a:ext cx="4719638" cy="4624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10.4 Economic Models of Environment Issues (cont’d)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Common property resources</a:t>
            </a:r>
          </a:p>
          <a:p>
            <a:pPr lvl="1" eaLnBrk="1" hangingPunct="1"/>
            <a:r>
              <a:rPr lang="en-US"/>
              <a:t>Inefficiencies may arise because resource is not privately owned</a:t>
            </a:r>
          </a:p>
          <a:p>
            <a:pPr lvl="1" eaLnBrk="1" hangingPunct="1"/>
            <a:r>
              <a:rPr lang="en-US"/>
              <a:t>Traditional models do not concern themselves with equity and income distribution </a:t>
            </a:r>
          </a:p>
          <a:p>
            <a:pPr lvl="1" eaLnBrk="1" hangingPunct="1"/>
            <a:r>
              <a:rPr lang="en-US"/>
              <a:t>Family farmers can benefit from extended tenancy or ownership</a:t>
            </a:r>
          </a:p>
          <a:p>
            <a:pPr lvl="1" eaLnBrk="1" hangingPunct="1"/>
            <a:r>
              <a:rPr lang="en-US"/>
              <a:t>Who should buy publicly owned land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Figure 10.3  </a:t>
            </a:r>
            <a:r>
              <a:rPr lang="en-US" b="0"/>
              <a:t>Common Property Resources and Misallocation</a:t>
            </a:r>
            <a:endParaRPr lang="en-GB"/>
          </a:p>
        </p:txBody>
      </p:sp>
      <p:pic>
        <p:nvPicPr>
          <p:cNvPr id="34822" name="Picture 6" descr="fig10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00200"/>
            <a:ext cx="4181475" cy="4800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Understanding the tragedy of the Commons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Users fail to take account of an externality: that as each uses more of the common resource the average return is lowered for other users</a:t>
            </a:r>
          </a:p>
          <a:p>
            <a:pPr eaLnBrk="1" hangingPunct="1"/>
            <a:r>
              <a:rPr lang="en-US"/>
              <a:t>Traditional societies have sometimes responded effectively with social enforcement mechanisms</a:t>
            </a:r>
          </a:p>
          <a:p>
            <a:pPr eaLnBrk="1" hangingPunct="1"/>
            <a:r>
              <a:rPr lang="en-US"/>
              <a:t>Reviewed in Box 10.2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458200" cy="890588"/>
          </a:xfrm>
        </p:spPr>
        <p:txBody>
          <a:bodyPr anchor="ctr"/>
          <a:lstStyle/>
          <a:p>
            <a:pPr eaLnBrk="1" hangingPunct="1"/>
            <a:r>
              <a:rPr lang="en-US" sz="2400"/>
              <a:t>Elinor Ostrom’s Common Property Design Principles Derived</a:t>
            </a:r>
            <a:r>
              <a:rPr lang="en-US" sz="2400" i="1"/>
              <a:t> </a:t>
            </a:r>
            <a:r>
              <a:rPr lang="en-US" sz="2400"/>
              <a:t>from Empirical Studies</a:t>
            </a:r>
            <a:endParaRPr lang="en-US" sz="3600"/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 sz="2000"/>
              <a:t>Clearly Defined Boundaries of the resource system</a:t>
            </a:r>
          </a:p>
          <a:p>
            <a:pPr eaLnBrk="1" hangingPunct="1"/>
            <a:r>
              <a:rPr lang="en-US" sz="2000"/>
              <a:t>Proportional equivalence between benefits and costs for users</a:t>
            </a:r>
          </a:p>
          <a:p>
            <a:pPr eaLnBrk="1" hangingPunct="1"/>
            <a:r>
              <a:rPr lang="en-US" sz="2000"/>
              <a:t>Collective-choice arrangements including those affected</a:t>
            </a:r>
          </a:p>
          <a:p>
            <a:pPr eaLnBrk="1" hangingPunct="1"/>
            <a:r>
              <a:rPr lang="en-US" sz="2000"/>
              <a:t>Monitoring, with those who audit accountable to users</a:t>
            </a:r>
          </a:p>
          <a:p>
            <a:pPr eaLnBrk="1" hangingPunct="1"/>
            <a:r>
              <a:rPr lang="en-US" sz="2000"/>
              <a:t>Graduated Sanctions</a:t>
            </a:r>
          </a:p>
          <a:p>
            <a:pPr eaLnBrk="1" hangingPunct="1"/>
            <a:r>
              <a:rPr lang="en-US" sz="2000"/>
              <a:t>Conflict-resolution mechanisms</a:t>
            </a:r>
          </a:p>
          <a:p>
            <a:pPr eaLnBrk="1" hangingPunct="1"/>
            <a:r>
              <a:rPr lang="en-US" sz="2000"/>
              <a:t>Recognition of rights to organize</a:t>
            </a:r>
          </a:p>
          <a:p>
            <a:pPr eaLnBrk="1" hangingPunct="1"/>
            <a:r>
              <a:rPr lang="en-US" sz="2000"/>
              <a:t>Nested enterprises when resources are parts of larger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10.4 Economic Models of Environment Issues (cont’d)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Public goods and bads: regional environmental degradation and the free-rider problem</a:t>
            </a:r>
          </a:p>
          <a:p>
            <a:pPr lvl="1" eaLnBrk="1" hangingPunct="1"/>
            <a:r>
              <a:rPr lang="en-US"/>
              <a:t>Internalization of externalities is not easy</a:t>
            </a:r>
          </a:p>
          <a:p>
            <a:pPr lvl="1" eaLnBrk="1" hangingPunct="1"/>
            <a:r>
              <a:rPr lang="en-US"/>
              <a:t>Free rider problems </a:t>
            </a:r>
          </a:p>
          <a:p>
            <a:pPr eaLnBrk="1" hangingPunct="1"/>
            <a:r>
              <a:rPr lang="en-US"/>
              <a:t>Limitations of the public goods framework</a:t>
            </a:r>
          </a:p>
          <a:p>
            <a:pPr lvl="1" eaLnBrk="1" hangingPunct="1"/>
            <a:r>
              <a:rPr lang="en-US"/>
              <a:t>Pricing mechanism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10.4  </a:t>
            </a:r>
            <a:r>
              <a:rPr lang="en-US" sz="2800" b="0"/>
              <a:t>Public Goods, Private Goods, and the Free-Rider Problem</a:t>
            </a:r>
            <a:endParaRPr lang="en-GB" sz="2800"/>
          </a:p>
        </p:txBody>
      </p:sp>
      <p:pic>
        <p:nvPicPr>
          <p:cNvPr id="38918" name="Picture 6" descr="fig10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7791450" cy="4070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10.5 Urban Development and the Environment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Environmental Problems of Urban Slums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Health threatening pollutants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Unsanitary environmental conditions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Serious impact on poor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Industrialization and urban air pollution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Environmental Kuznets curve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Pollution tax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Absorptive capacity of the environment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Severity of industrial pollution- impact on health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10.5  </a:t>
            </a:r>
            <a:r>
              <a:rPr lang="en-US" sz="2400" b="0"/>
              <a:t>Pollution Externalities: Private versus Social Costs and the Role of Taxation</a:t>
            </a:r>
            <a:endParaRPr lang="en-US" sz="2400"/>
          </a:p>
        </p:txBody>
      </p:sp>
      <p:pic>
        <p:nvPicPr>
          <p:cNvPr id="40966" name="Picture 6" descr="fig10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524000"/>
            <a:ext cx="4787900" cy="4635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10.6  </a:t>
            </a:r>
            <a:r>
              <a:rPr lang="en-US" sz="2400" b="0"/>
              <a:t>Increasing Pollution Externalities with Economic Growth</a:t>
            </a:r>
            <a:endParaRPr lang="en-GB" sz="2400"/>
          </a:p>
        </p:txBody>
      </p:sp>
      <p:pic>
        <p:nvPicPr>
          <p:cNvPr id="41990" name="Picture 6" descr="fig10_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5029200" cy="4713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Environmental issues affect, and are affected by, economic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Classic market failures lead to too much environmental degradation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Poverty and lack of education may also lead to non-sustainable use of environmental resources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Global warming and attendant climate change is a growing concern in developing countries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10.5 Urban Development and the Environment (cont’d)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Problems of congestion, Clean water, and Sanitation</a:t>
            </a:r>
          </a:p>
          <a:p>
            <a:pPr lvl="1" eaLnBrk="1" hangingPunct="1"/>
            <a:r>
              <a:rPr lang="en-US"/>
              <a:t>High health and economic costs associated</a:t>
            </a:r>
          </a:p>
          <a:p>
            <a:pPr lvl="1" eaLnBrk="1" hangingPunct="1"/>
            <a:r>
              <a:rPr lang="en-US"/>
              <a:t>Drag on development</a:t>
            </a:r>
          </a:p>
          <a:p>
            <a:pPr lvl="1" eaLnBrk="1" hangingPunct="1"/>
            <a:r>
              <a:rPr lang="en-US"/>
              <a:t>Impact on poor</a:t>
            </a:r>
          </a:p>
          <a:p>
            <a:pPr lvl="1" eaLnBrk="1" hangingPunct="1"/>
            <a:r>
              <a:rPr lang="en-US"/>
              <a:t>Private wells have led to land subsidence and flooding</a:t>
            </a:r>
          </a:p>
          <a:p>
            <a:pPr lvl="1" eaLnBrk="1" hangingPunct="1"/>
            <a:r>
              <a:rPr lang="en-US"/>
              <a:t>Impact on export earnings</a:t>
            </a:r>
          </a:p>
          <a:p>
            <a:pPr lvl="1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10.6 The Local and Global Costs of Rain Forest Destruction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Rainforest loss contributes to global warming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Loss of biodiversity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Loss of livelihoods for people living in poverty who depend upon them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Much waste in the process of forest clearing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Thus, rainforest preservation (and restoration) is a global public good - a restorative mechanism for the environment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Sustainable management of rain forests is a priority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Provide funds, debt relief to help enhance biodiversity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In addition, support for forest preservation as climate change mitigation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10.7 Policy Options in Developing and Developed Countries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What Developing Countries can do</a:t>
            </a:r>
          </a:p>
          <a:p>
            <a:pPr lvl="1" eaLnBrk="1" hangingPunct="1"/>
            <a:r>
              <a:rPr lang="en-US" sz="2200"/>
              <a:t>Proper resource pricing</a:t>
            </a:r>
          </a:p>
          <a:p>
            <a:pPr lvl="1" eaLnBrk="1" hangingPunct="1"/>
            <a:r>
              <a:rPr lang="en-US" sz="2200"/>
              <a:t>Community involvement</a:t>
            </a:r>
          </a:p>
          <a:p>
            <a:pPr lvl="1" eaLnBrk="1" hangingPunct="1"/>
            <a:r>
              <a:rPr lang="en-US" sz="2200"/>
              <a:t>Clearer property rights and resource ownership</a:t>
            </a:r>
          </a:p>
          <a:p>
            <a:pPr lvl="1" eaLnBrk="1" hangingPunct="1"/>
            <a:r>
              <a:rPr lang="en-US" sz="2200"/>
              <a:t>Improved economic alternatives for the poor</a:t>
            </a:r>
          </a:p>
          <a:p>
            <a:pPr lvl="1" eaLnBrk="1" hangingPunct="1"/>
            <a:r>
              <a:rPr lang="en-US" sz="2200"/>
              <a:t>Improved economic status of women</a:t>
            </a:r>
          </a:p>
          <a:p>
            <a:pPr lvl="1" eaLnBrk="1" hangingPunct="1"/>
            <a:r>
              <a:rPr lang="en-US" sz="2200"/>
              <a:t>Investments that yield returns regardless of the shape of climate change, such as a better road network</a:t>
            </a:r>
          </a:p>
          <a:p>
            <a:pPr lvl="1" eaLnBrk="1" hangingPunct="1"/>
            <a:r>
              <a:rPr lang="en-US" sz="2200"/>
              <a:t>Industrial emissions abatement policies</a:t>
            </a:r>
          </a:p>
          <a:p>
            <a:pPr lvl="1" eaLnBrk="1" hangingPunct="1"/>
            <a:r>
              <a:rPr lang="en-US" sz="2200"/>
              <a:t>Proactive stance toward adapting to climate change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10.7 Policy Options in Developing and Developed Countries (cont’d)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676400"/>
            <a:ext cx="8534400" cy="3962400"/>
          </a:xfrm>
        </p:spPr>
        <p:txBody>
          <a:bodyPr rIns="91440"/>
          <a:lstStyle/>
          <a:p>
            <a:pPr eaLnBrk="1" hangingPunct="1"/>
            <a:r>
              <a:rPr lang="en-US" sz="3200"/>
              <a:t>How developed countries can help developing countries</a:t>
            </a:r>
          </a:p>
          <a:p>
            <a:pPr lvl="1" eaLnBrk="1" hangingPunct="1"/>
            <a:r>
              <a:rPr lang="en-US"/>
              <a:t>Lower developing country costs for environmental preservation</a:t>
            </a:r>
          </a:p>
          <a:p>
            <a:pPr lvl="1" eaLnBrk="1" hangingPunct="1"/>
            <a:r>
              <a:rPr lang="en-US"/>
              <a:t>Trade policies: reduce barriers, subsidies</a:t>
            </a:r>
          </a:p>
          <a:p>
            <a:pPr lvl="1" eaLnBrk="1" hangingPunct="1"/>
            <a:r>
              <a:rPr lang="en-US"/>
              <a:t>Debt relief and debt for nature swaps</a:t>
            </a:r>
          </a:p>
          <a:p>
            <a:pPr lvl="1" eaLnBrk="1" hangingPunct="1"/>
            <a:r>
              <a:rPr lang="en-US"/>
              <a:t>Development assistance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10.7 Policy Options in Developing and Developed Countries (cont’d)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What developed countries can do for the global environment </a:t>
            </a:r>
          </a:p>
          <a:p>
            <a:pPr lvl="1" eaLnBrk="1" hangingPunct="1"/>
            <a:r>
              <a:rPr lang="en-US" sz="2000"/>
              <a:t>Emissions controls, including greenhouse gases</a:t>
            </a:r>
          </a:p>
          <a:p>
            <a:pPr lvl="1" eaLnBrk="1" hangingPunct="1"/>
            <a:r>
              <a:rPr lang="en-US" sz="2000"/>
              <a:t>Research and Development on green technology and pollution control</a:t>
            </a:r>
          </a:p>
          <a:p>
            <a:pPr lvl="1" eaLnBrk="1" hangingPunct="1"/>
            <a:r>
              <a:rPr lang="en-US" sz="2000"/>
              <a:t>Transfer of technology to developing countries</a:t>
            </a:r>
          </a:p>
          <a:p>
            <a:pPr lvl="1" eaLnBrk="1" hangingPunct="1"/>
            <a:r>
              <a:rPr lang="en-US" sz="2000"/>
              <a:t>Restrictions on unsustainable production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</a:t>
            </a:r>
          </a:p>
        </p:txBody>
      </p:sp>
      <p:sp>
        <p:nvSpPr>
          <p:cNvPr id="5018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Absorptive capacity</a:t>
            </a:r>
          </a:p>
          <a:p>
            <a:pPr eaLnBrk="1" hangingPunct="1"/>
            <a:r>
              <a:rPr lang="en-US" sz="2000"/>
              <a:t>Biodiversity</a:t>
            </a:r>
          </a:p>
          <a:p>
            <a:pPr eaLnBrk="1" hangingPunct="1"/>
            <a:r>
              <a:rPr lang="en-US" sz="2000"/>
              <a:t>Biomass fuels</a:t>
            </a:r>
          </a:p>
          <a:p>
            <a:pPr eaLnBrk="1" hangingPunct="1"/>
            <a:r>
              <a:rPr lang="en-US" sz="2000"/>
              <a:t>Clean technologies</a:t>
            </a:r>
          </a:p>
          <a:p>
            <a:pPr eaLnBrk="1" hangingPunct="1"/>
            <a:r>
              <a:rPr lang="en-US" sz="2000"/>
              <a:t>Climate change</a:t>
            </a:r>
          </a:p>
          <a:p>
            <a:pPr eaLnBrk="1" hangingPunct="1"/>
            <a:r>
              <a:rPr lang="en-US" sz="2000"/>
              <a:t>Common property resource</a:t>
            </a:r>
          </a:p>
          <a:p>
            <a:pPr eaLnBrk="1" hangingPunct="1"/>
            <a:r>
              <a:rPr lang="en-US" sz="2000"/>
              <a:t>Consumer surplus</a:t>
            </a:r>
          </a:p>
          <a:p>
            <a:pPr eaLnBrk="1" hangingPunct="1"/>
            <a:r>
              <a:rPr lang="en-US" sz="2000"/>
              <a:t>Debt-for-nature swap</a:t>
            </a:r>
          </a:p>
          <a:p>
            <a:pPr eaLnBrk="1" hangingPunct="1"/>
            <a:r>
              <a:rPr lang="en-US" sz="2000"/>
              <a:t>Deforestation</a:t>
            </a:r>
          </a:p>
        </p:txBody>
      </p:sp>
      <p:sp>
        <p:nvSpPr>
          <p:cNvPr id="50182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Desertification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Environmental accounting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Environmental capital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Environmental Kuznets curve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Externality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Free-rider problem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Global public good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Global warming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Greenhouse gases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5120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Internalization</a:t>
            </a:r>
          </a:p>
          <a:p>
            <a:pPr eaLnBrk="1" hangingPunct="1"/>
            <a:r>
              <a:rPr lang="en-US" sz="2000"/>
              <a:t>Marginal cost</a:t>
            </a:r>
          </a:p>
          <a:p>
            <a:pPr eaLnBrk="1" hangingPunct="1"/>
            <a:r>
              <a:rPr lang="en-US" sz="2000"/>
              <a:t>Marginal net benefit</a:t>
            </a:r>
          </a:p>
          <a:p>
            <a:pPr eaLnBrk="1" hangingPunct="1"/>
            <a:r>
              <a:rPr lang="en-US" sz="2000"/>
              <a:t>Pollution tax</a:t>
            </a:r>
          </a:p>
          <a:p>
            <a:pPr eaLnBrk="1" hangingPunct="1"/>
            <a:r>
              <a:rPr lang="en-US" sz="2000"/>
              <a:t>Present value</a:t>
            </a:r>
          </a:p>
          <a:p>
            <a:pPr eaLnBrk="1" hangingPunct="1"/>
            <a:r>
              <a:rPr lang="en-US" sz="2000"/>
              <a:t>Private costs</a:t>
            </a:r>
          </a:p>
          <a:p>
            <a:pPr eaLnBrk="1" hangingPunct="1"/>
            <a:r>
              <a:rPr lang="en-US" sz="2000"/>
              <a:t>Producer surplus</a:t>
            </a:r>
          </a:p>
          <a:p>
            <a:pPr eaLnBrk="1" hangingPunct="1"/>
            <a:r>
              <a:rPr lang="en-US" sz="2000"/>
              <a:t>Property rights</a:t>
            </a:r>
          </a:p>
        </p:txBody>
      </p:sp>
      <p:sp>
        <p:nvSpPr>
          <p:cNvPr id="5120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Public bad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Public good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Scarcity rent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Social cost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Soil erosion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Sustainable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Sustainable  net national income (NNI*)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Total net benefit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Sustainable development and environmental accounting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000"/>
              <a:t>Sustainable development has been defined as “meeting the needs of present generation without compromising the wellbeing of future generations”</a:t>
            </a:r>
          </a:p>
          <a:p>
            <a:pPr eaLnBrk="1" hangingPunct="1"/>
            <a:r>
              <a:rPr lang="en-US" sz="2000"/>
              <a:t>So, running down the capital stock is not consistent with the idea of sustainability</a:t>
            </a:r>
          </a:p>
          <a:p>
            <a:pPr eaLnBrk="1" hangingPunct="1"/>
            <a:r>
              <a:rPr lang="en-US" sz="2000"/>
              <a:t>Environmental and other forms of capital are substitutes only to a degree; eventually they likely act as complements</a:t>
            </a:r>
          </a:p>
          <a:p>
            <a:pPr eaLnBrk="1" hangingPunct="1"/>
            <a:r>
              <a:rPr lang="en-US" sz="2000"/>
              <a:t>In developing countries, environmental capital is generally a larger fraction of total capital </a:t>
            </a:r>
          </a:p>
          <a:p>
            <a:pPr eaLnBrk="1" hangingPunct="1"/>
            <a:r>
              <a:rPr lang="en-US" sz="2000"/>
              <a:t>To know whether environmental capital is increasing or decreasing, we need environmental accounting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1282700" y="2366963"/>
          <a:ext cx="3587750" cy="600075"/>
        </p:xfrm>
        <a:graphic>
          <a:graphicData uri="http://schemas.openxmlformats.org/presentationml/2006/ole">
            <p:oleObj spid="_x0000_s1026" name="Equation" r:id="rId4" imgW="1434960" imgH="241200" progId="Equation.3">
              <p:embed/>
            </p:oleObj>
          </a:graphicData>
        </a:graphic>
      </p:graphicFrame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1295400" y="17526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Sustainable net national product is: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279525" y="3243263"/>
            <a:ext cx="714692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Where</a:t>
            </a:r>
          </a:p>
          <a:p>
            <a:r>
              <a:rPr lang="en-US">
                <a:latin typeface="Times New Roman" pitchFamily="18" charset="0"/>
              </a:rPr>
              <a:t>	</a:t>
            </a:r>
            <a:r>
              <a:rPr lang="en-US" i="1">
                <a:latin typeface="Times New Roman" pitchFamily="18" charset="0"/>
              </a:rPr>
              <a:t>NNI*</a:t>
            </a:r>
            <a:r>
              <a:rPr lang="en-US">
                <a:latin typeface="Times New Roman" pitchFamily="18" charset="0"/>
              </a:rPr>
              <a:t> 	is sustainable national income </a:t>
            </a:r>
          </a:p>
          <a:p>
            <a:r>
              <a:rPr lang="en-US">
                <a:latin typeface="Times New Roman" pitchFamily="18" charset="0"/>
              </a:rPr>
              <a:t>           </a:t>
            </a:r>
            <a:r>
              <a:rPr lang="en-US" i="1">
                <a:latin typeface="Times New Roman" pitchFamily="18" charset="0"/>
              </a:rPr>
              <a:t>GNI</a:t>
            </a:r>
            <a:r>
              <a:rPr lang="en-US">
                <a:latin typeface="Times New Roman" pitchFamily="18" charset="0"/>
              </a:rPr>
              <a:t>  is Gross national income</a:t>
            </a:r>
          </a:p>
          <a:p>
            <a:r>
              <a:rPr lang="en-US">
                <a:latin typeface="Times New Roman" pitchFamily="18" charset="0"/>
              </a:rPr>
              <a:t>	</a:t>
            </a:r>
            <a:r>
              <a:rPr lang="en-US" i="1">
                <a:latin typeface="Times New Roman" pitchFamily="18" charset="0"/>
              </a:rPr>
              <a:t>D</a:t>
            </a:r>
            <a:r>
              <a:rPr lang="en-US" i="1" baseline="-25000">
                <a:latin typeface="Times New Roman" pitchFamily="18" charset="0"/>
              </a:rPr>
              <a:t>m</a:t>
            </a:r>
            <a:r>
              <a:rPr lang="en-US">
                <a:latin typeface="Times New Roman" pitchFamily="18" charset="0"/>
              </a:rPr>
              <a:t> 	is the depreciation of manufactured </a:t>
            </a:r>
          </a:p>
          <a:p>
            <a:r>
              <a:rPr lang="en-US">
                <a:latin typeface="Times New Roman" pitchFamily="18" charset="0"/>
              </a:rPr>
              <a:t>		capital assets</a:t>
            </a:r>
          </a:p>
          <a:p>
            <a:r>
              <a:rPr lang="en-US">
                <a:latin typeface="Times New Roman" pitchFamily="18" charset="0"/>
              </a:rPr>
              <a:t>	</a:t>
            </a:r>
            <a:r>
              <a:rPr lang="en-US" i="1">
                <a:latin typeface="Times New Roman" pitchFamily="18" charset="0"/>
              </a:rPr>
              <a:t>D</a:t>
            </a:r>
            <a:r>
              <a:rPr lang="en-US" i="1" baseline="-25000">
                <a:latin typeface="Times New Roman" pitchFamily="18" charset="0"/>
              </a:rPr>
              <a:t>n</a:t>
            </a:r>
            <a:r>
              <a:rPr lang="en-US">
                <a:latin typeface="Times New Roman" pitchFamily="18" charset="0"/>
              </a:rPr>
              <a:t>	is the depreciation of environmental</a:t>
            </a:r>
          </a:p>
          <a:p>
            <a:r>
              <a:rPr lang="en-US">
                <a:latin typeface="Times New Roman" pitchFamily="18" charset="0"/>
              </a:rPr>
              <a:t>		capital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035050" y="2590800"/>
          <a:ext cx="4826000" cy="504825"/>
        </p:xfrm>
        <a:graphic>
          <a:graphicData uri="http://schemas.openxmlformats.org/presentationml/2006/ole">
            <p:oleObj spid="_x0000_s2050" name="Equation" r:id="rId4" imgW="1930400" imgH="203200" progId="Equation.3">
              <p:embed/>
            </p:oleObj>
          </a:graphicData>
        </a:graphic>
      </p:graphicFrame>
      <p:sp>
        <p:nvSpPr>
          <p:cNvPr id="19462" name="Text Box 4"/>
          <p:cNvSpPr txBox="1">
            <a:spLocks noChangeArrowheads="1"/>
          </p:cNvSpPr>
          <p:nvPr/>
        </p:nvSpPr>
        <p:spPr bwMode="auto">
          <a:xfrm>
            <a:off x="1066800" y="1905000"/>
            <a:ext cx="676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More expansively, sustainable net national product is:</a:t>
            </a:r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1066800" y="3352800"/>
            <a:ext cx="66294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</a:rPr>
              <a:t>Where</a:t>
            </a:r>
          </a:p>
          <a:p>
            <a:r>
              <a:rPr lang="en-US" sz="2200">
                <a:latin typeface="Times New Roman" pitchFamily="18" charset="0"/>
              </a:rPr>
              <a:t>	</a:t>
            </a:r>
            <a:r>
              <a:rPr lang="en-US" sz="2200" i="1">
                <a:latin typeface="Times New Roman" pitchFamily="18" charset="0"/>
              </a:rPr>
              <a:t>NNI** </a:t>
            </a:r>
            <a:r>
              <a:rPr lang="en-US" sz="2200">
                <a:latin typeface="Times New Roman" pitchFamily="18" charset="0"/>
              </a:rPr>
              <a:t>is the revised NNI calculation</a:t>
            </a:r>
          </a:p>
          <a:p>
            <a:r>
              <a:rPr lang="en-US" sz="2200">
                <a:latin typeface="Times New Roman" pitchFamily="18" charset="0"/>
              </a:rPr>
              <a:t>	</a:t>
            </a:r>
            <a:r>
              <a:rPr lang="en-US" sz="2200" i="1">
                <a:latin typeface="Times New Roman" pitchFamily="18" charset="0"/>
              </a:rPr>
              <a:t>GNI</a:t>
            </a:r>
            <a:r>
              <a:rPr lang="en-US" sz="2200">
                <a:latin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</a:rPr>
              <a:t>D</a:t>
            </a:r>
            <a:r>
              <a:rPr lang="en-US" sz="2200" i="1" baseline="-25000">
                <a:latin typeface="Times New Roman" pitchFamily="18" charset="0"/>
              </a:rPr>
              <a:t>m</a:t>
            </a:r>
            <a:r>
              <a:rPr lang="en-US" sz="2200">
                <a:latin typeface="Times New Roman" pitchFamily="18" charset="0"/>
              </a:rPr>
              <a:t>, and </a:t>
            </a:r>
            <a:r>
              <a:rPr lang="en-US" sz="2200" i="1">
                <a:latin typeface="Times New Roman" pitchFamily="18" charset="0"/>
              </a:rPr>
              <a:t>D</a:t>
            </a:r>
            <a:r>
              <a:rPr lang="en-US" sz="2200" i="1" baseline="-25000">
                <a:latin typeface="Times New Roman" pitchFamily="18" charset="0"/>
              </a:rPr>
              <a:t>n</a:t>
            </a:r>
            <a:r>
              <a:rPr lang="en-US" sz="2200">
                <a:latin typeface="Times New Roman" pitchFamily="18" charset="0"/>
              </a:rPr>
              <a:t> are defined as before </a:t>
            </a:r>
          </a:p>
          <a:p>
            <a:r>
              <a:rPr lang="en-US" sz="2200">
                <a:latin typeface="Times New Roman" pitchFamily="18" charset="0"/>
              </a:rPr>
              <a:t>	</a:t>
            </a:r>
            <a:r>
              <a:rPr lang="en-US" sz="2200" i="1">
                <a:latin typeface="Times New Roman" pitchFamily="18" charset="0"/>
              </a:rPr>
              <a:t>R</a:t>
            </a:r>
            <a:r>
              <a:rPr lang="en-US" sz="2200">
                <a:latin typeface="Times New Roman" pitchFamily="18" charset="0"/>
              </a:rPr>
              <a:t>	is expenditure needed to restore </a:t>
            </a:r>
          </a:p>
          <a:p>
            <a:r>
              <a:rPr lang="en-US" sz="2200">
                <a:latin typeface="Times New Roman" pitchFamily="18" charset="0"/>
              </a:rPr>
              <a:t>		environmental capital</a:t>
            </a:r>
          </a:p>
          <a:p>
            <a:r>
              <a:rPr lang="en-US" sz="2200">
                <a:latin typeface="Times New Roman" pitchFamily="18" charset="0"/>
              </a:rPr>
              <a:t>	</a:t>
            </a:r>
            <a:r>
              <a:rPr lang="en-US" sz="2200" i="1">
                <a:latin typeface="Times New Roman" pitchFamily="18" charset="0"/>
              </a:rPr>
              <a:t>A</a:t>
            </a:r>
            <a:r>
              <a:rPr lang="en-US" sz="2200">
                <a:latin typeface="Times New Roman" pitchFamily="18" charset="0"/>
              </a:rPr>
              <a:t>	is expenditure required to avert </a:t>
            </a:r>
          </a:p>
          <a:p>
            <a:r>
              <a:rPr lang="en-US" sz="2200">
                <a:latin typeface="Times New Roman" pitchFamily="18" charset="0"/>
              </a:rPr>
              <a:t>		destruction of environmental capital</a:t>
            </a:r>
          </a:p>
          <a:p>
            <a:r>
              <a:rPr lang="en-US" sz="2200">
                <a:latin typeface="Times New Roman" pitchFamily="18" charset="0"/>
              </a:rPr>
              <a:t>    (Note: R and A are components of </a:t>
            </a:r>
            <a:r>
              <a:rPr lang="en-US" sz="2200" i="1">
                <a:latin typeface="Times New Roman" pitchFamily="18" charset="0"/>
              </a:rPr>
              <a:t>GNI </a:t>
            </a:r>
            <a:r>
              <a:rPr lang="en-US" sz="2200">
                <a:latin typeface="Times New Roman" pitchFamily="18" charset="0"/>
              </a:rPr>
              <a:t>but not </a:t>
            </a:r>
            <a:r>
              <a:rPr lang="en-US" sz="2200" i="1">
                <a:latin typeface="Times New Roman" pitchFamily="18" charset="0"/>
              </a:rPr>
              <a:t>NNI**</a:t>
            </a:r>
            <a:r>
              <a:rPr lang="en-US" sz="220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600"/>
              <a:t>The poor as both agents and victims of environmental degradation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447800"/>
            <a:ext cx="8305800" cy="5181600"/>
          </a:xfrm>
        </p:spPr>
        <p:txBody>
          <a:bodyPr rIns="91440"/>
          <a:lstStyle/>
          <a:p>
            <a:pPr eaLnBrk="1" hangingPunct="1"/>
            <a:r>
              <a:rPr lang="en-US"/>
              <a:t>Victims: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The poor live in environmentally degraded lands which are less expensive because the rich avoid them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People living in poverty have less political clout to reduce pollution where they live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Living in less productive polluted lands gives the poor less opportunity to work their way out of poverty</a:t>
            </a:r>
          </a:p>
          <a:p>
            <a:pPr eaLnBrk="1" hangingPunct="1"/>
            <a:r>
              <a:rPr lang="en-US"/>
              <a:t>Agents: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The high fertility rate of people living in poverty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Short time horizon of the poor (by necessity)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Land tenure insecurity;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Incentives for rainforest resettlement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10.1 Environment and Development: The Basic Issues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Sustainable development and environmental accounting</a:t>
            </a:r>
          </a:p>
          <a:p>
            <a:pPr eaLnBrk="1" hangingPunct="1"/>
            <a:r>
              <a:rPr lang="en-US"/>
              <a:t>Population, resources, and the environment</a:t>
            </a:r>
          </a:p>
          <a:p>
            <a:pPr eaLnBrk="1" hangingPunct="1"/>
            <a:r>
              <a:rPr lang="en-US"/>
              <a:t>Poverty and the environment</a:t>
            </a:r>
          </a:p>
          <a:p>
            <a:pPr eaLnBrk="1" hangingPunct="1"/>
            <a:r>
              <a:rPr lang="en-US"/>
              <a:t>Growth versus the environment</a:t>
            </a:r>
          </a:p>
          <a:p>
            <a:pPr eaLnBrk="1" hangingPunct="1"/>
            <a:r>
              <a:rPr lang="en-US"/>
              <a:t>Rural development and the environment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1565</Words>
  <Application>Microsoft Office PowerPoint</Application>
  <PresentationFormat>On-screen Show (4:3)</PresentationFormat>
  <Paragraphs>240</Paragraphs>
  <Slides>36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Equation</vt:lpstr>
      <vt:lpstr>Catatan:</vt:lpstr>
      <vt:lpstr>Chapter 10</vt:lpstr>
      <vt:lpstr>10.1 Environment and Development: The Basic Issues</vt:lpstr>
      <vt:lpstr>10.1 Environment and Development: The Basic Issues</vt:lpstr>
      <vt:lpstr>10.1 Environment and Development: The Basic Issues</vt:lpstr>
      <vt:lpstr>10.1 Environment and Development: The Basic Issues</vt:lpstr>
      <vt:lpstr>10.1 Environment and Development: The Basic Issues</vt:lpstr>
      <vt:lpstr>The poor as both agents and victims of environmental degradation</vt:lpstr>
      <vt:lpstr>10.1 Environment and Development: The Basic Issues</vt:lpstr>
      <vt:lpstr>10.1 Environment and Development: The Basic Issues</vt:lpstr>
      <vt:lpstr>Natural Resource Based Livelihoods: Pathways Out of Poverty?</vt:lpstr>
      <vt:lpstr>10.1 Environment and Development: The Basic Issues</vt:lpstr>
      <vt:lpstr>10.2 Rural Development and the Environment: A Tale of Two Villages</vt:lpstr>
      <vt:lpstr>10.3 Global Warming and Climate Change: Scope, Migration, and Adaptation</vt:lpstr>
      <vt:lpstr>Some impacts of climate change in Developing Countries identified by IPCC</vt:lpstr>
      <vt:lpstr>10.3 Global Warming and Climate Change: Scope, Mitigation, and Adaptation</vt:lpstr>
      <vt:lpstr>10.4 Economic Models of Environment Issues</vt:lpstr>
      <vt:lpstr>Figure 10.1  Static Efficiency in Resource Allocation</vt:lpstr>
      <vt:lpstr>Allocational efficiency</vt:lpstr>
      <vt:lpstr>Figure 10.2  Optimal Resource Allocation over Time</vt:lpstr>
      <vt:lpstr>10.4 Economic Models of Environment Issues (cont’d)</vt:lpstr>
      <vt:lpstr>Figure 10.3  Common Property Resources and Misallocation</vt:lpstr>
      <vt:lpstr>Understanding the tragedy of the Commons</vt:lpstr>
      <vt:lpstr>Elinor Ostrom’s Common Property Design Principles Derived from Empirical Studies</vt:lpstr>
      <vt:lpstr>10.4 Economic Models of Environment Issues (cont’d)</vt:lpstr>
      <vt:lpstr>Figure 10.4  Public Goods, Private Goods, and the Free-Rider Problem</vt:lpstr>
      <vt:lpstr>10.5 Urban Development and the Environment</vt:lpstr>
      <vt:lpstr>Figure 10.5  Pollution Externalities: Private versus Social Costs and the Role of Taxation</vt:lpstr>
      <vt:lpstr>Figure 10.6  Increasing Pollution Externalities with Economic Growth</vt:lpstr>
      <vt:lpstr>10.5 Urban Development and the Environment (cont’d)</vt:lpstr>
      <vt:lpstr>10.6 The Local and Global Costs of Rain Forest Destruction</vt:lpstr>
      <vt:lpstr>10.7 Policy Options in Developing and Developed Countries</vt:lpstr>
      <vt:lpstr>10.7 Policy Options in Developing and Developed Countries (cont’d)</vt:lpstr>
      <vt:lpstr>10.7 Policy Options in Developing and Developed Countries (cont’d)</vt:lpstr>
      <vt:lpstr>Concepts for Review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2</cp:revision>
  <dcterms:created xsi:type="dcterms:W3CDTF">2014-10-27T17:11:55Z</dcterms:created>
  <dcterms:modified xsi:type="dcterms:W3CDTF">2014-10-27T17:20:22Z</dcterms:modified>
</cp:coreProperties>
</file>