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4"/>
  </p:notesMasterIdLst>
  <p:sldIdLst>
    <p:sldId id="256" r:id="rId2"/>
    <p:sldId id="259" r:id="rId3"/>
    <p:sldId id="260" r:id="rId4"/>
    <p:sldId id="272" r:id="rId5"/>
    <p:sldId id="257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90" r:id="rId18"/>
    <p:sldId id="261" r:id="rId19"/>
    <p:sldId id="273" r:id="rId20"/>
    <p:sldId id="274" r:id="rId21"/>
    <p:sldId id="275" r:id="rId22"/>
    <p:sldId id="276" r:id="rId23"/>
    <p:sldId id="307" r:id="rId24"/>
    <p:sldId id="277" r:id="rId25"/>
    <p:sldId id="278" r:id="rId26"/>
    <p:sldId id="279" r:id="rId27"/>
    <p:sldId id="280" r:id="rId28"/>
    <p:sldId id="284" r:id="rId29"/>
    <p:sldId id="285" r:id="rId30"/>
    <p:sldId id="286" r:id="rId31"/>
    <p:sldId id="287" r:id="rId32"/>
    <p:sldId id="288" r:id="rId33"/>
    <p:sldId id="289" r:id="rId34"/>
    <p:sldId id="281" r:id="rId35"/>
    <p:sldId id="282" r:id="rId36"/>
    <p:sldId id="283" r:id="rId37"/>
    <p:sldId id="291" r:id="rId38"/>
    <p:sldId id="306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4E428-FFEC-4436-BA1F-4149C2A7A3EE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A4389-03B0-4A02-AF65-419DB0C5F3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0536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Lihat</a:t>
            </a:r>
            <a:r>
              <a:rPr lang="en-US" dirty="0" smtClean="0"/>
              <a:t> di http://www.annabaa.org/nba34/qouran.htm#top (</a:t>
            </a:r>
            <a:r>
              <a:rPr lang="en-US" dirty="0" err="1" smtClean="0"/>
              <a:t>diakses</a:t>
            </a:r>
            <a:r>
              <a:rPr lang="en-US" dirty="0" smtClean="0"/>
              <a:t> 3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Pebruari</a:t>
            </a:r>
            <a:r>
              <a:rPr lang="en-US" baseline="0" dirty="0" smtClean="0"/>
              <a:t> 2010)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A4389-03B0-4A02-AF65-419DB0C5F3E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0199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Lihat</a:t>
            </a:r>
            <a:r>
              <a:rPr lang="en-US" dirty="0" smtClean="0"/>
              <a:t> </a:t>
            </a:r>
            <a:r>
              <a:rPr lang="en-US" dirty="0" err="1" smtClean="0"/>
              <a:t>Tafsir</a:t>
            </a:r>
            <a:r>
              <a:rPr lang="en-US" dirty="0" smtClean="0"/>
              <a:t> </a:t>
            </a:r>
            <a:r>
              <a:rPr lang="en-US" dirty="0" err="1" smtClean="0"/>
              <a:t>Ibnu</a:t>
            </a:r>
            <a:r>
              <a:rPr lang="en-US" dirty="0" smtClean="0"/>
              <a:t> </a:t>
            </a:r>
            <a:r>
              <a:rPr lang="en-US" dirty="0" err="1" smtClean="0"/>
              <a:t>Katsir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E612-9B14-471F-AE3B-4882F58FEEE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31187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Lihat</a:t>
            </a:r>
            <a:r>
              <a:rPr lang="en-US" dirty="0" smtClean="0"/>
              <a:t> </a:t>
            </a:r>
            <a:r>
              <a:rPr lang="en-US" dirty="0" err="1" smtClean="0"/>
              <a:t>Tafsir</a:t>
            </a:r>
            <a:r>
              <a:rPr lang="en-US" dirty="0" smtClean="0"/>
              <a:t> </a:t>
            </a:r>
            <a:r>
              <a:rPr lang="en-US" dirty="0" err="1" smtClean="0"/>
              <a:t>Ibnu</a:t>
            </a:r>
            <a:r>
              <a:rPr lang="en-US" dirty="0" smtClean="0"/>
              <a:t> </a:t>
            </a:r>
            <a:r>
              <a:rPr lang="en-US" dirty="0" err="1" smtClean="0"/>
              <a:t>Katsir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EE612-9B14-471F-AE3B-4882F58FEEE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1886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Lihat</a:t>
            </a:r>
            <a:r>
              <a:rPr lang="en-US" dirty="0" smtClean="0"/>
              <a:t> </a:t>
            </a:r>
            <a:r>
              <a:rPr lang="en-US" i="1" dirty="0" smtClean="0"/>
              <a:t>KELENGKAPAN</a:t>
            </a:r>
            <a:r>
              <a:rPr lang="en-US" i="1" baseline="0" dirty="0" smtClean="0"/>
              <a:t> TARIKH NABI MUHAMMAD SAW </a:t>
            </a:r>
            <a:r>
              <a:rPr lang="en-US" i="0" baseline="0" dirty="0" smtClean="0"/>
              <a:t>(</a:t>
            </a:r>
            <a:r>
              <a:rPr lang="en-US" i="0" baseline="0" dirty="0" err="1" smtClean="0"/>
              <a:t>Buku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Pertama</a:t>
            </a:r>
            <a:r>
              <a:rPr lang="en-US" i="0" baseline="0" dirty="0" smtClean="0"/>
              <a:t>) </a:t>
            </a:r>
            <a:r>
              <a:rPr lang="en-US" i="0" baseline="0" dirty="0" err="1" smtClean="0"/>
              <a:t>oleh</a:t>
            </a:r>
            <a:r>
              <a:rPr lang="en-US" i="0" baseline="0" dirty="0" smtClean="0"/>
              <a:t> KH. </a:t>
            </a:r>
            <a:r>
              <a:rPr lang="en-US" i="0" baseline="0" dirty="0" err="1" smtClean="0"/>
              <a:t>Moenawar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Chalil</a:t>
            </a:r>
            <a:r>
              <a:rPr lang="en-US" i="0" baseline="0" dirty="0" smtClean="0"/>
              <a:t> </a:t>
            </a:r>
            <a:r>
              <a:rPr lang="en-US" i="0" baseline="0" dirty="0" err="1" smtClean="0"/>
              <a:t>hlm</a:t>
            </a:r>
            <a:r>
              <a:rPr lang="en-US" i="0" baseline="0" dirty="0" smtClean="0"/>
              <a:t> 283-295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A4389-03B0-4A02-AF65-419DB0C5F3E5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cs typeface="Traditional Arabic" pitchFamily="2" charset="-78"/>
              </a:defRPr>
            </a:lvl1pPr>
          </a:lstStyle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cs typeface="Traditional Arabic" pitchFamily="2" charset="-78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cs typeface="Traditional Arabic" pitchFamily="2" charset="-78"/>
              </a:defRPr>
            </a:lvl1pPr>
          </a:lstStyle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 userDrawn="1"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  <a:cs typeface="Traditional Arabic" pitchFamily="2" charset="-78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  <a:cs typeface="Traditional Arabic" pitchFamily="2" charset="-78"/>
              </a:endParaRPr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cs typeface="Traditional Arabic" pitchFamily="2" charset="-7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  <a:cs typeface="Traditional Arabic" pitchFamily="2" charset="-7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 userDrawn="1"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 userDrawn="1"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 userDrawn="1"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 userDrawn="1"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 userDrawn="1"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 userDrawn="1"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 userDrawn="1"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 userDrawn="1"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 userDrawn="1"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 userDrawn="1"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Traditional Arabic" pitchFamily="2" charset="-78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cs typeface="Traditional Arabic" pitchFamily="2" charset="-78"/>
              </a:defRPr>
            </a:lvl1pPr>
          </a:lstStyle>
          <a:p>
            <a:fld id="{439E36BB-B596-4E7A-A2C7-C2891AD51C05}" type="datetimeFigureOut">
              <a:rPr lang="en-US" smtClean="0"/>
              <a:pPr/>
              <a:t>5/8/2010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cs typeface="Traditional Arabic" pitchFamily="2" charset="-78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cs typeface="Traditional Arabic" pitchFamily="2" charset="-78"/>
              </a:defRPr>
            </a:lvl1pPr>
          </a:lstStyle>
          <a:p>
            <a:fld id="{C636A15F-1174-45BE-933A-1BFBEC16D6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Traditional Arabic" pitchFamily="2" charset="-78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Traditional Arabic" pitchFamily="2" charset="-78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Traditional Arabic" pitchFamily="2" charset="-78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Traditional Arabic" pitchFamily="2" charset="-78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Traditional Arabic" pitchFamily="2" charset="-78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Traditional Arabic" pitchFamily="2" charset="-78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9600" dirty="0" smtClean="0"/>
              <a:t>مَعْنَى الدَّعْوَةِ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Makna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803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“Minkum” itu memiliki dua pengertian</a:t>
            </a:r>
          </a:p>
          <a:p>
            <a:pPr lvl="1"/>
            <a:r>
              <a:rPr lang="en-US" smtClean="0"/>
              <a:t>Berarti “sebagian manusia” (</a:t>
            </a:r>
            <a:r>
              <a:rPr lang="ar-SA" smtClean="0"/>
              <a:t>مِنَ النَّاسِ</a:t>
            </a:r>
            <a:r>
              <a:rPr lang="en-US" smtClean="0"/>
              <a:t>), yakni semua umat Islam wajib berda’wah. Hanya saja tuntutan berda’wahnya disesuaikan dengan kemampuannya </a:t>
            </a:r>
            <a:r>
              <a:rPr lang="en-US" smtClean="0">
                <a:sym typeface="Wingdings" pitchFamily="2" charset="2"/>
              </a:rPr>
              <a:t> FARDHU ‘AIN</a:t>
            </a:r>
            <a:endParaRPr lang="en-US" smtClean="0"/>
          </a:p>
          <a:p>
            <a:pPr lvl="1"/>
            <a:r>
              <a:rPr lang="en-US" smtClean="0"/>
              <a:t>Berarti “sebagian umat Islam” (</a:t>
            </a:r>
            <a:r>
              <a:rPr lang="ar-SA" smtClean="0"/>
              <a:t>مِنَ الْمُسْلِمِيْنَ</a:t>
            </a:r>
            <a:r>
              <a:rPr lang="en-US" smtClean="0"/>
              <a:t>), yakni orang-orang khusus. Tuntutannya adalah berda’wah secara profesional; mengerti fiqh da’wah secara baik, memahami manhaj, dalam ilmu dan tsaqafahnya </a:t>
            </a:r>
            <a:r>
              <a:rPr lang="en-US" smtClean="0">
                <a:sym typeface="Wingdings" pitchFamily="2" charset="2"/>
              </a:rPr>
              <a:t> FARDHU KIFAYAH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Yusuf Qaradhawi tentang Ayat Ini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0336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sz="4000" dirty="0" smtClean="0">
                <a:cs typeface="Traditional Arabic" pitchFamily="2" charset="-78"/>
              </a:rPr>
              <a:t>مَنْ رَأَى مِنْكُمْ مُنْكَرًا فَلْيُغَيِّرْهُ بِيَدِهِ فَإِنْ لَمْ يَسْتَطِعْ فَبِلِسَانِهِ فَإِنْ لَمْ يَسْتَطِعْ فَبِقَلْبِهِ وَذَلِكَ أَضْعَفُ الْإِيمَانِ</a:t>
            </a:r>
            <a:r>
              <a:rPr lang="en-US" sz="4000" dirty="0" smtClean="0">
                <a:cs typeface="Traditional Arabic" pitchFamily="2" charset="-78"/>
              </a:rPr>
              <a:t> </a:t>
            </a:r>
            <a:r>
              <a:rPr lang="ar-SA" sz="4000" dirty="0" smtClean="0">
                <a:cs typeface="Traditional Arabic" pitchFamily="2" charset="-78"/>
              </a:rPr>
              <a:t> (مسلم)</a:t>
            </a:r>
            <a:endParaRPr lang="en-US" sz="4000" dirty="0" smtClean="0">
              <a:cs typeface="Traditional Arabic" pitchFamily="2" charset="-78"/>
            </a:endParaRPr>
          </a:p>
          <a:p>
            <a:pPr marL="0" indent="0" algn="ctr">
              <a:buNone/>
            </a:pPr>
            <a:endParaRPr lang="en-US" dirty="0" smtClean="0">
              <a:cs typeface="Traditional Arabic" pitchFamily="2" charset="-78"/>
            </a:endParaRPr>
          </a:p>
          <a:p>
            <a:pPr marL="0" indent="0" algn="ctr">
              <a:buNone/>
            </a:pPr>
            <a:r>
              <a:rPr lang="en-US" dirty="0" err="1" smtClean="0">
                <a:cs typeface="Traditional Arabic" pitchFamily="2" charset="-78"/>
              </a:rPr>
              <a:t>Siapa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saja</a:t>
            </a:r>
            <a:r>
              <a:rPr lang="en-US" dirty="0" smtClean="0">
                <a:cs typeface="Traditional Arabic" pitchFamily="2" charset="-78"/>
              </a:rPr>
              <a:t> yang </a:t>
            </a:r>
            <a:r>
              <a:rPr lang="en-US" dirty="0" err="1" smtClean="0">
                <a:cs typeface="Traditional Arabic" pitchFamily="2" charset="-78"/>
              </a:rPr>
              <a:t>melihat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kemungkaran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maka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ubahlah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ia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dengan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tangannya</a:t>
            </a:r>
            <a:r>
              <a:rPr lang="en-US" dirty="0" smtClean="0">
                <a:cs typeface="Traditional Arabic" pitchFamily="2" charset="-78"/>
              </a:rPr>
              <a:t>; </a:t>
            </a:r>
            <a:r>
              <a:rPr lang="en-US" dirty="0" err="1" smtClean="0">
                <a:cs typeface="Traditional Arabic" pitchFamily="2" charset="-78"/>
              </a:rPr>
              <a:t>kalau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tidak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mampu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ubahlah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ia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dengan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lisannya</a:t>
            </a:r>
            <a:r>
              <a:rPr lang="en-US" dirty="0" smtClean="0">
                <a:cs typeface="Traditional Arabic" pitchFamily="2" charset="-78"/>
              </a:rPr>
              <a:t>; </a:t>
            </a:r>
            <a:r>
              <a:rPr lang="en-US" dirty="0" err="1" smtClean="0">
                <a:cs typeface="Traditional Arabic" pitchFamily="2" charset="-78"/>
              </a:rPr>
              <a:t>kalau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tidak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mampu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ubahlah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ia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dengan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hatinya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itu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adalah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selemah-lemah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iman</a:t>
            </a:r>
            <a:endParaRPr lang="en-US" dirty="0" smtClean="0">
              <a:cs typeface="Traditional Arabic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Dalil as-Sunnah (1)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5395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 rtl="1">
              <a:buNone/>
            </a:pPr>
            <a:r>
              <a:rPr lang="ar-SA" sz="4400" dirty="0" smtClean="0">
                <a:cs typeface="Traditional Arabic" pitchFamily="2" charset="-78"/>
              </a:rPr>
              <a:t>فَمَنْ جَاهَدَهُمْ بِيَدِهِ فَهُوَ مُؤْمِنٌ وَمَنْ جَاهَدَهُمْ بِلِسَانِهِ فَهُوَ مُؤْمِنٌ وَمَنْ جَاهَدَهُمْ بِقَلْبِهِ فَهُوَ مُؤْمِنٌ وَلَيْسَ وَرَاءَ ذَلِكَ مِنْ الْإِيمَانِ حَبَّةُ خَرْدَلٍ (مسلم)</a:t>
            </a:r>
            <a:endParaRPr lang="en-US" sz="4400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endParaRPr lang="en-US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r>
              <a:rPr lang="en-US" dirty="0" err="1" smtClean="0">
                <a:cs typeface="Traditional Arabic" pitchFamily="2" charset="-78"/>
              </a:rPr>
              <a:t>Maka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siapa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saja</a:t>
            </a:r>
            <a:r>
              <a:rPr lang="en-US" dirty="0" smtClean="0">
                <a:cs typeface="Traditional Arabic" pitchFamily="2" charset="-78"/>
              </a:rPr>
              <a:t> yang </a:t>
            </a:r>
            <a:r>
              <a:rPr lang="en-US" dirty="0" err="1" smtClean="0">
                <a:cs typeface="Traditional Arabic" pitchFamily="2" charset="-78"/>
              </a:rPr>
              <a:t>berjihad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dengan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tangannya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maka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ia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mu’min</a:t>
            </a:r>
            <a:r>
              <a:rPr lang="en-US" dirty="0" smtClean="0">
                <a:cs typeface="Traditional Arabic" pitchFamily="2" charset="-78"/>
              </a:rPr>
              <a:t>; </a:t>
            </a:r>
            <a:r>
              <a:rPr lang="en-US" dirty="0" err="1" smtClean="0">
                <a:cs typeface="Traditional Arabic" pitchFamily="2" charset="-78"/>
              </a:rPr>
              <a:t>siapa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saja</a:t>
            </a:r>
            <a:r>
              <a:rPr lang="en-US" dirty="0" smtClean="0">
                <a:cs typeface="Traditional Arabic" pitchFamily="2" charset="-78"/>
              </a:rPr>
              <a:t> yang </a:t>
            </a:r>
            <a:r>
              <a:rPr lang="en-US" dirty="0" err="1" smtClean="0">
                <a:cs typeface="Traditional Arabic" pitchFamily="2" charset="-78"/>
              </a:rPr>
              <a:t>berjihad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dengan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lisannya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maka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ia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mu’min</a:t>
            </a:r>
            <a:r>
              <a:rPr lang="en-US" dirty="0" smtClean="0">
                <a:cs typeface="Traditional Arabic" pitchFamily="2" charset="-78"/>
              </a:rPr>
              <a:t>; </a:t>
            </a:r>
            <a:r>
              <a:rPr lang="en-US" dirty="0" err="1" smtClean="0">
                <a:cs typeface="Traditional Arabic" pitchFamily="2" charset="-78"/>
              </a:rPr>
              <a:t>siapa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saja</a:t>
            </a:r>
            <a:r>
              <a:rPr lang="en-US" dirty="0" smtClean="0">
                <a:cs typeface="Traditional Arabic" pitchFamily="2" charset="-78"/>
              </a:rPr>
              <a:t> yang </a:t>
            </a:r>
            <a:r>
              <a:rPr lang="en-US" dirty="0" err="1" smtClean="0">
                <a:cs typeface="Traditional Arabic" pitchFamily="2" charset="-78"/>
              </a:rPr>
              <a:t>berjihad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dengan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hatinnya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maka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ia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mu’min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dan</a:t>
            </a:r>
            <a:r>
              <a:rPr lang="en-US" dirty="0" smtClean="0">
                <a:cs typeface="Traditional Arabic" pitchFamily="2" charset="-78"/>
              </a:rPr>
              <a:t> di </a:t>
            </a:r>
            <a:r>
              <a:rPr lang="en-US" dirty="0" err="1" smtClean="0">
                <a:cs typeface="Traditional Arabic" pitchFamily="2" charset="-78"/>
              </a:rPr>
              <a:t>luar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itu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tidak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ada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keimanan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sedikit</a:t>
            </a:r>
            <a:r>
              <a:rPr lang="en-US" dirty="0" smtClean="0">
                <a:cs typeface="Traditional Arabic" pitchFamily="2" charset="-78"/>
              </a:rPr>
              <a:t> pun </a:t>
            </a:r>
            <a:r>
              <a:rPr lang="en-US" dirty="0" err="1" smtClean="0">
                <a:cs typeface="Traditional Arabic" pitchFamily="2" charset="-78"/>
              </a:rPr>
              <a:t>meski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sebesar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biji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sawi</a:t>
            </a:r>
            <a:endParaRPr lang="en-US" dirty="0" smtClean="0">
              <a:cs typeface="Traditional Arabic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Dalil as-Sunnah (2)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539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sz="6600" dirty="0" smtClean="0">
                <a:cs typeface="Traditional Arabic" pitchFamily="2" charset="-78"/>
              </a:rPr>
              <a:t>بَلِّغُوا عَنِّي وَلَوْ آيَةً </a:t>
            </a:r>
            <a:endParaRPr lang="en-US" sz="6600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r>
              <a:rPr lang="ar-SA" dirty="0" smtClean="0">
                <a:cs typeface="Traditional Arabic" pitchFamily="2" charset="-78"/>
              </a:rPr>
              <a:t>(البخاري و الترمذي و أحمد)</a:t>
            </a:r>
            <a:endParaRPr lang="en-US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endParaRPr lang="en-US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r>
              <a:rPr lang="en-US" dirty="0" err="1" smtClean="0">
                <a:cs typeface="Traditional Arabic" pitchFamily="2" charset="-78"/>
              </a:rPr>
              <a:t>Sampaikan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dariku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meskipun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hanya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satu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ayat</a:t>
            </a:r>
            <a:endParaRPr lang="en-US" dirty="0" smtClean="0">
              <a:cs typeface="Traditional Arabic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Dalil as-Sunnah (3)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9500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sz="5400" dirty="0" smtClean="0">
                <a:cs typeface="Traditional Arabic" pitchFamily="2" charset="-78"/>
              </a:rPr>
              <a:t>فَلْيُبْلِغِ الشَّاهِدُ الْغَائِبَ </a:t>
            </a:r>
            <a:endParaRPr lang="en-US" sz="5400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r>
              <a:rPr lang="ar-SA" dirty="0" smtClean="0">
                <a:cs typeface="Traditional Arabic" pitchFamily="2" charset="-78"/>
              </a:rPr>
              <a:t>(متفق عليه)</a:t>
            </a:r>
            <a:endParaRPr lang="en-US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endParaRPr lang="en-US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r>
              <a:rPr lang="en-US" dirty="0" err="1" smtClean="0">
                <a:cs typeface="Traditional Arabic" pitchFamily="2" charset="-78"/>
              </a:rPr>
              <a:t>Maka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hendaklah</a:t>
            </a:r>
            <a:r>
              <a:rPr lang="en-US" dirty="0" smtClean="0">
                <a:cs typeface="Traditional Arabic" pitchFamily="2" charset="-78"/>
              </a:rPr>
              <a:t> yang </a:t>
            </a:r>
            <a:r>
              <a:rPr lang="en-US" dirty="0" err="1" smtClean="0">
                <a:cs typeface="Traditional Arabic" pitchFamily="2" charset="-78"/>
              </a:rPr>
              <a:t>hadir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menyampaikannya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kepada</a:t>
            </a:r>
            <a:r>
              <a:rPr lang="en-US" dirty="0" smtClean="0">
                <a:cs typeface="Traditional Arabic" pitchFamily="2" charset="-78"/>
              </a:rPr>
              <a:t> yang </a:t>
            </a:r>
            <a:r>
              <a:rPr lang="en-US" dirty="0" err="1" smtClean="0">
                <a:cs typeface="Traditional Arabic" pitchFamily="2" charset="-78"/>
              </a:rPr>
              <a:t>absen</a:t>
            </a:r>
            <a:endParaRPr lang="en-US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endParaRPr lang="en-US" dirty="0" smtClean="0">
              <a:cs typeface="Traditional Arabic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Dalil as-Sunnah (4)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340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sz="4000" dirty="0" smtClean="0">
                <a:cs typeface="Traditional Arabic" pitchFamily="2" charset="-78"/>
              </a:rPr>
              <a:t>فَوَاللَّهِ لَأَنْ يُهْدَى بِكَ رَجُلٌ وَاحِدٌ خَيْرٌ لَكَ مِنْ حُمْرِ النَّعَمِ</a:t>
            </a:r>
            <a:r>
              <a:rPr lang="ar-SA" dirty="0" smtClean="0">
                <a:cs typeface="Traditional Arabic" pitchFamily="2" charset="-78"/>
              </a:rPr>
              <a:t> (متفق عليه)</a:t>
            </a:r>
            <a:endParaRPr lang="en-US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endParaRPr lang="en-US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r>
              <a:rPr lang="en-US" dirty="0" smtClean="0">
                <a:cs typeface="Traditional Arabic" pitchFamily="2" charset="-78"/>
              </a:rPr>
              <a:t>Demi Allah </a:t>
            </a:r>
            <a:r>
              <a:rPr lang="en-US" dirty="0" err="1" smtClean="0">
                <a:cs typeface="Traditional Arabic" pitchFamily="2" charset="-78"/>
              </a:rPr>
              <a:t>satu</a:t>
            </a:r>
            <a:r>
              <a:rPr lang="en-US" dirty="0" smtClean="0">
                <a:cs typeface="Traditional Arabic" pitchFamily="2" charset="-78"/>
              </a:rPr>
              <a:t> orang </a:t>
            </a:r>
            <a:r>
              <a:rPr lang="en-US" dirty="0" err="1" smtClean="0">
                <a:cs typeface="Traditional Arabic" pitchFamily="2" charset="-78"/>
              </a:rPr>
              <a:t>memperoleh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hidayah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lantaran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kamu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maka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itu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lebih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baik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dari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pada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unta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merah</a:t>
            </a:r>
            <a:endParaRPr lang="en-US" dirty="0" smtClean="0">
              <a:cs typeface="Traditional Arabic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Dalil as-Sunnah (5)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516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sz="4400" dirty="0" smtClean="0">
                <a:cs typeface="Traditional Arabic" pitchFamily="2" charset="-78"/>
              </a:rPr>
              <a:t>لأَنْ يَهْدِيَ اللَّهُ عَزَّ وَجَلَّ عَلَى يَدَيْكَ رَجُلا خَيْرٌ لَكَ مِمَّا طَلَعَتْ عَلَيْهِ الشَّمْسُ وَغَرَبَتْ</a:t>
            </a:r>
            <a:r>
              <a:rPr lang="en-US" sz="4400" dirty="0" smtClean="0">
                <a:cs typeface="Traditional Arabic" pitchFamily="2" charset="-78"/>
              </a:rPr>
              <a:t> </a:t>
            </a:r>
            <a:r>
              <a:rPr lang="ar-SA" sz="4400" dirty="0" smtClean="0">
                <a:cs typeface="Traditional Arabic" pitchFamily="2" charset="-78"/>
              </a:rPr>
              <a:t> </a:t>
            </a:r>
            <a:endParaRPr lang="en-US" sz="4400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r>
              <a:rPr lang="ar-SA" dirty="0" smtClean="0">
                <a:cs typeface="Traditional Arabic" pitchFamily="2" charset="-78"/>
              </a:rPr>
              <a:t>(الطَّبْرَانِي)</a:t>
            </a:r>
            <a:endParaRPr lang="en-US" dirty="0" smtClean="0">
              <a:cs typeface="Traditional Arabic" pitchFamily="2" charset="-78"/>
            </a:endParaRPr>
          </a:p>
          <a:p>
            <a:pPr marL="0" indent="0" algn="ctr">
              <a:buNone/>
            </a:pPr>
            <a:r>
              <a:rPr lang="en-US" dirty="0" smtClean="0">
                <a:cs typeface="Traditional Arabic" pitchFamily="2" charset="-78"/>
              </a:rPr>
              <a:t>Demi Allah </a:t>
            </a:r>
            <a:r>
              <a:rPr lang="en-US" dirty="0" err="1" smtClean="0">
                <a:cs typeface="Traditional Arabic" pitchFamily="2" charset="-78"/>
              </a:rPr>
              <a:t>satu</a:t>
            </a:r>
            <a:r>
              <a:rPr lang="en-US" dirty="0" smtClean="0">
                <a:cs typeface="Traditional Arabic" pitchFamily="2" charset="-78"/>
              </a:rPr>
              <a:t> orang </a:t>
            </a:r>
            <a:r>
              <a:rPr lang="en-US" dirty="0" err="1" smtClean="0">
                <a:cs typeface="Traditional Arabic" pitchFamily="2" charset="-78"/>
              </a:rPr>
              <a:t>memperoleh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hidayah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lantaran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kamu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maka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itu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lebih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baik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dari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apa</a:t>
            </a:r>
            <a:r>
              <a:rPr lang="en-US" dirty="0" smtClean="0">
                <a:cs typeface="Traditional Arabic" pitchFamily="2" charset="-78"/>
              </a:rPr>
              <a:t> yang </a:t>
            </a:r>
            <a:r>
              <a:rPr lang="en-US" dirty="0" err="1" smtClean="0">
                <a:cs typeface="Traditional Arabic" pitchFamily="2" charset="-78"/>
              </a:rPr>
              <a:t>ada</a:t>
            </a:r>
            <a:r>
              <a:rPr lang="en-US" dirty="0" smtClean="0">
                <a:cs typeface="Traditional Arabic" pitchFamily="2" charset="-78"/>
              </a:rPr>
              <a:t> di </a:t>
            </a:r>
            <a:r>
              <a:rPr lang="en-US" dirty="0" err="1" smtClean="0">
                <a:cs typeface="Traditional Arabic" pitchFamily="2" charset="-78"/>
              </a:rPr>
              <a:t>antara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terbit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terbenamnya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matahari</a:t>
            </a:r>
            <a:endParaRPr lang="en-US" dirty="0" smtClean="0">
              <a:cs typeface="Traditional Arabic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Dalil as-Sunnah (6)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569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yang </a:t>
            </a:r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apa-apa</a:t>
            </a:r>
            <a:r>
              <a:rPr lang="en-US" dirty="0" smtClean="0"/>
              <a:t> yang </a:t>
            </a:r>
            <a:r>
              <a:rPr lang="en-US" dirty="0" err="1" smtClean="0"/>
              <a:t>diperintahkan</a:t>
            </a:r>
            <a:r>
              <a:rPr lang="en-US" dirty="0" smtClean="0"/>
              <a:t> Allah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menegakkan</a:t>
            </a:r>
            <a:r>
              <a:rPr lang="en-US" dirty="0" smtClean="0"/>
              <a:t> </a:t>
            </a:r>
            <a:r>
              <a:rPr lang="en-US" dirty="0" err="1" smtClean="0"/>
              <a:t>hujjah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(36:6, 17:15, 8:42)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menggantikan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tugas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rasul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Dakwah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kebatilan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juga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memiliki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da’i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terus-menerus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bekerja</a:t>
            </a:r>
            <a:r>
              <a:rPr lang="en-US" dirty="0" smtClean="0">
                <a:sym typeface="Wingdings" pitchFamily="2" charset="2"/>
              </a:rPr>
              <a:t> (4:89)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antar-mereka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saling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menolong</a:t>
            </a:r>
            <a:r>
              <a:rPr lang="en-US" dirty="0" smtClean="0">
                <a:sym typeface="Wingdings" pitchFamily="2" charset="2"/>
              </a:rPr>
              <a:t> (8:71)</a:t>
            </a:r>
          </a:p>
          <a:p>
            <a:r>
              <a:rPr lang="en-US" dirty="0" err="1" smtClean="0">
                <a:sym typeface="Wingdings" pitchFamily="2" charset="2"/>
              </a:rPr>
              <a:t>Kehancuran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umat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karena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pembesar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kayanya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fasik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kemungkaran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tersebar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mana-mana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Takut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adzab</a:t>
            </a:r>
            <a:r>
              <a:rPr lang="en-US" dirty="0" smtClean="0">
                <a:sym typeface="Wingdings" pitchFamily="2" charset="2"/>
              </a:rPr>
              <a:t> Allah </a:t>
            </a:r>
            <a:r>
              <a:rPr lang="en-US" dirty="0" err="1" smtClean="0">
                <a:sym typeface="Wingdings" pitchFamily="2" charset="2"/>
              </a:rPr>
              <a:t>terhadap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umat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melaksanakan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dakwah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seperti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terjadi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Bani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Israil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err="1" smtClean="0"/>
              <a:t>Dakwah</a:t>
            </a:r>
            <a:r>
              <a:rPr lang="en-US" sz="4800" dirty="0" smtClean="0"/>
              <a:t> </a:t>
            </a:r>
            <a:r>
              <a:rPr lang="en-US" sz="4800" dirty="0" smtClean="0"/>
              <a:t>= </a:t>
            </a:r>
            <a:r>
              <a:rPr lang="en-US" sz="4800" dirty="0" err="1" smtClean="0"/>
              <a:t>Keperluan</a:t>
            </a:r>
            <a:r>
              <a:rPr lang="en-US" sz="4800" dirty="0" smtClean="0"/>
              <a:t> </a:t>
            </a:r>
            <a:r>
              <a:rPr lang="en-US" sz="4800" dirty="0" err="1" smtClean="0"/>
              <a:t>Sosial</a:t>
            </a:r>
            <a:endParaRPr lang="en-US" sz="4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cs typeface="Traditional Arabic" pitchFamily="2" charset="-78"/>
              </a:rPr>
              <a:t>Aktivitas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kita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adalah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berdakwah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bukan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menghakimi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atau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memvonis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atau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mengecap</a:t>
            </a:r>
            <a:r>
              <a:rPr lang="en-US" dirty="0" smtClean="0">
                <a:cs typeface="Traditional Arabic" pitchFamily="2" charset="-78"/>
              </a:rPr>
              <a:t> orang </a:t>
            </a:r>
            <a:r>
              <a:rPr lang="en-US" dirty="0" err="1" smtClean="0">
                <a:cs typeface="Traditional Arabic" pitchFamily="2" charset="-78"/>
              </a:rPr>
              <a:t>dengan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berbagai</a:t>
            </a:r>
            <a:r>
              <a:rPr lang="en-US" dirty="0" smtClean="0">
                <a:cs typeface="Traditional Arabic" pitchFamily="2" charset="-78"/>
              </a:rPr>
              <a:t> cap </a:t>
            </a:r>
            <a:r>
              <a:rPr lang="en-US" dirty="0" err="1" smtClean="0">
                <a:cs typeface="Traditional Arabic" pitchFamily="2" charset="-78"/>
              </a:rPr>
              <a:t>buruk</a:t>
            </a:r>
            <a:endParaRPr lang="en-US" dirty="0" smtClean="0">
              <a:cs typeface="Traditional Arabic" pitchFamily="2" charset="-78"/>
            </a:endParaRPr>
          </a:p>
          <a:p>
            <a:r>
              <a:rPr lang="en-US" dirty="0" err="1" smtClean="0">
                <a:cs typeface="Traditional Arabic" pitchFamily="2" charset="-78"/>
              </a:rPr>
              <a:t>Seorang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ulama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berkata</a:t>
            </a:r>
            <a:r>
              <a:rPr lang="en-US" dirty="0" smtClean="0">
                <a:cs typeface="Traditional Arabic" pitchFamily="2" charset="-78"/>
              </a:rPr>
              <a:t>,</a:t>
            </a:r>
          </a:p>
          <a:p>
            <a:pPr marL="0" indent="0" algn="ctr">
              <a:buNone/>
            </a:pPr>
            <a:r>
              <a:rPr lang="ar-SA" sz="4400" b="1" dirty="0" smtClean="0">
                <a:cs typeface="Traditional Arabic" pitchFamily="2" charset="-78"/>
              </a:rPr>
              <a:t>نَحْنُ دُعَاةٌ وَلَسْنَا قُضَاة</a:t>
            </a:r>
          </a:p>
          <a:p>
            <a:pPr marL="0" indent="0" algn="ctr">
              <a:buNone/>
            </a:pPr>
            <a:r>
              <a:rPr lang="en-US" dirty="0" smtClean="0">
                <a:cs typeface="Traditional Arabic" pitchFamily="2" charset="-78"/>
              </a:rPr>
              <a:t>Kita </a:t>
            </a:r>
            <a:r>
              <a:rPr lang="en-US" dirty="0" err="1" smtClean="0">
                <a:cs typeface="Traditional Arabic" pitchFamily="2" charset="-78"/>
              </a:rPr>
              <a:t>adalah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penyeru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bukan</a:t>
            </a:r>
            <a:r>
              <a:rPr lang="en-US" dirty="0" smtClean="0">
                <a:cs typeface="Traditional Arabic" pitchFamily="2" charset="-78"/>
              </a:rPr>
              <a:t> hakim</a:t>
            </a:r>
            <a:endParaRPr lang="en-US" dirty="0">
              <a:cs typeface="Traditional Arabic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Hakim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8494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cs typeface="Traditional Arabic" pitchFamily="2" charset="-78"/>
              </a:rPr>
              <a:t>Pelaku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dakwah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disebut</a:t>
            </a:r>
            <a:endParaRPr lang="en-US" dirty="0" smtClean="0">
              <a:cs typeface="Traditional Arabic" pitchFamily="2" charset="-78"/>
            </a:endParaRPr>
          </a:p>
          <a:p>
            <a:pPr lvl="1"/>
            <a:r>
              <a:rPr lang="en-US" dirty="0" err="1" smtClean="0">
                <a:cs typeface="Traditional Arabic" pitchFamily="2" charset="-78"/>
              </a:rPr>
              <a:t>Da’i</a:t>
            </a:r>
            <a:r>
              <a:rPr lang="en-US" dirty="0" smtClean="0">
                <a:cs typeface="Traditional Arabic" pitchFamily="2" charset="-78"/>
              </a:rPr>
              <a:t> (</a:t>
            </a:r>
            <a:r>
              <a:rPr lang="ar-SA" b="1" dirty="0" smtClean="0">
                <a:cs typeface="Traditional Arabic" pitchFamily="2" charset="-78"/>
              </a:rPr>
              <a:t>الدَّاعِي</a:t>
            </a:r>
            <a:r>
              <a:rPr lang="en-US" dirty="0" smtClean="0">
                <a:cs typeface="Traditional Arabic" pitchFamily="2" charset="-78"/>
              </a:rPr>
              <a:t>) </a:t>
            </a:r>
            <a:r>
              <a:rPr lang="en-US" dirty="0" err="1" smtClean="0">
                <a:cs typeface="Traditional Arabic" pitchFamily="2" charset="-78"/>
              </a:rPr>
              <a:t>untuk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laki-laki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tunggal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jamaknya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ar-SA" b="1" dirty="0" smtClean="0">
                <a:cs typeface="Traditional Arabic" pitchFamily="2" charset="-78"/>
              </a:rPr>
              <a:t>الدَّاعِيُونَ</a:t>
            </a:r>
          </a:p>
          <a:p>
            <a:pPr lvl="1"/>
            <a:r>
              <a:rPr lang="en-US" dirty="0" err="1" smtClean="0">
                <a:cs typeface="Traditional Arabic" pitchFamily="2" charset="-78"/>
              </a:rPr>
              <a:t>Da’iyah</a:t>
            </a:r>
            <a:r>
              <a:rPr lang="en-US" dirty="0" smtClean="0">
                <a:cs typeface="Traditional Arabic" pitchFamily="2" charset="-78"/>
              </a:rPr>
              <a:t> (</a:t>
            </a:r>
            <a:r>
              <a:rPr lang="ar-SA" b="1" dirty="0" smtClean="0">
                <a:cs typeface="Traditional Arabic" pitchFamily="2" charset="-78"/>
              </a:rPr>
              <a:t>الدَّاعِيَةُ</a:t>
            </a:r>
            <a:r>
              <a:rPr lang="en-US" dirty="0" smtClean="0">
                <a:cs typeface="Traditional Arabic" pitchFamily="2" charset="-78"/>
              </a:rPr>
              <a:t>) </a:t>
            </a:r>
            <a:r>
              <a:rPr lang="en-US" dirty="0" err="1" smtClean="0">
                <a:cs typeface="Traditional Arabic" pitchFamily="2" charset="-78"/>
              </a:rPr>
              <a:t>untuk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perempuan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tunggal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jamaknya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ar-SA" b="1" dirty="0" smtClean="0">
                <a:cs typeface="Traditional Arabic" pitchFamily="2" charset="-78"/>
              </a:rPr>
              <a:t>الدَّاعِيَاتُ</a:t>
            </a:r>
          </a:p>
          <a:p>
            <a:r>
              <a:rPr lang="en-US" dirty="0" err="1" smtClean="0">
                <a:cs typeface="Traditional Arabic" pitchFamily="2" charset="-78"/>
              </a:rPr>
              <a:t>Tapi</a:t>
            </a:r>
            <a:r>
              <a:rPr lang="en-US" dirty="0" smtClean="0">
                <a:cs typeface="Traditional Arabic" pitchFamily="2" charset="-78"/>
              </a:rPr>
              <a:t> yang </a:t>
            </a:r>
            <a:r>
              <a:rPr lang="en-US" dirty="0" err="1" smtClean="0">
                <a:cs typeface="Traditional Arabic" pitchFamily="2" charset="-78"/>
              </a:rPr>
              <a:t>sering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digunakan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adalah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ar-SA" b="1" dirty="0" smtClean="0">
                <a:cs typeface="Traditional Arabic" pitchFamily="2" charset="-78"/>
              </a:rPr>
              <a:t>الدَّاعِيَةُ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dengan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jamaknya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ar-SA" b="1" dirty="0" smtClean="0">
                <a:cs typeface="Traditional Arabic" pitchFamily="2" charset="-78"/>
              </a:rPr>
              <a:t>الدُّعَاةُ</a:t>
            </a:r>
            <a:r>
              <a:rPr lang="en-US" dirty="0" smtClean="0">
                <a:cs typeface="Traditional Arabic" pitchFamily="2" charset="-78"/>
              </a:rPr>
              <a:t>, </a:t>
            </a:r>
            <a:r>
              <a:rPr lang="en-US" dirty="0" err="1" smtClean="0">
                <a:cs typeface="Traditional Arabic" pitchFamily="2" charset="-78"/>
              </a:rPr>
              <a:t>untuk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laki-laki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ataupun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perempuan</a:t>
            </a:r>
            <a:endParaRPr lang="en-US" dirty="0" smtClean="0">
              <a:cs typeface="Traditional Arabic" pitchFamily="2" charset="-78"/>
            </a:endParaRPr>
          </a:p>
          <a:p>
            <a:r>
              <a:rPr lang="en-US" dirty="0" smtClean="0">
                <a:cs typeface="Traditional Arabic" pitchFamily="2" charset="-78"/>
              </a:rPr>
              <a:t>“Ta </a:t>
            </a:r>
            <a:r>
              <a:rPr lang="en-US" dirty="0" err="1" smtClean="0">
                <a:cs typeface="Traditional Arabic" pitchFamily="2" charset="-78"/>
              </a:rPr>
              <a:t>marbuthah</a:t>
            </a:r>
            <a:r>
              <a:rPr lang="en-US" dirty="0" smtClean="0">
                <a:cs typeface="Traditional Arabic" pitchFamily="2" charset="-78"/>
              </a:rPr>
              <a:t>” </a:t>
            </a:r>
            <a:r>
              <a:rPr lang="en-US" dirty="0" err="1" smtClean="0">
                <a:cs typeface="Traditional Arabic" pitchFamily="2" charset="-78"/>
              </a:rPr>
              <a:t>dalam</a:t>
            </a:r>
            <a:r>
              <a:rPr lang="en-US" dirty="0" smtClean="0">
                <a:cs typeface="Traditional Arabic" pitchFamily="2" charset="-78"/>
              </a:rPr>
              <a:t> ad-</a:t>
            </a:r>
            <a:r>
              <a:rPr lang="en-US" dirty="0" err="1" smtClean="0">
                <a:cs typeface="Traditional Arabic" pitchFamily="2" charset="-78"/>
              </a:rPr>
              <a:t>da’iyah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bukan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untuk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mu’annats</a:t>
            </a:r>
            <a:r>
              <a:rPr lang="en-US" dirty="0" smtClean="0">
                <a:cs typeface="Traditional Arabic" pitchFamily="2" charset="-78"/>
              </a:rPr>
              <a:t> (</a:t>
            </a:r>
            <a:r>
              <a:rPr lang="en-US" dirty="0" err="1" smtClean="0">
                <a:cs typeface="Traditional Arabic" pitchFamily="2" charset="-78"/>
              </a:rPr>
              <a:t>perempuan</a:t>
            </a:r>
            <a:r>
              <a:rPr lang="en-US" dirty="0" smtClean="0">
                <a:cs typeface="Traditional Arabic" pitchFamily="2" charset="-78"/>
              </a:rPr>
              <a:t>) </a:t>
            </a:r>
            <a:r>
              <a:rPr lang="en-US" dirty="0" err="1" smtClean="0">
                <a:cs typeface="Traditional Arabic" pitchFamily="2" charset="-78"/>
              </a:rPr>
              <a:t>tapi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untuk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menunjukkan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banyaknya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aktivitas</a:t>
            </a:r>
            <a:r>
              <a:rPr lang="en-US" dirty="0" smtClean="0">
                <a:cs typeface="Traditional Arabic" pitchFamily="2" charset="-78"/>
              </a:rPr>
              <a:t> yang </a:t>
            </a:r>
            <a:r>
              <a:rPr lang="en-US" dirty="0" err="1" smtClean="0">
                <a:cs typeface="Traditional Arabic" pitchFamily="2" charset="-78"/>
              </a:rPr>
              <a:t>dilakukan</a:t>
            </a:r>
            <a:r>
              <a:rPr lang="en-US" dirty="0" smtClean="0">
                <a:cs typeface="Traditional Arabic" pitchFamily="2" charset="-78"/>
              </a:rPr>
              <a:t> (</a:t>
            </a:r>
            <a:r>
              <a:rPr lang="ar-SA" b="1" dirty="0" smtClean="0">
                <a:cs typeface="Traditional Arabic" pitchFamily="2" charset="-78"/>
              </a:rPr>
              <a:t>لِلتَّكْثِيْرِ</a:t>
            </a:r>
            <a:r>
              <a:rPr lang="en-US" dirty="0" smtClean="0">
                <a:cs typeface="Traditional Arabic" pitchFamily="2" charset="-78"/>
              </a:rPr>
              <a:t>)</a:t>
            </a:r>
            <a:endParaRPr lang="en-US" dirty="0">
              <a:cs typeface="Traditional Arabic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Pelaku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8613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 rtl="1">
              <a:buNone/>
            </a:pPr>
            <a:r>
              <a:rPr lang="ar-SA" sz="4000" dirty="0" smtClean="0">
                <a:cs typeface="Traditional Arabic" pitchFamily="2" charset="-78"/>
              </a:rPr>
              <a:t>دَعْوَةُ النَّاسِ إِلَى اللهِ بِالْحِكْمَةِ وَالْمَوْعِظَةِ الْحَسَنَةِ حَتَّى يَكْفُرُوْا بِالطَّاغُوْتِ وَيُؤْمِنُوْا بِاللهِ وَ يَخْرُجُوْا مِنْ ظُلُمَاتِ الْجَاهِلِيَّةِ إِلَى نُوْرِ الإِسْلاَمِ</a:t>
            </a:r>
          </a:p>
          <a:p>
            <a:pPr marL="0" indent="0" algn="ctr">
              <a:buNone/>
            </a:pPr>
            <a:r>
              <a:rPr lang="en-US" sz="2800" dirty="0" err="1" smtClean="0">
                <a:cs typeface="Traditional Arabic" pitchFamily="2" charset="-78"/>
              </a:rPr>
              <a:t>Menyeru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manusia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kepada</a:t>
            </a:r>
            <a:r>
              <a:rPr lang="en-US" sz="2800" dirty="0" smtClean="0">
                <a:cs typeface="Traditional Arabic" pitchFamily="2" charset="-78"/>
              </a:rPr>
              <a:t> Allah </a:t>
            </a:r>
            <a:r>
              <a:rPr lang="en-US" sz="2800" dirty="0" err="1" smtClean="0">
                <a:cs typeface="Traditional Arabic" pitchFamily="2" charset="-78"/>
              </a:rPr>
              <a:t>dengan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hikmah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dan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nasihat</a:t>
            </a:r>
            <a:r>
              <a:rPr lang="en-US" sz="2800" dirty="0" smtClean="0">
                <a:cs typeface="Traditional Arabic" pitchFamily="2" charset="-78"/>
              </a:rPr>
              <a:t> yang </a:t>
            </a:r>
            <a:r>
              <a:rPr lang="en-US" sz="2800" dirty="0" err="1" smtClean="0">
                <a:cs typeface="Traditional Arabic" pitchFamily="2" charset="-78"/>
              </a:rPr>
              <a:t>baik</a:t>
            </a:r>
            <a:r>
              <a:rPr lang="en-US" sz="2800" dirty="0" smtClean="0">
                <a:cs typeface="Traditional Arabic" pitchFamily="2" charset="-78"/>
              </a:rPr>
              <a:t>, </a:t>
            </a:r>
            <a:r>
              <a:rPr lang="en-US" sz="2800" dirty="0" err="1" smtClean="0">
                <a:cs typeface="Traditional Arabic" pitchFamily="2" charset="-78"/>
              </a:rPr>
              <a:t>hingga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mereka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mengingkari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thaghut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dan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beriman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kepada</a:t>
            </a:r>
            <a:r>
              <a:rPr lang="en-US" sz="2800" dirty="0" smtClean="0">
                <a:cs typeface="Traditional Arabic" pitchFamily="2" charset="-78"/>
              </a:rPr>
              <a:t> Allah </a:t>
            </a:r>
            <a:r>
              <a:rPr lang="en-US" sz="2800" dirty="0" err="1" smtClean="0">
                <a:cs typeface="Traditional Arabic" pitchFamily="2" charset="-78"/>
              </a:rPr>
              <a:t>serta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keluar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dari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kegelapan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jahiliyah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kepada</a:t>
            </a:r>
            <a:r>
              <a:rPr lang="en-US" sz="2800" dirty="0" smtClean="0">
                <a:cs typeface="Traditional Arabic" pitchFamily="2" charset="-78"/>
              </a:rPr>
              <a:t> </a:t>
            </a:r>
            <a:r>
              <a:rPr lang="en-US" sz="2800" dirty="0" err="1" smtClean="0">
                <a:cs typeface="Traditional Arabic" pitchFamily="2" charset="-78"/>
              </a:rPr>
              <a:t>cahaya</a:t>
            </a:r>
            <a:r>
              <a:rPr lang="en-US" sz="2800" dirty="0" smtClean="0">
                <a:cs typeface="Traditional Arabic" pitchFamily="2" charset="-78"/>
              </a:rPr>
              <a:t> Islam</a:t>
            </a:r>
            <a:endParaRPr lang="en-US" sz="2800" dirty="0">
              <a:cs typeface="Traditional Arabic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err="1" smtClean="0"/>
              <a:t>Makna</a:t>
            </a:r>
            <a:r>
              <a:rPr lang="en-US" sz="4800" dirty="0" smtClean="0"/>
              <a:t> </a:t>
            </a:r>
            <a:r>
              <a:rPr lang="en-US" sz="4800" dirty="0" err="1" smtClean="0"/>
              <a:t>Dakwah</a:t>
            </a:r>
            <a:endParaRPr lang="en-US" sz="4800" dirty="0"/>
          </a:p>
        </p:txBody>
      </p:sp>
    </p:spTree>
    <p:extLst>
      <p:ext uri="{BB962C8B-B14F-4D97-AF65-F5344CB8AC3E}">
        <p14:creationId xmlns="" xmlns:p14="http://schemas.microsoft.com/office/powerpoint/2010/main" val="170011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1">
              <a:buNone/>
            </a:pPr>
            <a:r>
              <a:rPr lang="ar-SA" sz="7200" b="1" dirty="0" smtClean="0">
                <a:cs typeface="Traditional Arabic" pitchFamily="2" charset="-78"/>
              </a:rPr>
              <a:t>الدَّاعِيَةُ</a:t>
            </a:r>
            <a:endParaRPr lang="en-US" sz="5400" b="1" dirty="0" smtClean="0">
              <a:cs typeface="Traditional Arabic" pitchFamily="2" charset="-78"/>
            </a:endParaRPr>
          </a:p>
          <a:p>
            <a:pPr marL="0" indent="0" algn="ctr" rtl="1">
              <a:buNone/>
            </a:pPr>
            <a:r>
              <a:rPr lang="en-US" sz="5400" dirty="0" smtClean="0">
                <a:cs typeface="Traditional Arabic" pitchFamily="2" charset="-78"/>
              </a:rPr>
              <a:t>=</a:t>
            </a:r>
          </a:p>
          <a:p>
            <a:pPr marL="0" indent="0" algn="ctr" rtl="1">
              <a:buNone/>
            </a:pPr>
            <a:r>
              <a:rPr lang="ar-SA" sz="5400" dirty="0" smtClean="0">
                <a:cs typeface="Traditional Arabic" pitchFamily="2" charset="-78"/>
              </a:rPr>
              <a:t>اِشْتِغَالُ الْعُقُوْلِ وَالْقُلُوْبِ بِالدَّعْوَةِ</a:t>
            </a:r>
          </a:p>
          <a:p>
            <a:pPr marL="0" indent="0" algn="ctr" rtl="1">
              <a:buNone/>
            </a:pPr>
            <a:r>
              <a:rPr lang="en-US" dirty="0" smtClean="0">
                <a:cs typeface="Traditional Arabic" pitchFamily="2" charset="-78"/>
              </a:rPr>
              <a:t>Orang yang </a:t>
            </a:r>
            <a:r>
              <a:rPr lang="en-US" dirty="0" err="1" smtClean="0">
                <a:cs typeface="Traditional Arabic" pitchFamily="2" charset="-78"/>
              </a:rPr>
              <a:t>pikiran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hatinya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sibuk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dengan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dakwah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Siapakah</a:t>
            </a:r>
            <a:r>
              <a:rPr lang="en-US" dirty="0" smtClean="0"/>
              <a:t> DAI’YAH </a:t>
            </a:r>
            <a:r>
              <a:rPr lang="en-US" dirty="0" err="1" smtClean="0"/>
              <a:t>Itu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7950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Da’iyah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orang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timbangan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menilai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endParaRPr lang="en-US" dirty="0" smtClean="0"/>
          </a:p>
          <a:p>
            <a:pPr lvl="1"/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perkumpulan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rangka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 smtClean="0"/>
          </a:p>
          <a:p>
            <a:pPr lvl="1"/>
            <a:r>
              <a:rPr lang="en-US" dirty="0" err="1" smtClean="0"/>
              <a:t>Mengambil</a:t>
            </a:r>
            <a:r>
              <a:rPr lang="en-US" dirty="0" smtClean="0"/>
              <a:t> </a:t>
            </a:r>
            <a:r>
              <a:rPr lang="en-US" dirty="0" err="1" smtClean="0"/>
              <a:t>keahlian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rangka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 smtClean="0"/>
          </a:p>
          <a:p>
            <a:pPr lvl="1"/>
            <a:r>
              <a:rPr lang="en-US" dirty="0" err="1" smtClean="0"/>
              <a:t>Menikah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rangka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 smtClean="0"/>
          </a:p>
          <a:p>
            <a:pPr lvl="1"/>
            <a:r>
              <a:rPr lang="en-US" dirty="0" err="1" smtClean="0"/>
              <a:t>Dll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CELAH </a:t>
            </a:r>
            <a:r>
              <a:rPr lang="en-US" dirty="0" err="1" smtClean="0"/>
              <a:t>segala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agar </a:t>
            </a:r>
            <a:r>
              <a:rPr lang="en-US" dirty="0" err="1" smtClean="0"/>
              <a:t>supaya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dalamnya</a:t>
            </a:r>
            <a:endParaRPr lang="en-US" dirty="0" smtClean="0"/>
          </a:p>
          <a:p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mati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 smtClean="0"/>
              <a:t>Dakwah</a:t>
            </a:r>
            <a:r>
              <a:rPr lang="en-US" sz="4400" dirty="0" smtClean="0"/>
              <a:t> </a:t>
            </a:r>
            <a:r>
              <a:rPr lang="en-US" sz="4400" dirty="0" err="1" smtClean="0"/>
              <a:t>Menjadi</a:t>
            </a:r>
            <a:r>
              <a:rPr lang="en-US" sz="4400" dirty="0" smtClean="0"/>
              <a:t> </a:t>
            </a:r>
            <a:r>
              <a:rPr lang="en-US" sz="4400" dirty="0" err="1" smtClean="0"/>
              <a:t>Timbangan</a:t>
            </a:r>
            <a:endParaRPr lang="en-US" sz="4400" dirty="0"/>
          </a:p>
        </p:txBody>
      </p:sp>
    </p:spTree>
    <p:extLst>
      <p:ext uri="{BB962C8B-B14F-4D97-AF65-F5344CB8AC3E}">
        <p14:creationId xmlns="" xmlns:p14="http://schemas.microsoft.com/office/powerpoint/2010/main" val="233227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Semboyan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8237"/>
            <a:ext cx="8229600" cy="4221163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>
              <a:buNone/>
            </a:pPr>
            <a:r>
              <a:rPr lang="ar-SA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raditional Arabic" pitchFamily="2" charset="-78"/>
              </a:rPr>
              <a:t>نَحْنُ دُعَاةٌ قَبْلَ كُلِّ شَيْءٍ</a:t>
            </a:r>
          </a:p>
          <a:p>
            <a:pPr algn="ctr" rtl="1">
              <a:buNone/>
            </a:pPr>
            <a:endParaRPr lang="en-US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Traditional Arabic" pitchFamily="2" charset="-78"/>
            </a:endParaRPr>
          </a:p>
          <a:p>
            <a:pPr algn="ctr" rtl="1">
              <a:buNone/>
            </a:pP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raditional Arabic" pitchFamily="2" charset="-78"/>
              </a:rPr>
              <a:t>Kita </a:t>
            </a:r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raditional Arabic" pitchFamily="2" charset="-78"/>
              </a:rPr>
              <a:t>ini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raditional Arabic" pitchFamily="2" charset="-78"/>
              </a:rPr>
              <a:t> </a:t>
            </a:r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raditional Arabic" pitchFamily="2" charset="-78"/>
              </a:rPr>
              <a:t>du’at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raditional Arabic" pitchFamily="2" charset="-78"/>
              </a:rPr>
              <a:t> </a:t>
            </a:r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raditional Arabic" pitchFamily="2" charset="-78"/>
              </a:rPr>
              <a:t>sebelum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raditional Arabic" pitchFamily="2" charset="-78"/>
              </a:rPr>
              <a:t> </a:t>
            </a:r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raditional Arabic" pitchFamily="2" charset="-78"/>
              </a:rPr>
              <a:t>lainnya</a:t>
            </a:r>
            <a:endParaRPr lang="en-US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675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304853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/>
              <a:t>Beban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dipikul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memahami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bersedia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yang </a:t>
            </a:r>
            <a:r>
              <a:rPr lang="en-US" dirty="0" err="1" smtClean="0"/>
              <a:t>kelak</a:t>
            </a:r>
            <a:r>
              <a:rPr lang="en-US" dirty="0" smtClean="0"/>
              <a:t> </a:t>
            </a:r>
            <a:r>
              <a:rPr lang="en-US" dirty="0" err="1" smtClean="0"/>
              <a:t>dituntut</a:t>
            </a:r>
            <a:r>
              <a:rPr lang="en-US" dirty="0" smtClean="0"/>
              <a:t> </a:t>
            </a:r>
            <a:r>
              <a:rPr lang="en-US" dirty="0" err="1" smtClean="0"/>
              <a:t>olehnya</a:t>
            </a:r>
            <a:r>
              <a:rPr lang="en-US" dirty="0" smtClean="0"/>
              <a:t>;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, </a:t>
            </a:r>
            <a:r>
              <a:rPr lang="en-US" dirty="0" err="1" smtClean="0"/>
              <a:t>kesehatan</a:t>
            </a:r>
            <a:r>
              <a:rPr lang="en-US" dirty="0" smtClean="0"/>
              <a:t>, </a:t>
            </a:r>
            <a:r>
              <a:rPr lang="en-US" dirty="0" err="1" smtClean="0"/>
              <a:t>harta</a:t>
            </a:r>
            <a:r>
              <a:rPr lang="en-US" dirty="0" smtClean="0"/>
              <a:t>, </a:t>
            </a:r>
            <a:r>
              <a:rPr lang="en-US" dirty="0" err="1" smtClean="0"/>
              <a:t>bahkan</a:t>
            </a:r>
            <a:r>
              <a:rPr lang="en-US" dirty="0" smtClean="0"/>
              <a:t> </a:t>
            </a:r>
            <a:r>
              <a:rPr lang="en-US" dirty="0" err="1" smtClean="0"/>
              <a:t>darah</a:t>
            </a:r>
            <a:endParaRPr lang="en-US" dirty="0" smtClean="0"/>
          </a:p>
          <a:p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mengenal</a:t>
            </a:r>
            <a:r>
              <a:rPr lang="en-US" dirty="0" smtClean="0"/>
              <a:t> </a:t>
            </a:r>
            <a:r>
              <a:rPr lang="en-US" dirty="0" err="1" smtClean="0"/>
              <a:t>sikap</a:t>
            </a:r>
            <a:r>
              <a:rPr lang="en-US" dirty="0" smtClean="0"/>
              <a:t> </a:t>
            </a:r>
            <a:r>
              <a:rPr lang="en-US" dirty="0" err="1" smtClean="0"/>
              <a:t>ganda</a:t>
            </a:r>
            <a:r>
              <a:rPr lang="en-US" dirty="0" smtClean="0"/>
              <a:t>: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mengenal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sikap</a:t>
            </a:r>
            <a:r>
              <a:rPr lang="en-US" dirty="0" smtClean="0"/>
              <a:t> </a:t>
            </a:r>
            <a:r>
              <a:rPr lang="en-US" dirty="0" err="1" smtClean="0"/>
              <a:t>totalitas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err="1" smtClean="0"/>
              <a:t>Siapa</a:t>
            </a:r>
            <a:r>
              <a:rPr lang="en-US" dirty="0" smtClean="0"/>
              <a:t> </a:t>
            </a:r>
            <a:r>
              <a:rPr lang="en-US" dirty="0" smtClean="0"/>
              <a:t>yang </a:t>
            </a:r>
            <a:r>
              <a:rPr lang="en-US" dirty="0" err="1" smtClean="0"/>
              <a:t>bersedia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pun </a:t>
            </a:r>
            <a:r>
              <a:rPr lang="en-US" dirty="0" err="1" smtClean="0"/>
              <a:t>melebur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dirinya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err="1" smtClean="0"/>
              <a:t>Sebaliknya</a:t>
            </a:r>
            <a:r>
              <a:rPr lang="en-US" dirty="0" smtClean="0"/>
              <a:t>, </a:t>
            </a:r>
            <a:r>
              <a:rPr lang="en-US" dirty="0" err="1" smtClean="0"/>
              <a:t>barang</a:t>
            </a:r>
            <a:r>
              <a:rPr lang="en-US" dirty="0" smtClean="0"/>
              <a:t> </a:t>
            </a:r>
            <a:r>
              <a:rPr lang="en-US" dirty="0" err="1" smtClean="0"/>
              <a:t>siapa</a:t>
            </a:r>
            <a:r>
              <a:rPr lang="en-US" dirty="0" smtClean="0"/>
              <a:t> yang </a:t>
            </a:r>
            <a:r>
              <a:rPr lang="en-US" dirty="0" err="1" smtClean="0"/>
              <a:t>lemah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memikul</a:t>
            </a:r>
            <a:r>
              <a:rPr lang="en-US" dirty="0" smtClean="0"/>
              <a:t> </a:t>
            </a:r>
            <a:r>
              <a:rPr lang="en-US" dirty="0" err="1" smtClean="0"/>
              <a:t>beban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,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terhalang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pahala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mujahid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tertinggal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orang-orang</a:t>
            </a:r>
            <a:r>
              <a:rPr lang="en-US" dirty="0" smtClean="0"/>
              <a:t> yang </a:t>
            </a:r>
            <a:r>
              <a:rPr lang="en-US" dirty="0" err="1" smtClean="0"/>
              <a:t>duduk-duduk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err="1" smtClean="0"/>
              <a:t>Lalu</a:t>
            </a:r>
            <a:r>
              <a:rPr lang="en-US" dirty="0" smtClean="0"/>
              <a:t> </a:t>
            </a:r>
            <a:r>
              <a:rPr lang="en-US" dirty="0" smtClean="0"/>
              <a:t>Allah </a:t>
            </a:r>
            <a:r>
              <a:rPr lang="en-US" dirty="0" err="1" smtClean="0"/>
              <a:t>swt</a:t>
            </a:r>
            <a:r>
              <a:rPr lang="en-US" dirty="0" smtClean="0"/>
              <a:t>.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mengganti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generasi</a:t>
            </a:r>
            <a:r>
              <a:rPr lang="en-US" dirty="0" smtClean="0"/>
              <a:t> lain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sanggup</a:t>
            </a:r>
            <a:r>
              <a:rPr lang="en-US" dirty="0" smtClean="0"/>
              <a:t> </a:t>
            </a:r>
            <a:r>
              <a:rPr lang="en-US" dirty="0" err="1" smtClean="0"/>
              <a:t>memikul</a:t>
            </a:r>
            <a:r>
              <a:rPr lang="en-US" dirty="0" smtClean="0"/>
              <a:t> </a:t>
            </a:r>
            <a:r>
              <a:rPr lang="en-US" dirty="0" err="1" smtClean="0"/>
              <a:t>beban</a:t>
            </a:r>
            <a:r>
              <a:rPr lang="en-US" dirty="0" smtClean="0"/>
              <a:t> </a:t>
            </a:r>
            <a:r>
              <a:rPr lang="en-US" dirty="0" err="1" smtClean="0"/>
              <a:t>dalwah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. Allah </a:t>
            </a:r>
            <a:r>
              <a:rPr lang="en-US" dirty="0" err="1" smtClean="0"/>
              <a:t>swt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err="1" smtClean="0"/>
              <a:t>Melebur</a:t>
            </a:r>
            <a:r>
              <a:rPr lang="en-US" sz="4800" dirty="0" smtClean="0"/>
              <a:t> </a:t>
            </a:r>
            <a:r>
              <a:rPr lang="en-US" sz="4800" dirty="0" err="1" smtClean="0"/>
              <a:t>kedalam</a:t>
            </a:r>
            <a:r>
              <a:rPr lang="en-US" sz="4800" dirty="0" smtClean="0"/>
              <a:t> </a:t>
            </a:r>
            <a:r>
              <a:rPr lang="en-US" sz="4800" dirty="0" err="1" smtClean="0"/>
              <a:t>Dakwah</a:t>
            </a:r>
            <a:endParaRPr lang="en-US" sz="4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(2) </a:t>
            </a:r>
            <a:r>
              <a:rPr lang="en-US" dirty="0" err="1" smtClean="0"/>
              <a:t>Obyek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MANUSIA</a:t>
            </a:r>
            <a:endParaRPr lang="en-US" sz="8800" dirty="0"/>
          </a:p>
        </p:txBody>
      </p:sp>
    </p:spTree>
    <p:extLst>
      <p:ext uri="{BB962C8B-B14F-4D97-AF65-F5344CB8AC3E}">
        <p14:creationId xmlns="" xmlns:p14="http://schemas.microsoft.com/office/powerpoint/2010/main" val="409909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>
                <a:cs typeface="Traditional Arabic" pitchFamily="2" charset="-78"/>
              </a:rPr>
              <a:t>Obyek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dakwah</a:t>
            </a:r>
            <a:r>
              <a:rPr lang="en-US" dirty="0" smtClean="0">
                <a:cs typeface="Traditional Arabic" pitchFamily="2" charset="-78"/>
              </a:rPr>
              <a:t> (</a:t>
            </a:r>
            <a:r>
              <a:rPr lang="ar-SA" sz="4000" dirty="0" smtClean="0">
                <a:cs typeface="Traditional Arabic" pitchFamily="2" charset="-78"/>
              </a:rPr>
              <a:t>الْمَدْعُوْ</a:t>
            </a:r>
            <a:r>
              <a:rPr lang="en-US" dirty="0" smtClean="0">
                <a:cs typeface="Traditional Arabic" pitchFamily="2" charset="-78"/>
              </a:rPr>
              <a:t>) </a:t>
            </a:r>
            <a:r>
              <a:rPr lang="en-US" dirty="0" err="1" smtClean="0">
                <a:cs typeface="Traditional Arabic" pitchFamily="2" charset="-78"/>
              </a:rPr>
              <a:t>kita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adalah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manusia</a:t>
            </a:r>
            <a:endParaRPr lang="en-US" dirty="0" smtClean="0">
              <a:cs typeface="Traditional Arabic" pitchFamily="2" charset="-78"/>
            </a:endParaRPr>
          </a:p>
          <a:p>
            <a:r>
              <a:rPr lang="en-US" dirty="0" err="1" smtClean="0">
                <a:cs typeface="Traditional Arabic" pitchFamily="2" charset="-78"/>
              </a:rPr>
              <a:t>Bukan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binatang</a:t>
            </a:r>
            <a:endParaRPr lang="en-US" dirty="0" smtClean="0">
              <a:cs typeface="Traditional Arabic" pitchFamily="2" charset="-78"/>
            </a:endParaRPr>
          </a:p>
          <a:p>
            <a:r>
              <a:rPr lang="en-US" dirty="0" err="1" smtClean="0">
                <a:cs typeface="Traditional Arabic" pitchFamily="2" charset="-78"/>
              </a:rPr>
              <a:t>Bukan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benda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mati</a:t>
            </a:r>
            <a:endParaRPr lang="en-US" dirty="0" smtClean="0">
              <a:cs typeface="Traditional Arabic" pitchFamily="2" charset="-78"/>
            </a:endParaRPr>
          </a:p>
          <a:p>
            <a:r>
              <a:rPr lang="en-US" dirty="0" err="1" smtClean="0">
                <a:cs typeface="Traditional Arabic" pitchFamily="2" charset="-78"/>
              </a:rPr>
              <a:t>Tapi</a:t>
            </a:r>
            <a:r>
              <a:rPr lang="en-US" dirty="0" smtClean="0">
                <a:cs typeface="Traditional Arabic" pitchFamily="2" charset="-78"/>
              </a:rPr>
              <a:t> MANUSIA </a:t>
            </a:r>
            <a:r>
              <a:rPr lang="en-US" dirty="0" err="1" smtClean="0">
                <a:cs typeface="Traditional Arabic" pitchFamily="2" charset="-78"/>
              </a:rPr>
              <a:t>dengan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segala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sisinya</a:t>
            </a:r>
            <a:endParaRPr lang="en-US" dirty="0" smtClean="0">
              <a:cs typeface="Traditional Arabic" pitchFamily="2" charset="-78"/>
            </a:endParaRPr>
          </a:p>
          <a:p>
            <a:r>
              <a:rPr lang="en-US" dirty="0" err="1" smtClean="0">
                <a:cs typeface="Traditional Arabic" pitchFamily="2" charset="-78"/>
              </a:rPr>
              <a:t>Bukan</a:t>
            </a:r>
            <a:r>
              <a:rPr lang="en-US" dirty="0" smtClean="0">
                <a:cs typeface="Traditional Arabic" pitchFamily="2" charset="-78"/>
              </a:rPr>
              <a:t> DATA (</a:t>
            </a:r>
            <a:r>
              <a:rPr lang="en-US" dirty="0" err="1" smtClean="0">
                <a:cs typeface="Traditional Arabic" pitchFamily="2" charset="-78"/>
              </a:rPr>
              <a:t>angka-angka</a:t>
            </a:r>
            <a:r>
              <a:rPr lang="en-US" dirty="0" smtClean="0">
                <a:cs typeface="Traditional Arabic" pitchFamily="2" charset="-78"/>
              </a:rPr>
              <a:t>): </a:t>
            </a:r>
            <a:r>
              <a:rPr lang="en-US" dirty="0" err="1" smtClean="0">
                <a:cs typeface="Traditional Arabic" pitchFamily="2" charset="-78"/>
              </a:rPr>
              <a:t>satu</a:t>
            </a:r>
            <a:r>
              <a:rPr lang="en-US" dirty="0" smtClean="0">
                <a:cs typeface="Traditional Arabic" pitchFamily="2" charset="-78"/>
              </a:rPr>
              <a:t> orang, </a:t>
            </a:r>
            <a:r>
              <a:rPr lang="en-US" dirty="0" err="1" smtClean="0">
                <a:cs typeface="Traditional Arabic" pitchFamily="2" charset="-78"/>
              </a:rPr>
              <a:t>dua</a:t>
            </a:r>
            <a:r>
              <a:rPr lang="en-US" dirty="0" smtClean="0">
                <a:cs typeface="Traditional Arabic" pitchFamily="2" charset="-78"/>
              </a:rPr>
              <a:t> orang, … </a:t>
            </a:r>
            <a:r>
              <a:rPr lang="en-US" dirty="0" err="1" smtClean="0">
                <a:cs typeface="Traditional Arabic" pitchFamily="2" charset="-78"/>
              </a:rPr>
              <a:t>sepuluh</a:t>
            </a:r>
            <a:r>
              <a:rPr lang="en-US" dirty="0" smtClean="0">
                <a:cs typeface="Traditional Arabic" pitchFamily="2" charset="-78"/>
              </a:rPr>
              <a:t> orang, ….</a:t>
            </a:r>
          </a:p>
          <a:p>
            <a:r>
              <a:rPr lang="en-US" dirty="0" err="1" smtClean="0">
                <a:cs typeface="Traditional Arabic" pitchFamily="2" charset="-78"/>
              </a:rPr>
              <a:t>Manusia</a:t>
            </a:r>
            <a:r>
              <a:rPr lang="en-US" dirty="0" smtClean="0">
                <a:cs typeface="Traditional Arabic" pitchFamily="2" charset="-78"/>
              </a:rPr>
              <a:t> yang </a:t>
            </a:r>
            <a:r>
              <a:rPr lang="en-US" dirty="0" err="1" smtClean="0">
                <a:cs typeface="Traditional Arabic" pitchFamily="2" charset="-78"/>
              </a:rPr>
              <a:t>memiliki</a:t>
            </a:r>
            <a:r>
              <a:rPr lang="en-US" dirty="0">
                <a:cs typeface="Traditional Arabic" pitchFamily="2" charset="-78"/>
              </a:rPr>
              <a:t> </a:t>
            </a:r>
            <a:r>
              <a:rPr lang="en-US" dirty="0" smtClean="0">
                <a:cs typeface="Traditional Arabic" pitchFamily="2" charset="-78"/>
              </a:rPr>
              <a:t>BERBAGAI MACAM PERBEDAAN</a:t>
            </a:r>
          </a:p>
          <a:p>
            <a:pPr lvl="1"/>
            <a:r>
              <a:rPr lang="en-US" dirty="0" err="1" smtClean="0">
                <a:cs typeface="Traditional Arabic" pitchFamily="2" charset="-78"/>
              </a:rPr>
              <a:t>Jenis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kelamin</a:t>
            </a:r>
            <a:endParaRPr lang="en-US" dirty="0" smtClean="0">
              <a:cs typeface="Traditional Arabic" pitchFamily="2" charset="-78"/>
            </a:endParaRPr>
          </a:p>
          <a:p>
            <a:pPr lvl="1"/>
            <a:r>
              <a:rPr lang="en-US" dirty="0" err="1" smtClean="0">
                <a:cs typeface="Traditional Arabic" pitchFamily="2" charset="-78"/>
              </a:rPr>
              <a:t>Umur</a:t>
            </a:r>
            <a:endParaRPr lang="en-US" dirty="0" smtClean="0">
              <a:cs typeface="Traditional Arabic" pitchFamily="2" charset="-78"/>
            </a:endParaRPr>
          </a:p>
          <a:p>
            <a:pPr lvl="1"/>
            <a:r>
              <a:rPr lang="en-US" dirty="0" smtClean="0">
                <a:cs typeface="Traditional Arabic" pitchFamily="2" charset="-78"/>
              </a:rPr>
              <a:t>Status </a:t>
            </a:r>
            <a:r>
              <a:rPr lang="en-US" dirty="0" err="1" smtClean="0">
                <a:cs typeface="Traditional Arabic" pitchFamily="2" charset="-78"/>
              </a:rPr>
              <a:t>sosial</a:t>
            </a:r>
            <a:endParaRPr lang="en-US" dirty="0" smtClean="0">
              <a:cs typeface="Traditional Arabic" pitchFamily="2" charset="-78"/>
            </a:endParaRPr>
          </a:p>
          <a:p>
            <a:pPr lvl="1"/>
            <a:r>
              <a:rPr lang="en-US" dirty="0" err="1" smtClean="0">
                <a:cs typeface="Traditional Arabic" pitchFamily="2" charset="-78"/>
              </a:rPr>
              <a:t>Pendidikan</a:t>
            </a:r>
            <a:endParaRPr lang="en-US" dirty="0" smtClean="0">
              <a:cs typeface="Traditional Arabic" pitchFamily="2" charset="-78"/>
            </a:endParaRPr>
          </a:p>
          <a:p>
            <a:pPr lvl="1"/>
            <a:r>
              <a:rPr lang="en-US" dirty="0" err="1" smtClean="0">
                <a:cs typeface="Traditional Arabic" pitchFamily="2" charset="-78"/>
              </a:rPr>
              <a:t>Tempat</a:t>
            </a:r>
            <a:r>
              <a:rPr lang="en-US" dirty="0" smtClean="0">
                <a:cs typeface="Traditional Arabic" pitchFamily="2" charset="-78"/>
              </a:rPr>
              <a:t> </a:t>
            </a:r>
            <a:r>
              <a:rPr lang="en-US" dirty="0" err="1" smtClean="0">
                <a:cs typeface="Traditional Arabic" pitchFamily="2" charset="-78"/>
              </a:rPr>
              <a:t>tinggal</a:t>
            </a:r>
            <a:endParaRPr lang="en-US" dirty="0" smtClean="0">
              <a:cs typeface="Traditional Arabic" pitchFamily="2" charset="-78"/>
            </a:endParaRPr>
          </a:p>
          <a:p>
            <a:pPr lvl="1"/>
            <a:r>
              <a:rPr lang="en-US" dirty="0" err="1" smtClean="0">
                <a:cs typeface="Traditional Arabic" pitchFamily="2" charset="-78"/>
              </a:rPr>
              <a:t>Suku</a:t>
            </a:r>
            <a:endParaRPr lang="en-US" dirty="0" smtClean="0">
              <a:cs typeface="Traditional Arabic" pitchFamily="2" charset="-78"/>
            </a:endParaRPr>
          </a:p>
          <a:p>
            <a:pPr lvl="1"/>
            <a:r>
              <a:rPr lang="en-US" dirty="0" smtClean="0">
                <a:cs typeface="Traditional Arabic" pitchFamily="2" charset="-78"/>
              </a:rPr>
              <a:t>Agama</a:t>
            </a:r>
          </a:p>
          <a:p>
            <a:pPr lvl="1"/>
            <a:r>
              <a:rPr lang="en-US" dirty="0" err="1" smtClean="0">
                <a:cs typeface="Traditional Arabic" pitchFamily="2" charset="-78"/>
              </a:rPr>
              <a:t>Dll</a:t>
            </a:r>
            <a:r>
              <a:rPr lang="en-US" dirty="0" smtClean="0">
                <a:cs typeface="Traditional Arabic" pitchFamily="2" charset="-78"/>
              </a:rPr>
              <a:t> </a:t>
            </a:r>
            <a:endParaRPr lang="en-US" dirty="0">
              <a:cs typeface="Traditional Arabic" pitchFamily="2" charset="-78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Yang Kita </a:t>
            </a:r>
            <a:r>
              <a:rPr lang="en-US" dirty="0" err="1" smtClean="0"/>
              <a:t>Hadapi</a:t>
            </a:r>
            <a:r>
              <a:rPr lang="en-US" dirty="0" smtClean="0"/>
              <a:t>: </a:t>
            </a:r>
            <a:r>
              <a:rPr lang="en-US" dirty="0" err="1" smtClean="0"/>
              <a:t>Manusia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161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Sekali</a:t>
            </a:r>
            <a:r>
              <a:rPr lang="en-US" dirty="0" smtClean="0"/>
              <a:t> </a:t>
            </a:r>
            <a:r>
              <a:rPr lang="en-US" dirty="0" err="1" smtClean="0"/>
              <a:t>lagi</a:t>
            </a:r>
            <a:r>
              <a:rPr lang="en-US" dirty="0" smtClean="0"/>
              <a:t>, </a:t>
            </a:r>
            <a:r>
              <a:rPr lang="en-US" dirty="0" err="1" smtClean="0"/>
              <a:t>manusia</a:t>
            </a:r>
            <a:endParaRPr lang="en-US" dirty="0" smtClean="0"/>
          </a:p>
          <a:p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malaikat</a:t>
            </a:r>
            <a:endParaRPr lang="en-US" dirty="0" smtClean="0"/>
          </a:p>
          <a:p>
            <a:pPr lvl="1"/>
            <a:r>
              <a:rPr lang="en-US" dirty="0" smtClean="0"/>
              <a:t>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makan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minum</a:t>
            </a:r>
            <a:endParaRPr lang="en-US" dirty="0" smtClean="0"/>
          </a:p>
          <a:p>
            <a:pPr lvl="1"/>
            <a:r>
              <a:rPr lang="en-US" dirty="0" smtClean="0"/>
              <a:t>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pernah</a:t>
            </a:r>
            <a:r>
              <a:rPr lang="en-US" dirty="0" smtClean="0"/>
              <a:t> </a:t>
            </a:r>
            <a:r>
              <a:rPr lang="en-US" dirty="0" err="1" smtClean="0"/>
              <a:t>bosan</a:t>
            </a:r>
            <a:r>
              <a:rPr lang="en-US" dirty="0" smtClean="0"/>
              <a:t> (</a:t>
            </a:r>
            <a:r>
              <a:rPr lang="en-US" dirty="0" err="1" smtClean="0"/>
              <a:t>futur</a:t>
            </a:r>
            <a:r>
              <a:rPr lang="en-US" dirty="0" smtClean="0"/>
              <a:t>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letih</a:t>
            </a:r>
            <a:r>
              <a:rPr lang="en-US" dirty="0" smtClean="0"/>
              <a:t> 21:19-20</a:t>
            </a:r>
          </a:p>
          <a:p>
            <a:pPr lvl="1"/>
            <a:r>
              <a:rPr lang="en-US" dirty="0" smtClean="0"/>
              <a:t>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pernah</a:t>
            </a:r>
            <a:r>
              <a:rPr lang="en-US" dirty="0" smtClean="0"/>
              <a:t> </a:t>
            </a:r>
            <a:r>
              <a:rPr lang="en-US" dirty="0" err="1" smtClean="0"/>
              <a:t>bermaksiat</a:t>
            </a:r>
            <a:r>
              <a:rPr lang="en-US" dirty="0" smtClean="0"/>
              <a:t> 66:6</a:t>
            </a:r>
          </a:p>
          <a:p>
            <a:pPr lvl="1"/>
            <a:r>
              <a:rPr lang="en-US" dirty="0" smtClean="0"/>
              <a:t>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nafsu</a:t>
            </a:r>
            <a:endParaRPr lang="en-US" dirty="0" smtClean="0"/>
          </a:p>
          <a:p>
            <a:r>
              <a:rPr lang="en-US" dirty="0" err="1" smtClean="0"/>
              <a:t>Jadi</a:t>
            </a:r>
            <a:r>
              <a:rPr lang="en-US" dirty="0" smtClean="0"/>
              <a:t>, yang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dakwahi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Malaikat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146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Kita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sedang</a:t>
            </a:r>
            <a:r>
              <a:rPr lang="en-US" dirty="0" smtClean="0"/>
              <a:t> </a:t>
            </a:r>
            <a:r>
              <a:rPr lang="en-US" dirty="0" err="1" smtClean="0"/>
              <a:t>mendakwahi</a:t>
            </a:r>
            <a:r>
              <a:rPr lang="en-US" dirty="0" smtClean="0"/>
              <a:t> </a:t>
            </a:r>
            <a:r>
              <a:rPr lang="en-US" dirty="0" err="1" smtClean="0"/>
              <a:t>syaitan</a:t>
            </a:r>
            <a:endParaRPr lang="en-US" dirty="0" smtClean="0"/>
          </a:p>
          <a:p>
            <a:pPr lvl="1"/>
            <a:r>
              <a:rPr lang="en-US" dirty="0" smtClean="0"/>
              <a:t>Yang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bermaksiat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Allah</a:t>
            </a:r>
          </a:p>
          <a:p>
            <a:pPr lvl="1"/>
            <a:r>
              <a:rPr lang="en-US" dirty="0" smtClean="0"/>
              <a:t>Yang </a:t>
            </a:r>
            <a:r>
              <a:rPr lang="en-US" dirty="0" err="1" smtClean="0"/>
              <a:t>suka</a:t>
            </a:r>
            <a:r>
              <a:rPr lang="en-US" dirty="0" smtClean="0"/>
              <a:t> </a:t>
            </a:r>
            <a:r>
              <a:rPr lang="en-US" dirty="0" err="1" smtClean="0"/>
              <a:t>menyesatkan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endParaRPr lang="en-US" dirty="0" smtClean="0"/>
          </a:p>
          <a:p>
            <a:pPr lvl="1"/>
            <a:r>
              <a:rPr lang="en-US" dirty="0" smtClean="0"/>
              <a:t>Yang </a:t>
            </a:r>
            <a:r>
              <a:rPr lang="en-US" dirty="0" err="1" smtClean="0"/>
              <a:t>terkutuk</a:t>
            </a:r>
            <a:endParaRPr lang="en-US" dirty="0" smtClean="0"/>
          </a:p>
          <a:p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yang </a:t>
            </a:r>
            <a:r>
              <a:rPr lang="en-US" dirty="0" err="1" smtClean="0"/>
              <a:t>hidup</a:t>
            </a:r>
            <a:r>
              <a:rPr lang="en-US" dirty="0" smtClean="0"/>
              <a:t> di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</a:t>
            </a:r>
            <a:r>
              <a:rPr lang="en-US" dirty="0" err="1" smtClean="0"/>
              <a:t>tarikan</a:t>
            </a:r>
            <a:r>
              <a:rPr lang="en-US" dirty="0" smtClean="0"/>
              <a:t>: </a:t>
            </a:r>
            <a:r>
              <a:rPr lang="en-US" dirty="0" err="1" smtClean="0"/>
              <a:t>fujur</a:t>
            </a:r>
            <a:r>
              <a:rPr lang="en-US" dirty="0" smtClean="0"/>
              <a:t> (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syaitan</a:t>
            </a:r>
            <a:r>
              <a:rPr lang="en-US" dirty="0" smtClean="0"/>
              <a:t>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takwa</a:t>
            </a:r>
            <a:r>
              <a:rPr lang="en-US" dirty="0" smtClean="0"/>
              <a:t> (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malaikat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lengkap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membahas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MA’RIFATUL INSAN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Syaitan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03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Makkah</a:t>
            </a:r>
            <a:r>
              <a:rPr lang="en-US" dirty="0" smtClean="0"/>
              <a:t>, </a:t>
            </a:r>
            <a:r>
              <a:rPr lang="en-US" dirty="0" err="1" smtClean="0"/>
              <a:t>panggilan</a:t>
            </a:r>
            <a:r>
              <a:rPr lang="en-US" dirty="0" smtClean="0"/>
              <a:t> (</a:t>
            </a:r>
            <a:r>
              <a:rPr lang="en-US" dirty="0" err="1" smtClean="0"/>
              <a:t>dakwah</a:t>
            </a:r>
            <a:r>
              <a:rPr lang="en-US" dirty="0" smtClean="0"/>
              <a:t>) </a:t>
            </a:r>
            <a:r>
              <a:rPr lang="en-US" dirty="0" err="1" smtClean="0"/>
              <a:t>diarahkan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(</a:t>
            </a:r>
            <a:r>
              <a:rPr lang="ar-SA" b="1" dirty="0" smtClean="0"/>
              <a:t>يَا أَيُّهَا النَّاسُ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, </a:t>
            </a:r>
            <a:r>
              <a:rPr lang="en-US" dirty="0" err="1" smtClean="0"/>
              <a:t>umat</a:t>
            </a:r>
            <a:r>
              <a:rPr lang="en-US" dirty="0" smtClean="0"/>
              <a:t> Islam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bercampur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kafir</a:t>
            </a:r>
            <a:r>
              <a:rPr lang="en-US" dirty="0" smtClean="0"/>
              <a:t> </a:t>
            </a:r>
            <a:r>
              <a:rPr lang="en-US" dirty="0" err="1" smtClean="0"/>
              <a:t>Quraisy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kafir</a:t>
            </a:r>
            <a:r>
              <a:rPr lang="en-US" dirty="0" smtClean="0"/>
              <a:t> </a:t>
            </a:r>
            <a:r>
              <a:rPr lang="en-US" dirty="0" err="1" smtClean="0"/>
              <a:t>Quraisy</a:t>
            </a:r>
            <a:r>
              <a:rPr lang="en-US" dirty="0" smtClean="0"/>
              <a:t> </a:t>
            </a:r>
            <a:r>
              <a:rPr lang="en-US" dirty="0" err="1" smtClean="0"/>
              <a:t>menguasai</a:t>
            </a:r>
            <a:r>
              <a:rPr lang="en-US" dirty="0" smtClean="0"/>
              <a:t> </a:t>
            </a:r>
            <a:r>
              <a:rPr lang="en-US" dirty="0" err="1" smtClean="0"/>
              <a:t>wilayah</a:t>
            </a:r>
            <a:r>
              <a:rPr lang="en-US" dirty="0" smtClean="0"/>
              <a:t> </a:t>
            </a:r>
            <a:r>
              <a:rPr lang="en-US" dirty="0" err="1" smtClean="0"/>
              <a:t>Makkah</a:t>
            </a:r>
            <a:endParaRPr lang="en-US" dirty="0" smtClean="0"/>
          </a:p>
          <a:p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Madinah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panggilan</a:t>
            </a:r>
            <a:r>
              <a:rPr lang="en-US" dirty="0" smtClean="0"/>
              <a:t> </a:t>
            </a:r>
            <a:r>
              <a:rPr lang="en-US" dirty="0" err="1" smtClean="0"/>
              <a:t>diarahkan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umat</a:t>
            </a:r>
            <a:r>
              <a:rPr lang="en-US" dirty="0" smtClean="0"/>
              <a:t> Islam </a:t>
            </a:r>
            <a:r>
              <a:rPr lang="en-US" dirty="0" err="1" smtClean="0"/>
              <a:t>sendiri</a:t>
            </a:r>
            <a:r>
              <a:rPr lang="en-US" dirty="0" smtClean="0"/>
              <a:t> (</a:t>
            </a:r>
            <a:r>
              <a:rPr lang="ar-SA" b="1" dirty="0" smtClean="0"/>
              <a:t>يَا أَيُّهَا الَّذِينَ آَمَنُوا</a:t>
            </a:r>
            <a:r>
              <a:rPr lang="en-US" dirty="0" smtClean="0"/>
              <a:t>)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tema</a:t>
            </a:r>
            <a:r>
              <a:rPr lang="en-US" dirty="0" smtClean="0"/>
              <a:t> </a:t>
            </a:r>
            <a:r>
              <a:rPr lang="en-US" dirty="0" err="1" smtClean="0"/>
              <a:t>ayat-ayatnya</a:t>
            </a:r>
            <a:r>
              <a:rPr lang="en-US" dirty="0" smtClean="0"/>
              <a:t>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hukum-hukum</a:t>
            </a:r>
            <a:r>
              <a:rPr lang="en-US" dirty="0" smtClean="0"/>
              <a:t> (</a:t>
            </a:r>
            <a:r>
              <a:rPr lang="en-US" dirty="0" err="1" smtClean="0"/>
              <a:t>syari’at</a:t>
            </a:r>
            <a:r>
              <a:rPr lang="en-US" dirty="0" smtClean="0"/>
              <a:t>)</a:t>
            </a:r>
          </a:p>
          <a:p>
            <a:r>
              <a:rPr lang="en-US" dirty="0" smtClean="0"/>
              <a:t>Allah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menyuruh</a:t>
            </a:r>
            <a:r>
              <a:rPr lang="en-US" dirty="0" smtClean="0"/>
              <a:t> </a:t>
            </a:r>
            <a:r>
              <a:rPr lang="en-US" dirty="0" err="1" smtClean="0"/>
              <a:t>Rasulullah</a:t>
            </a:r>
            <a:r>
              <a:rPr lang="en-US" dirty="0" smtClean="0"/>
              <a:t> (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</a:t>
            </a:r>
            <a:r>
              <a:rPr lang="en-US" dirty="0" err="1" smtClean="0"/>
              <a:t>memanggil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)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ahli</a:t>
            </a:r>
            <a:r>
              <a:rPr lang="en-US" dirty="0" smtClean="0"/>
              <a:t> </a:t>
            </a:r>
            <a:r>
              <a:rPr lang="en-US" dirty="0" err="1" smtClean="0"/>
              <a:t>kitab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eksistensi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mereka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diakui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terus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diingatkan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jalan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lurus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يَا أَيُّهَا النَّاسُ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31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Manusia</a:t>
            </a:r>
            <a:r>
              <a:rPr lang="en-US" dirty="0" smtClean="0"/>
              <a:t> yang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hadapai</a:t>
            </a:r>
            <a:r>
              <a:rPr lang="en-US" dirty="0" smtClean="0"/>
              <a:t> </a:t>
            </a:r>
            <a:r>
              <a:rPr lang="en-US" dirty="0" err="1" smtClean="0"/>
              <a:t>beragam</a:t>
            </a:r>
            <a:r>
              <a:rPr lang="en-US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Mu’min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Orang-orang</a:t>
            </a:r>
            <a:r>
              <a:rPr lang="en-US" dirty="0" smtClean="0"/>
              <a:t> yang </a:t>
            </a:r>
            <a:r>
              <a:rPr lang="en-US" dirty="0" err="1" smtClean="0"/>
              <a:t>ragu-ragu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keuntungan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Orang</a:t>
            </a:r>
            <a:r>
              <a:rPr lang="en-US" dirty="0" smtClean="0"/>
              <a:t> yang </a:t>
            </a:r>
            <a:r>
              <a:rPr lang="en-US" dirty="0" err="1" smtClean="0"/>
              <a:t>berprasangka</a:t>
            </a:r>
            <a:r>
              <a:rPr lang="en-US" dirty="0" smtClean="0"/>
              <a:t> </a:t>
            </a:r>
            <a:r>
              <a:rPr lang="en-US" dirty="0" err="1" smtClean="0"/>
              <a:t>buruk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 err="1" smtClean="0"/>
              <a:t>Aktivitas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 err="1" smtClean="0"/>
              <a:t>Obyek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 err="1" smtClean="0"/>
              <a:t>Tujuan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Cara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err="1" smtClean="0"/>
              <a:t>Sasaran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</a:t>
            </a:r>
            <a:r>
              <a:rPr lang="en-US" dirty="0" err="1" smtClean="0"/>
              <a:t>Komponen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57600" y="212568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1"/>
            <a:r>
              <a:rPr lang="ar-SA" sz="3600" dirty="0" smtClean="0">
                <a:cs typeface="Traditional Arabic" pitchFamily="2" charset="-78"/>
              </a:rPr>
              <a:t>دَعْوَةُ</a:t>
            </a:r>
            <a:endParaRPr lang="en-US" sz="3600" dirty="0" smtClean="0">
              <a:cs typeface="Traditional Arabic" pitchFamily="2" charset="-78"/>
            </a:endParaRPr>
          </a:p>
          <a:p>
            <a:pPr algn="ctr" rtl="1"/>
            <a:r>
              <a:rPr lang="ar-SA" sz="3600" dirty="0" smtClean="0">
                <a:cs typeface="Traditional Arabic" pitchFamily="2" charset="-78"/>
              </a:rPr>
              <a:t>النَّاسِ</a:t>
            </a:r>
            <a:endParaRPr lang="en-US" sz="3600" dirty="0" smtClean="0">
              <a:cs typeface="Traditional Arabic" pitchFamily="2" charset="-78"/>
            </a:endParaRPr>
          </a:p>
          <a:p>
            <a:pPr algn="ctr" rtl="1"/>
            <a:r>
              <a:rPr lang="ar-SA" sz="3600" dirty="0" smtClean="0">
                <a:cs typeface="Traditional Arabic" pitchFamily="2" charset="-78"/>
              </a:rPr>
              <a:t>إِلَى اللهِ </a:t>
            </a:r>
            <a:endParaRPr lang="en-US" sz="3600" dirty="0" smtClean="0">
              <a:cs typeface="Traditional Arabic" pitchFamily="2" charset="-78"/>
            </a:endParaRPr>
          </a:p>
          <a:p>
            <a:pPr algn="ctr" rtl="1"/>
            <a:r>
              <a:rPr lang="ar-SA" sz="3600" dirty="0" smtClean="0">
                <a:cs typeface="Traditional Arabic" pitchFamily="2" charset="-78"/>
              </a:rPr>
              <a:t>بِالْحِكْمَةِ وَالْمَوْعِظَةِ الْحَسَنَةِ </a:t>
            </a:r>
            <a:endParaRPr lang="en-US" sz="3600" dirty="0" smtClean="0">
              <a:cs typeface="Traditional Arabic" pitchFamily="2" charset="-78"/>
            </a:endParaRPr>
          </a:p>
          <a:p>
            <a:pPr algn="ctr" rtl="1"/>
            <a:r>
              <a:rPr lang="ar-SA" sz="3600" dirty="0" smtClean="0">
                <a:cs typeface="Traditional Arabic" pitchFamily="2" charset="-78"/>
              </a:rPr>
              <a:t>حَتَّى يَكْفُرُوْا بِالطَّاغُوْتِ وَيُؤْمِنُوْا بِاللهِ وَ يَخْرُجُوْا مِنْ ظُلُمَاتِ الْجَاهِلِيَّةِ إِلَى نُوْرِ الإِسْلاَمِ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71800" y="2514600"/>
            <a:ext cx="2514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971800" y="3048000"/>
            <a:ext cx="2514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971800" y="3581400"/>
            <a:ext cx="2514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971800" y="4114800"/>
            <a:ext cx="11887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971800" y="4648200"/>
            <a:ext cx="7315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0400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مُؤْمِنٌ</a:t>
            </a:r>
            <a:r>
              <a:rPr lang="en-US" dirty="0" smtClean="0"/>
              <a:t> (</a:t>
            </a:r>
            <a:r>
              <a:rPr lang="en-US" dirty="0" err="1" smtClean="0"/>
              <a:t>Mu’min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Orang-orang</a:t>
            </a:r>
            <a:r>
              <a:rPr lang="en-US" dirty="0" smtClean="0"/>
              <a:t> yang </a:t>
            </a:r>
            <a:r>
              <a:rPr lang="en-US" dirty="0" err="1" smtClean="0"/>
              <a:t>meyakini</a:t>
            </a:r>
            <a:r>
              <a:rPr lang="en-US" dirty="0" smtClean="0"/>
              <a:t>  </a:t>
            </a:r>
            <a:r>
              <a:rPr lang="en-US" dirty="0" err="1" smtClean="0"/>
              <a:t>kebenaran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/>
          </a:p>
          <a:p>
            <a:r>
              <a:rPr lang="en-US" dirty="0" err="1" smtClean="0"/>
              <a:t>Mercaya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 smtClean="0"/>
          </a:p>
          <a:p>
            <a:r>
              <a:rPr lang="en-US" dirty="0" err="1" smtClean="0"/>
              <a:t>mengagumi</a:t>
            </a:r>
            <a:r>
              <a:rPr lang="en-US" dirty="0" smtClean="0"/>
              <a:t> </a:t>
            </a:r>
            <a:r>
              <a:rPr lang="en-US" dirty="0" err="1" smtClean="0"/>
              <a:t>prinsip-prinsipnya</a:t>
            </a:r>
            <a:endParaRPr lang="en-US" dirty="0" smtClean="0"/>
          </a:p>
          <a:p>
            <a:r>
              <a:rPr lang="en-US" dirty="0" err="1" smtClean="0"/>
              <a:t>Menemukan</a:t>
            </a:r>
            <a:r>
              <a:rPr lang="en-US" dirty="0" smtClean="0"/>
              <a:t> </a:t>
            </a:r>
            <a:r>
              <a:rPr lang="en-US" dirty="0" err="1" smtClean="0"/>
              <a:t>padanya</a:t>
            </a:r>
            <a:r>
              <a:rPr lang="en-US" dirty="0" smtClean="0"/>
              <a:t> </a:t>
            </a:r>
            <a:r>
              <a:rPr lang="en-US" dirty="0" err="1" smtClean="0"/>
              <a:t>kebaikan</a:t>
            </a:r>
            <a:r>
              <a:rPr lang="en-US" dirty="0" smtClean="0"/>
              <a:t> yang </a:t>
            </a:r>
            <a:r>
              <a:rPr lang="en-US" dirty="0" err="1" smtClean="0"/>
              <a:t>menenangkan</a:t>
            </a:r>
            <a:r>
              <a:rPr lang="en-US" dirty="0" smtClean="0"/>
              <a:t> </a:t>
            </a:r>
            <a:r>
              <a:rPr lang="en-US" dirty="0" err="1" smtClean="0"/>
              <a:t>jiwanya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8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ar-SA" dirty="0" smtClean="0"/>
              <a:t>مُتَرَدِّدٌ</a:t>
            </a:r>
            <a:r>
              <a:rPr lang="en-US" dirty="0" smtClean="0"/>
              <a:t> </a:t>
            </a:r>
            <a:r>
              <a:rPr lang="en-US" sz="4800" dirty="0" smtClean="0"/>
              <a:t>(</a:t>
            </a:r>
            <a:r>
              <a:rPr lang="en-US" sz="4400" dirty="0" err="1" smtClean="0"/>
              <a:t>Orang</a:t>
            </a:r>
            <a:r>
              <a:rPr lang="en-US" sz="4400" dirty="0" smtClean="0"/>
              <a:t> yang Ragu-</a:t>
            </a:r>
            <a:r>
              <a:rPr lang="en-US" sz="4400" dirty="0" err="1" smtClean="0"/>
              <a:t>ragu</a:t>
            </a:r>
            <a:r>
              <a:rPr lang="en-US" sz="4400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/>
              <a:t>O</a:t>
            </a:r>
            <a:r>
              <a:rPr lang="en-US" sz="2800" dirty="0" err="1" smtClean="0"/>
              <a:t>rang-orang</a:t>
            </a:r>
            <a:r>
              <a:rPr lang="en-US" sz="2800" dirty="0" smtClean="0"/>
              <a:t> </a:t>
            </a:r>
            <a:r>
              <a:rPr lang="en-US" sz="2800" dirty="0"/>
              <a:t>yang </a:t>
            </a:r>
            <a:r>
              <a:rPr lang="en-US" sz="2800" dirty="0" err="1"/>
              <a:t>belum</a:t>
            </a:r>
            <a:r>
              <a:rPr lang="en-US" sz="2800" dirty="0"/>
              <a:t> </a:t>
            </a:r>
            <a:r>
              <a:rPr lang="en-US" sz="2800" dirty="0" err="1"/>
              <a:t>mengetahui</a:t>
            </a:r>
            <a:r>
              <a:rPr lang="en-US" sz="2800" dirty="0"/>
              <a:t> </a:t>
            </a:r>
            <a:r>
              <a:rPr lang="en-US" sz="2800" dirty="0" err="1"/>
              <a:t>secara</a:t>
            </a:r>
            <a:r>
              <a:rPr lang="en-US" sz="2800" dirty="0"/>
              <a:t> </a:t>
            </a:r>
            <a:r>
              <a:rPr lang="en-US" sz="2800" dirty="0" err="1"/>
              <a:t>jelas</a:t>
            </a:r>
            <a:r>
              <a:rPr lang="en-US" sz="2800" dirty="0"/>
              <a:t> </a:t>
            </a:r>
            <a:r>
              <a:rPr lang="en-US" sz="2800" dirty="0" err="1"/>
              <a:t>hakekat</a:t>
            </a:r>
            <a:r>
              <a:rPr lang="en-US" sz="2800" dirty="0"/>
              <a:t> </a:t>
            </a:r>
            <a:r>
              <a:rPr lang="en-US" sz="2800" dirty="0" err="1"/>
              <a:t>kebenaran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endParaRPr lang="en-US" sz="2800" dirty="0" smtClean="0"/>
          </a:p>
          <a:p>
            <a:r>
              <a:rPr lang="en-US" sz="2800" dirty="0" err="1" smtClean="0"/>
              <a:t>Belum</a:t>
            </a:r>
            <a:r>
              <a:rPr lang="en-US" sz="2800" dirty="0" smtClean="0"/>
              <a:t> </a:t>
            </a:r>
            <a:r>
              <a:rPr lang="en-US" sz="2800" dirty="0" err="1"/>
              <a:t>mengenal</a:t>
            </a:r>
            <a:r>
              <a:rPr lang="en-US" sz="2800" dirty="0"/>
              <a:t> </a:t>
            </a:r>
            <a:r>
              <a:rPr lang="en-US" sz="2800" dirty="0" err="1"/>
              <a:t>makna</a:t>
            </a:r>
            <a:r>
              <a:rPr lang="en-US" sz="2800" dirty="0"/>
              <a:t> </a:t>
            </a:r>
            <a:r>
              <a:rPr lang="en-US" sz="2800" dirty="0" err="1"/>
              <a:t>keikhlasan</a:t>
            </a:r>
            <a:r>
              <a:rPr lang="en-US" sz="2800" dirty="0"/>
              <a:t> </a:t>
            </a:r>
            <a:r>
              <a:rPr lang="en-US" sz="2800" dirty="0" err="1"/>
              <a:t>serta</a:t>
            </a:r>
            <a:r>
              <a:rPr lang="en-US" sz="2800" dirty="0"/>
              <a:t> </a:t>
            </a:r>
            <a:r>
              <a:rPr lang="en-US" sz="2800" dirty="0" err="1"/>
              <a:t>manfaat</a:t>
            </a:r>
            <a:r>
              <a:rPr lang="en-US" sz="2800" dirty="0"/>
              <a:t> di </a:t>
            </a:r>
            <a:r>
              <a:rPr lang="en-US" sz="2800" dirty="0" err="1"/>
              <a:t>balik</a:t>
            </a:r>
            <a:r>
              <a:rPr lang="en-US" sz="2800" dirty="0"/>
              <a:t> </a:t>
            </a:r>
            <a:r>
              <a:rPr lang="en-US" sz="2800" dirty="0" err="1" smtClean="0"/>
              <a:t>aktiviti</a:t>
            </a:r>
            <a:r>
              <a:rPr lang="en-US" sz="2800" dirty="0" smtClean="0"/>
              <a:t> </a:t>
            </a:r>
            <a:r>
              <a:rPr lang="en-US" sz="2800" dirty="0" err="1" smtClean="0"/>
              <a:t>dakwah</a:t>
            </a:r>
            <a:endParaRPr lang="en-US" sz="2800" dirty="0" smtClean="0"/>
          </a:p>
          <a:p>
            <a:r>
              <a:rPr lang="en-US" sz="2800" dirty="0" err="1"/>
              <a:t>Mereka</a:t>
            </a:r>
            <a:r>
              <a:rPr lang="en-US" sz="2800" dirty="0"/>
              <a:t> </a:t>
            </a:r>
            <a:r>
              <a:rPr lang="en-US" sz="2800" dirty="0" err="1"/>
              <a:t>bimbang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ragu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69659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نَفْعِيٌّ</a:t>
            </a:r>
            <a:r>
              <a:rPr lang="en-US" dirty="0" smtClean="0"/>
              <a:t> </a:t>
            </a:r>
            <a:r>
              <a:rPr lang="en-US" sz="4800" dirty="0" smtClean="0"/>
              <a:t>(</a:t>
            </a:r>
            <a:r>
              <a:rPr lang="en-US" sz="4800" dirty="0" err="1" smtClean="0"/>
              <a:t>Mencari</a:t>
            </a:r>
            <a:r>
              <a:rPr lang="en-US" sz="4800" dirty="0" smtClean="0"/>
              <a:t> </a:t>
            </a:r>
            <a:r>
              <a:rPr lang="en-US" sz="4800" dirty="0" err="1" smtClean="0"/>
              <a:t>Keuntungan</a:t>
            </a:r>
            <a:r>
              <a:rPr lang="en-US" sz="4800" dirty="0" smtClean="0"/>
              <a:t>)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err="1" smtClean="0"/>
              <a:t>Kelompok</a:t>
            </a:r>
            <a:r>
              <a:rPr lang="en-US" sz="2800" dirty="0" smtClean="0"/>
              <a:t> yang </a:t>
            </a:r>
            <a:r>
              <a:rPr lang="en-US" sz="2800" dirty="0" err="1"/>
              <a:t>tidak</a:t>
            </a:r>
            <a:r>
              <a:rPr lang="en-US" sz="2800" dirty="0"/>
              <a:t> </a:t>
            </a:r>
            <a:r>
              <a:rPr lang="en-US" sz="2800" dirty="0" err="1"/>
              <a:t>ingin</a:t>
            </a:r>
            <a:r>
              <a:rPr lang="en-US" sz="2800" dirty="0"/>
              <a:t> </a:t>
            </a:r>
            <a:r>
              <a:rPr lang="en-US" sz="2800" dirty="0" err="1"/>
              <a:t>memberikan</a:t>
            </a:r>
            <a:r>
              <a:rPr lang="en-US" sz="2800" dirty="0"/>
              <a:t> </a:t>
            </a:r>
            <a:r>
              <a:rPr lang="en-US" sz="2800" dirty="0" err="1"/>
              <a:t>dukungan</a:t>
            </a:r>
            <a:r>
              <a:rPr lang="en-US" sz="2800" dirty="0"/>
              <a:t> </a:t>
            </a:r>
            <a:r>
              <a:rPr lang="en-US" sz="2800" dirty="0" err="1"/>
              <a:t>kepada</a:t>
            </a:r>
            <a:r>
              <a:rPr lang="en-US" sz="2800" dirty="0"/>
              <a:t> </a:t>
            </a:r>
            <a:r>
              <a:rPr lang="en-US" sz="2800" dirty="0" err="1" smtClean="0"/>
              <a:t>dakwah</a:t>
            </a:r>
            <a:r>
              <a:rPr lang="en-US" sz="2800" dirty="0" smtClean="0"/>
              <a:t> </a:t>
            </a:r>
            <a:r>
              <a:rPr lang="en-US" sz="2800" dirty="0" err="1"/>
              <a:t>sebelum</a:t>
            </a:r>
            <a:r>
              <a:rPr lang="en-US" sz="2800" dirty="0"/>
              <a:t> </a:t>
            </a:r>
            <a:r>
              <a:rPr lang="en-US" sz="2800" dirty="0" err="1"/>
              <a:t>mereka</a:t>
            </a:r>
            <a:r>
              <a:rPr lang="en-US" sz="2800" dirty="0"/>
              <a:t> </a:t>
            </a:r>
            <a:r>
              <a:rPr lang="en-US" sz="2800" dirty="0" err="1"/>
              <a:t>mengetahui</a:t>
            </a:r>
            <a:r>
              <a:rPr lang="en-US" sz="2800" dirty="0"/>
              <a:t> </a:t>
            </a:r>
            <a:r>
              <a:rPr lang="en-US" sz="2800" dirty="0" err="1"/>
              <a:t>keuntungan</a:t>
            </a:r>
            <a:r>
              <a:rPr lang="en-US" sz="2800" dirty="0"/>
              <a:t> </a:t>
            </a:r>
            <a:r>
              <a:rPr lang="en-US" sz="2800" dirty="0" err="1"/>
              <a:t>materi</a:t>
            </a:r>
            <a:r>
              <a:rPr lang="en-US" sz="2800" dirty="0"/>
              <a:t> yang </a:t>
            </a:r>
            <a:r>
              <a:rPr lang="en-US" sz="2800" dirty="0" err="1"/>
              <a:t>dapat</a:t>
            </a:r>
            <a:r>
              <a:rPr lang="en-US" sz="2800" dirty="0"/>
              <a:t> </a:t>
            </a:r>
            <a:r>
              <a:rPr lang="en-US" sz="2800" dirty="0" err="1"/>
              <a:t>mereka</a:t>
            </a:r>
            <a:r>
              <a:rPr lang="en-US" sz="2800" dirty="0"/>
              <a:t> </a:t>
            </a:r>
            <a:r>
              <a:rPr lang="en-US" sz="2800" dirty="0" err="1"/>
              <a:t>peroleh</a:t>
            </a:r>
            <a:r>
              <a:rPr lang="en-US" sz="2800" dirty="0"/>
              <a:t> </a:t>
            </a:r>
            <a:r>
              <a:rPr lang="en-US" sz="2800" dirty="0" err="1"/>
              <a:t>sebagai</a:t>
            </a:r>
            <a:r>
              <a:rPr lang="en-US" sz="2800" dirty="0"/>
              <a:t> </a:t>
            </a:r>
            <a:r>
              <a:rPr lang="en-US" sz="2800" dirty="0" err="1" smtClean="0"/>
              <a:t>imbalannya</a:t>
            </a:r>
            <a:endParaRPr lang="en-US" sz="2800" dirty="0" smtClean="0"/>
          </a:p>
          <a:p>
            <a:r>
              <a:rPr lang="en-US" sz="2800" dirty="0" err="1" smtClean="0"/>
              <a:t>Orang</a:t>
            </a:r>
            <a:r>
              <a:rPr lang="en-US" sz="2800" dirty="0" smtClean="0"/>
              <a:t> yang </a:t>
            </a:r>
            <a:r>
              <a:rPr lang="en-US" sz="2800" dirty="0" err="1"/>
              <a:t>tidak</a:t>
            </a:r>
            <a:r>
              <a:rPr lang="en-US" sz="2800" dirty="0"/>
              <a:t> </a:t>
            </a:r>
            <a:r>
              <a:rPr lang="en-US" sz="2800" dirty="0" err="1"/>
              <a:t>melihat</a:t>
            </a:r>
            <a:r>
              <a:rPr lang="en-US" sz="2800" dirty="0"/>
              <a:t> </a:t>
            </a:r>
            <a:r>
              <a:rPr lang="en-US" sz="2800" dirty="0" err="1"/>
              <a:t>bahwa</a:t>
            </a:r>
            <a:r>
              <a:rPr lang="en-US" sz="2800" dirty="0"/>
              <a:t> </a:t>
            </a:r>
            <a:r>
              <a:rPr lang="en-US" sz="2800" dirty="0" err="1"/>
              <a:t>hak</a:t>
            </a:r>
            <a:r>
              <a:rPr lang="en-US" sz="2800" dirty="0"/>
              <a:t> Allah-</a:t>
            </a:r>
            <a:r>
              <a:rPr lang="en-US" sz="2800" dirty="0" err="1"/>
              <a:t>lah</a:t>
            </a:r>
            <a:r>
              <a:rPr lang="en-US" sz="2800" dirty="0"/>
              <a:t> yang </a:t>
            </a:r>
            <a:r>
              <a:rPr lang="en-US" sz="2800" dirty="0" err="1"/>
              <a:t>pertama</a:t>
            </a:r>
            <a:r>
              <a:rPr lang="en-US" sz="2800" dirty="0"/>
              <a:t> </a:t>
            </a:r>
            <a:r>
              <a:rPr lang="en-US" sz="2800" dirty="0" err="1" smtClean="0"/>
              <a:t>mesti</a:t>
            </a:r>
            <a:r>
              <a:rPr lang="en-US" sz="2800" dirty="0" smtClean="0"/>
              <a:t> </a:t>
            </a:r>
            <a:r>
              <a:rPr lang="en-US" sz="2800" dirty="0" err="1"/>
              <a:t>ditunaikan</a:t>
            </a:r>
            <a:r>
              <a:rPr lang="en-US" sz="2800" dirty="0"/>
              <a:t>, </a:t>
            </a:r>
            <a:r>
              <a:rPr lang="en-US" sz="2800" dirty="0" err="1"/>
              <a:t>pada</a:t>
            </a:r>
            <a:r>
              <a:rPr lang="en-US" sz="2800" dirty="0"/>
              <a:t> </a:t>
            </a:r>
            <a:r>
              <a:rPr lang="en-US" sz="2800" dirty="0" err="1"/>
              <a:t>diri</a:t>
            </a:r>
            <a:r>
              <a:rPr lang="en-US" sz="2800" dirty="0"/>
              <a:t>, </a:t>
            </a:r>
            <a:r>
              <a:rPr lang="en-US" sz="2800" dirty="0" err="1"/>
              <a:t>harta</a:t>
            </a:r>
            <a:r>
              <a:rPr lang="en-US" sz="2800" dirty="0"/>
              <a:t>, </a:t>
            </a:r>
            <a:r>
              <a:rPr lang="en-US" sz="2800" dirty="0" err="1"/>
              <a:t>dunia</a:t>
            </a:r>
            <a:r>
              <a:rPr lang="en-US" sz="2800" dirty="0"/>
              <a:t>, </a:t>
            </a:r>
            <a:r>
              <a:rPr lang="en-US" sz="2800" dirty="0" err="1"/>
              <a:t>akhirat</a:t>
            </a:r>
            <a:r>
              <a:rPr lang="en-US" sz="2800" dirty="0"/>
              <a:t>, </a:t>
            </a:r>
            <a:r>
              <a:rPr lang="en-US" sz="2800" dirty="0" err="1"/>
              <a:t>hidup</a:t>
            </a:r>
            <a:r>
              <a:rPr lang="en-US" sz="2800" dirty="0"/>
              <a:t>,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 smtClean="0"/>
              <a:t>matinya</a:t>
            </a:r>
            <a:endParaRPr lang="en-US" sz="2800" dirty="0" smtClean="0"/>
          </a:p>
          <a:p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mau</a:t>
            </a:r>
            <a:r>
              <a:rPr lang="en-US" sz="2800" dirty="0" smtClean="0"/>
              <a:t> </a:t>
            </a:r>
            <a:r>
              <a:rPr lang="en-US" sz="2800" dirty="0" err="1" smtClean="0"/>
              <a:t>mendukung</a:t>
            </a:r>
            <a:r>
              <a:rPr lang="en-US" sz="2800" dirty="0" smtClean="0"/>
              <a:t> </a:t>
            </a:r>
            <a:r>
              <a:rPr lang="en-US" sz="2800" dirty="0" err="1" smtClean="0"/>
              <a:t>dakwah</a:t>
            </a:r>
            <a:r>
              <a:rPr lang="en-US" sz="2800" dirty="0" smtClean="0"/>
              <a:t> </a:t>
            </a:r>
            <a:r>
              <a:rPr lang="en-US" sz="2800" dirty="0" err="1"/>
              <a:t>k</a:t>
            </a:r>
            <a:r>
              <a:rPr lang="en-US" sz="2800" dirty="0" err="1" smtClean="0"/>
              <a:t>ecuali</a:t>
            </a:r>
            <a:r>
              <a:rPr lang="en-US" sz="2800" dirty="0" smtClean="0"/>
              <a:t> </a:t>
            </a:r>
            <a:r>
              <a:rPr lang="en-US" sz="2800" dirty="0" err="1"/>
              <a:t>jika</a:t>
            </a:r>
            <a:r>
              <a:rPr lang="en-US" sz="2800" dirty="0"/>
              <a:t> </a:t>
            </a:r>
            <a:r>
              <a:rPr lang="en-US" sz="2800" dirty="0" err="1"/>
              <a:t>nantinya</a:t>
            </a:r>
            <a:r>
              <a:rPr lang="en-US" sz="2800" dirty="0"/>
              <a:t> </a:t>
            </a:r>
            <a:r>
              <a:rPr lang="en-US" sz="2800" dirty="0" err="1" smtClean="0"/>
              <a:t>kelak</a:t>
            </a:r>
            <a:r>
              <a:rPr lang="en-US" sz="2800" dirty="0" smtClean="0"/>
              <a:t> </a:t>
            </a:r>
            <a:r>
              <a:rPr lang="en-US" sz="2800" dirty="0" err="1" smtClean="0"/>
              <a:t>diberikan</a:t>
            </a:r>
            <a:r>
              <a:rPr lang="en-US" sz="2800" dirty="0" smtClean="0"/>
              <a:t> </a:t>
            </a:r>
            <a:r>
              <a:rPr lang="en-US" sz="2800" dirty="0" err="1"/>
              <a:t>porsi</a:t>
            </a:r>
            <a:r>
              <a:rPr lang="en-US" sz="2800" dirty="0"/>
              <a:t> </a:t>
            </a:r>
            <a:r>
              <a:rPr lang="en-US" sz="2800" dirty="0" err="1"/>
              <a:t>kekuasaan</a:t>
            </a:r>
            <a:r>
              <a:rPr lang="en-US" sz="2800" dirty="0"/>
              <a:t> </a:t>
            </a:r>
            <a:r>
              <a:rPr lang="en-US" sz="2800" dirty="0" err="1"/>
              <a:t>setelah</a:t>
            </a:r>
            <a:r>
              <a:rPr lang="en-US" sz="2800" dirty="0"/>
              <a:t> Islam </a:t>
            </a:r>
            <a:r>
              <a:rPr lang="en-US" sz="2800" dirty="0" err="1"/>
              <a:t>menang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85845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ar-SA" dirty="0" smtClean="0"/>
              <a:t>مُتَحَامِلٌ</a:t>
            </a:r>
            <a:r>
              <a:rPr lang="en-US" dirty="0" smtClean="0"/>
              <a:t> </a:t>
            </a:r>
            <a:r>
              <a:rPr lang="en-US" sz="4800" dirty="0" smtClean="0"/>
              <a:t>(</a:t>
            </a:r>
            <a:r>
              <a:rPr lang="en-US" sz="3600" dirty="0" smtClean="0"/>
              <a:t>Yang </a:t>
            </a:r>
            <a:r>
              <a:rPr lang="en-US" sz="3600" dirty="0" err="1"/>
              <a:t>Berprasangka</a:t>
            </a:r>
            <a:r>
              <a:rPr lang="en-US" sz="3600" dirty="0"/>
              <a:t> </a:t>
            </a:r>
            <a:r>
              <a:rPr lang="en-US" sz="3600" dirty="0" err="1" smtClean="0"/>
              <a:t>Buruk</a:t>
            </a:r>
            <a:r>
              <a:rPr lang="en-US" sz="3600" dirty="0" smtClean="0"/>
              <a:t>)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err="1"/>
              <a:t>O</a:t>
            </a:r>
            <a:r>
              <a:rPr lang="en-US" sz="2800" dirty="0" err="1" smtClean="0"/>
              <a:t>rang-orang</a:t>
            </a:r>
            <a:r>
              <a:rPr lang="en-US" sz="2800" dirty="0" smtClean="0"/>
              <a:t> </a:t>
            </a:r>
            <a:r>
              <a:rPr lang="en-US" sz="2800" dirty="0"/>
              <a:t>yang </a:t>
            </a:r>
            <a:r>
              <a:rPr lang="en-US" sz="2800" dirty="0" err="1"/>
              <a:t>selalu</a:t>
            </a:r>
            <a:r>
              <a:rPr lang="en-US" sz="2800" dirty="0"/>
              <a:t> </a:t>
            </a:r>
            <a:r>
              <a:rPr lang="en-US" sz="2800" dirty="0" err="1"/>
              <a:t>berprasangka</a:t>
            </a:r>
            <a:r>
              <a:rPr lang="en-US" sz="2800" dirty="0"/>
              <a:t> </a:t>
            </a:r>
            <a:r>
              <a:rPr lang="en-US" sz="2800" dirty="0" err="1"/>
              <a:t>buruk</a:t>
            </a:r>
            <a:r>
              <a:rPr lang="en-US" sz="2800" dirty="0"/>
              <a:t> </a:t>
            </a:r>
            <a:r>
              <a:rPr lang="en-US" sz="2800" dirty="0" err="1"/>
              <a:t>kepada</a:t>
            </a:r>
            <a:r>
              <a:rPr lang="en-US" sz="2800" dirty="0"/>
              <a:t> </a:t>
            </a:r>
            <a:r>
              <a:rPr lang="en-US" sz="2800" dirty="0" err="1" smtClean="0"/>
              <a:t>dakwah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da’i-nya</a:t>
            </a:r>
            <a:endParaRPr lang="en-US" sz="2800" dirty="0" smtClean="0"/>
          </a:p>
          <a:p>
            <a:r>
              <a:rPr lang="en-US" sz="2800" dirty="0" err="1" smtClean="0"/>
              <a:t>Hatinya</a:t>
            </a:r>
            <a:r>
              <a:rPr lang="en-US" sz="2800" dirty="0" smtClean="0"/>
              <a:t> </a:t>
            </a:r>
            <a:r>
              <a:rPr lang="en-US" sz="2800" dirty="0" err="1"/>
              <a:t>diliputi</a:t>
            </a:r>
            <a:r>
              <a:rPr lang="en-US" sz="2800" dirty="0"/>
              <a:t> </a:t>
            </a:r>
            <a:r>
              <a:rPr lang="en-US" sz="2800" dirty="0" err="1" smtClean="0"/>
              <a:t>keraguan</a:t>
            </a:r>
            <a:endParaRPr lang="en-US" sz="2800" dirty="0" smtClean="0"/>
          </a:p>
          <a:p>
            <a:r>
              <a:rPr lang="en-US" sz="2800" dirty="0" err="1" smtClean="0"/>
              <a:t>Mereka</a:t>
            </a:r>
            <a:r>
              <a:rPr lang="en-US" sz="2800" dirty="0" smtClean="0"/>
              <a:t> </a:t>
            </a:r>
            <a:r>
              <a:rPr lang="en-US" sz="2800" dirty="0" err="1"/>
              <a:t>selalu</a:t>
            </a:r>
            <a:r>
              <a:rPr lang="en-US" sz="2800" dirty="0"/>
              <a:t> </a:t>
            </a:r>
            <a:r>
              <a:rPr lang="en-US" sz="2800" dirty="0" err="1" smtClean="0"/>
              <a:t>melihat</a:t>
            </a:r>
            <a:r>
              <a:rPr lang="en-US" sz="2800" dirty="0" smtClean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kacamata</a:t>
            </a:r>
            <a:r>
              <a:rPr lang="en-US" sz="2800" dirty="0"/>
              <a:t> </a:t>
            </a:r>
            <a:r>
              <a:rPr lang="en-US" sz="2800" dirty="0" err="1"/>
              <a:t>hitam</a:t>
            </a:r>
            <a:r>
              <a:rPr lang="en-US" sz="2800" dirty="0"/>
              <a:t> </a:t>
            </a:r>
            <a:r>
              <a:rPr lang="en-US" sz="2800" dirty="0" err="1" smtClean="0"/>
              <a:t>pekat</a:t>
            </a:r>
            <a:endParaRPr lang="en-US" sz="2800" dirty="0" smtClean="0"/>
          </a:p>
          <a:p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/>
              <a:t>berbicara</a:t>
            </a:r>
            <a:r>
              <a:rPr lang="en-US" sz="2800" dirty="0"/>
              <a:t> </a:t>
            </a:r>
            <a:r>
              <a:rPr lang="en-US" sz="2800" dirty="0" err="1"/>
              <a:t>tentang</a:t>
            </a:r>
            <a:r>
              <a:rPr lang="en-US" sz="2800" dirty="0"/>
              <a:t> </a:t>
            </a:r>
            <a:r>
              <a:rPr lang="en-US" sz="2800" dirty="0" err="1" smtClean="0"/>
              <a:t>dakwah</a:t>
            </a:r>
            <a:r>
              <a:rPr lang="en-US" sz="2800" dirty="0" smtClean="0"/>
              <a:t> </a:t>
            </a:r>
            <a:r>
              <a:rPr lang="en-US" sz="2800" dirty="0" err="1"/>
              <a:t>kecuali</a:t>
            </a:r>
            <a:r>
              <a:rPr lang="en-US" sz="2800" dirty="0"/>
              <a:t> </a:t>
            </a:r>
            <a:r>
              <a:rPr lang="en-US" sz="2800" dirty="0" err="1"/>
              <a:t>dengan</a:t>
            </a:r>
            <a:r>
              <a:rPr lang="en-US" sz="2800" dirty="0"/>
              <a:t> </a:t>
            </a:r>
            <a:r>
              <a:rPr lang="en-US" sz="2800" dirty="0" err="1"/>
              <a:t>pembicaraan</a:t>
            </a:r>
            <a:r>
              <a:rPr lang="en-US" sz="2800" dirty="0"/>
              <a:t> yang </a:t>
            </a:r>
            <a:r>
              <a:rPr lang="en-US" sz="2800" dirty="0" err="1"/>
              <a:t>sinis</a:t>
            </a:r>
            <a:r>
              <a:rPr lang="en-US" sz="2800" dirty="0"/>
              <a:t>. </a:t>
            </a:r>
            <a:endParaRPr lang="en-US" sz="2800" dirty="0" smtClean="0"/>
          </a:p>
          <a:p>
            <a:r>
              <a:rPr lang="en-US" sz="2800" dirty="0" err="1" smtClean="0"/>
              <a:t>Kecingkakan</a:t>
            </a:r>
            <a:r>
              <a:rPr lang="en-US" sz="2800" dirty="0" smtClean="0"/>
              <a:t> </a:t>
            </a:r>
            <a:r>
              <a:rPr lang="en-US" sz="2800" dirty="0" err="1"/>
              <a:t>telah</a:t>
            </a:r>
            <a:r>
              <a:rPr lang="en-US" sz="2800" dirty="0"/>
              <a:t> </a:t>
            </a:r>
            <a:r>
              <a:rPr lang="en-US" sz="2800" dirty="0" err="1"/>
              <a:t>mendorong</a:t>
            </a:r>
            <a:r>
              <a:rPr lang="en-US" sz="2800" dirty="0"/>
              <a:t> </a:t>
            </a:r>
            <a:r>
              <a:rPr lang="en-US" sz="2800" dirty="0" err="1"/>
              <a:t>mereka</a:t>
            </a:r>
            <a:r>
              <a:rPr lang="en-US" sz="2800" dirty="0"/>
              <a:t> </a:t>
            </a:r>
            <a:r>
              <a:rPr lang="en-US" sz="2800" dirty="0" err="1"/>
              <a:t>terus</a:t>
            </a:r>
            <a:r>
              <a:rPr lang="en-US" sz="2800" dirty="0"/>
              <a:t> </a:t>
            </a:r>
            <a:r>
              <a:rPr lang="en-US" sz="2800" dirty="0" err="1"/>
              <a:t>berada</a:t>
            </a:r>
            <a:r>
              <a:rPr lang="en-US" sz="2800" dirty="0"/>
              <a:t> </a:t>
            </a:r>
            <a:r>
              <a:rPr lang="en-US" sz="2800" dirty="0" err="1"/>
              <a:t>pada</a:t>
            </a:r>
            <a:r>
              <a:rPr lang="en-US" sz="2800" dirty="0"/>
              <a:t> </a:t>
            </a:r>
            <a:r>
              <a:rPr lang="en-US" sz="2800" dirty="0" err="1"/>
              <a:t>keraguan</a:t>
            </a:r>
            <a:r>
              <a:rPr lang="en-US" sz="2800" dirty="0"/>
              <a:t>, </a:t>
            </a:r>
            <a:r>
              <a:rPr lang="en-US" sz="2800" dirty="0" err="1"/>
              <a:t>kesinisan</a:t>
            </a:r>
            <a:r>
              <a:rPr lang="en-US" sz="2800" dirty="0"/>
              <a:t>,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gambaran</a:t>
            </a:r>
            <a:r>
              <a:rPr lang="en-US" sz="2800" dirty="0"/>
              <a:t> </a:t>
            </a:r>
            <a:r>
              <a:rPr lang="en-US" sz="2800" dirty="0" err="1"/>
              <a:t>negatif</a:t>
            </a:r>
            <a:r>
              <a:rPr lang="en-US" sz="2800" dirty="0"/>
              <a:t> </a:t>
            </a:r>
            <a:r>
              <a:rPr lang="en-US" sz="2800" dirty="0" err="1"/>
              <a:t>tentang</a:t>
            </a:r>
            <a:r>
              <a:rPr lang="en-US" sz="2800" dirty="0"/>
              <a:t> </a:t>
            </a:r>
            <a:r>
              <a:rPr lang="en-US" sz="2800" dirty="0" err="1" smtClean="0"/>
              <a:t>dakwah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59114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Kita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memahami</a:t>
            </a:r>
            <a:r>
              <a:rPr lang="en-US" dirty="0" smtClean="0"/>
              <a:t> </a:t>
            </a:r>
            <a:r>
              <a:rPr lang="en-US" dirty="0" err="1" smtClean="0"/>
              <a:t>betul</a:t>
            </a:r>
            <a:r>
              <a:rPr lang="en-US" dirty="0" smtClean="0"/>
              <a:t> </a:t>
            </a:r>
            <a:r>
              <a:rPr lang="en-US" dirty="0" err="1" smtClean="0"/>
              <a:t>obyek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agar </a:t>
            </a:r>
            <a:r>
              <a:rPr lang="en-US" dirty="0" err="1" smtClean="0"/>
              <a:t>sikap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kepadanya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tepat</a:t>
            </a:r>
            <a:endParaRPr lang="en-US" dirty="0" smtClean="0"/>
          </a:p>
          <a:p>
            <a:r>
              <a:rPr lang="en-US" dirty="0" smtClean="0"/>
              <a:t>Agar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memanusiakan</a:t>
            </a:r>
            <a:r>
              <a:rPr lang="en-US" dirty="0" smtClean="0"/>
              <a:t> </a:t>
            </a:r>
            <a:r>
              <a:rPr lang="en-US" dirty="0" err="1" smtClean="0"/>
              <a:t>mad’u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(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r>
              <a:rPr lang="en-US" dirty="0" smtClean="0"/>
              <a:t> </a:t>
            </a:r>
            <a:r>
              <a:rPr lang="en-US" dirty="0" err="1" smtClean="0"/>
              <a:t>Jawa</a:t>
            </a:r>
            <a:r>
              <a:rPr lang="en-US" dirty="0" smtClean="0"/>
              <a:t> “</a:t>
            </a:r>
            <a:r>
              <a:rPr lang="en-US" dirty="0" err="1" smtClean="0"/>
              <a:t>ngewongke</a:t>
            </a:r>
            <a:r>
              <a:rPr lang="en-US" dirty="0" smtClean="0"/>
              <a:t>”)</a:t>
            </a:r>
          </a:p>
          <a:p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Memiliki</a:t>
            </a:r>
            <a:r>
              <a:rPr lang="en-US" dirty="0"/>
              <a:t> </a:t>
            </a:r>
            <a:r>
              <a:rPr lang="en-US" dirty="0" err="1" smtClean="0"/>
              <a:t>perasaaan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bersimpatilah</a:t>
            </a:r>
            <a:endParaRPr lang="en-US" dirty="0" smtClean="0"/>
          </a:p>
          <a:p>
            <a:pPr lvl="1"/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cintailah</a:t>
            </a:r>
            <a:endParaRPr lang="en-US" dirty="0" smtClean="0"/>
          </a:p>
          <a:p>
            <a:pPr lvl="1"/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pikiran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yakinkan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puaskanlah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Agar </a:t>
            </a:r>
            <a:r>
              <a:rPr lang="en-US" dirty="0" err="1" smtClean="0"/>
              <a:t>Tepat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9551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(3) </a:t>
            </a:r>
            <a:r>
              <a:rPr lang="en-US" dirty="0" err="1" smtClean="0"/>
              <a:t>Tujuan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ALLAH SWT</a:t>
            </a:r>
            <a:endParaRPr lang="en-US" sz="8800" dirty="0"/>
          </a:p>
        </p:txBody>
      </p:sp>
    </p:spTree>
    <p:extLst>
      <p:ext uri="{BB962C8B-B14F-4D97-AF65-F5344CB8AC3E}">
        <p14:creationId xmlns="" xmlns:p14="http://schemas.microsoft.com/office/powerpoint/2010/main" val="221615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Kita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Allah SWT</a:t>
            </a:r>
          </a:p>
          <a:p>
            <a:r>
              <a:rPr lang="en-US" dirty="0" err="1" smtClean="0"/>
              <a:t>Itulah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: </a:t>
            </a:r>
            <a:r>
              <a:rPr lang="ar-SA" dirty="0" smtClean="0"/>
              <a:t>الله غَايَتُنَا</a:t>
            </a:r>
            <a:r>
              <a:rPr lang="en-US" dirty="0" smtClean="0"/>
              <a:t> (Allah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Kepada</a:t>
            </a:r>
            <a:r>
              <a:rPr lang="en-US" dirty="0" smtClean="0"/>
              <a:t> Allah SWT </a:t>
            </a:r>
            <a:r>
              <a:rPr lang="en-US" dirty="0" err="1" smtClean="0"/>
              <a:t>berarti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ISLAM</a:t>
            </a:r>
          </a:p>
          <a:p>
            <a:r>
              <a:rPr lang="en-US" dirty="0" err="1" smtClean="0"/>
              <a:t>Bukan</a:t>
            </a:r>
            <a:endParaRPr lang="en-US" dirty="0" smtClean="0"/>
          </a:p>
          <a:p>
            <a:pPr lvl="1"/>
            <a:r>
              <a:rPr lang="en-US" dirty="0" err="1" smtClean="0"/>
              <a:t>Kepada</a:t>
            </a:r>
            <a:r>
              <a:rPr lang="en-US" dirty="0" smtClean="0"/>
              <a:t> AKU (</a:t>
            </a:r>
            <a:r>
              <a:rPr lang="ar-SA" dirty="0" smtClean="0"/>
              <a:t>إِلَيَّ</a:t>
            </a:r>
            <a:r>
              <a:rPr lang="en-US" dirty="0" smtClean="0"/>
              <a:t>): </a:t>
            </a:r>
            <a:r>
              <a:rPr lang="en-US" dirty="0" err="1" smtClean="0"/>
              <a:t>figur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kena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penyakit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figuritas</a:t>
            </a:r>
            <a:endParaRPr lang="en-US" dirty="0" smtClean="0">
              <a:sym typeface="Wingdings" pitchFamily="2" charset="2"/>
            </a:endParaRPr>
          </a:p>
          <a:p>
            <a:pPr lvl="2"/>
            <a:r>
              <a:rPr lang="en-US" dirty="0" err="1" smtClean="0">
                <a:sym typeface="Wingdings" pitchFamily="2" charset="2"/>
              </a:rPr>
              <a:t>Bahaya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taat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kecuali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figur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itu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Kepada</a:t>
            </a:r>
            <a:r>
              <a:rPr lang="en-US" dirty="0" smtClean="0">
                <a:sym typeface="Wingdings" pitchFamily="2" charset="2"/>
              </a:rPr>
              <a:t> KAMI (</a:t>
            </a:r>
            <a:r>
              <a:rPr lang="ar-SA" dirty="0" smtClean="0">
                <a:sym typeface="Wingdings" pitchFamily="2" charset="2"/>
              </a:rPr>
              <a:t>إِلَيْنَا</a:t>
            </a:r>
            <a:r>
              <a:rPr lang="en-US" dirty="0" smtClean="0">
                <a:sym typeface="Wingdings" pitchFamily="2" charset="2"/>
              </a:rPr>
              <a:t>): </a:t>
            </a:r>
            <a:r>
              <a:rPr lang="en-US" dirty="0" err="1" smtClean="0">
                <a:sym typeface="Wingdings" pitchFamily="2" charset="2"/>
              </a:rPr>
              <a:t>golongan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kelompok</a:t>
            </a:r>
            <a:endParaRPr lang="en-US" dirty="0" smtClean="0">
              <a:sym typeface="Wingdings" pitchFamily="2" charset="2"/>
            </a:endParaRPr>
          </a:p>
          <a:p>
            <a:pPr lvl="2"/>
            <a:r>
              <a:rPr lang="en-US" dirty="0" err="1" smtClean="0">
                <a:sym typeface="Wingdings" pitchFamily="2" charset="2"/>
              </a:rPr>
              <a:t>Bahaya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dirty="0" err="1" smtClean="0">
                <a:sym typeface="Wingdings" pitchFamily="2" charset="2"/>
              </a:rPr>
              <a:t>bisa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mengkafirkan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kelompok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lainnya</a:t>
            </a:r>
            <a:endParaRPr lang="en-US" dirty="0">
              <a:sym typeface="Wingdings" pitchFamily="2" charset="2"/>
            </a:endParaRPr>
          </a:p>
          <a:p>
            <a:r>
              <a:rPr lang="en-US" dirty="0" err="1" smtClean="0"/>
              <a:t>Itulah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yang ROBBANI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Kemana</a:t>
            </a:r>
            <a:r>
              <a:rPr lang="en-US" dirty="0" smtClean="0"/>
              <a:t> Kita </a:t>
            </a:r>
            <a:r>
              <a:rPr lang="en-US" dirty="0" err="1" smtClean="0"/>
              <a:t>Bawa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908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rasul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tauhid</a:t>
            </a:r>
            <a:r>
              <a:rPr lang="en-US" dirty="0" smtClean="0"/>
              <a:t> (21:25)</a:t>
            </a:r>
          </a:p>
          <a:p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,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da’iyah</a:t>
            </a:r>
            <a:r>
              <a:rPr lang="en-US" dirty="0" smtClean="0"/>
              <a:t> </a:t>
            </a:r>
            <a:r>
              <a:rPr lang="en-US" dirty="0" err="1" smtClean="0"/>
              <a:t>mesti</a:t>
            </a:r>
            <a:r>
              <a:rPr lang="en-US" dirty="0" smtClean="0"/>
              <a:t> </a:t>
            </a:r>
            <a:r>
              <a:rPr lang="en-US" dirty="0" err="1" smtClean="0"/>
              <a:t>berdakwah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ikhlas</a:t>
            </a:r>
            <a:r>
              <a:rPr lang="en-US" dirty="0" smtClean="0"/>
              <a:t>,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dorongan-dorongan</a:t>
            </a:r>
            <a:r>
              <a:rPr lang="en-US" dirty="0" smtClean="0"/>
              <a:t> yang lain</a:t>
            </a:r>
          </a:p>
          <a:p>
            <a:r>
              <a:rPr lang="en-US" dirty="0" err="1" smtClean="0"/>
              <a:t>Tantangan</a:t>
            </a:r>
            <a:r>
              <a:rPr lang="en-US" dirty="0" smtClean="0"/>
              <a:t>: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orang-orang</a:t>
            </a:r>
            <a:r>
              <a:rPr lang="en-US" dirty="0" smtClean="0"/>
              <a:t> yang </a:t>
            </a:r>
            <a:r>
              <a:rPr lang="en-US" dirty="0" err="1" smtClean="0"/>
              <a:t>diseru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terkumpul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,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tergoda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 sang </a:t>
            </a:r>
            <a:r>
              <a:rPr lang="en-US" dirty="0" err="1" smtClean="0"/>
              <a:t>da’i</a:t>
            </a:r>
            <a:r>
              <a:rPr lang="en-US" dirty="0" smtClean="0"/>
              <a:t>  (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iming-iming</a:t>
            </a:r>
            <a:r>
              <a:rPr lang="en-US" dirty="0" smtClean="0"/>
              <a:t> </a:t>
            </a:r>
            <a:r>
              <a:rPr lang="en-US" dirty="0" err="1" smtClean="0"/>
              <a:t>duniawi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Tauhid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Misi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bersih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suci</a:t>
            </a:r>
            <a:r>
              <a:rPr lang="en-US" dirty="0" smtClean="0"/>
              <a:t>; </a:t>
            </a:r>
            <a:r>
              <a:rPr lang="en-US" dirty="0" err="1" smtClean="0"/>
              <a:t>bersih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ambisi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r>
              <a:rPr lang="en-US" dirty="0" smtClean="0"/>
              <a:t>, </a:t>
            </a:r>
            <a:r>
              <a:rPr lang="en-US" dirty="0" err="1" smtClean="0"/>
              <a:t>bersih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bersih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hawa</a:t>
            </a:r>
            <a:r>
              <a:rPr lang="en-US" dirty="0" smtClean="0"/>
              <a:t> </a:t>
            </a:r>
            <a:r>
              <a:rPr lang="en-US" dirty="0" err="1" smtClean="0"/>
              <a:t>nafsu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berlalu</a:t>
            </a:r>
            <a:r>
              <a:rPr lang="en-US" dirty="0" smtClean="0"/>
              <a:t> </a:t>
            </a:r>
            <a:r>
              <a:rPr lang="en-US" dirty="0" err="1" smtClean="0"/>
              <a:t>menapaki</a:t>
            </a:r>
            <a:r>
              <a:rPr lang="en-US" dirty="0" smtClean="0"/>
              <a:t> </a:t>
            </a:r>
            <a:r>
              <a:rPr lang="en-US" dirty="0" err="1" smtClean="0"/>
              <a:t>jalan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r>
              <a:rPr lang="en-US" dirty="0" smtClean="0"/>
              <a:t> </a:t>
            </a:r>
            <a:r>
              <a:rPr lang="en-US" dirty="0" err="1" smtClean="0"/>
              <a:t>kebenaran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digariskan</a:t>
            </a:r>
            <a:r>
              <a:rPr lang="en-US" dirty="0" smtClean="0"/>
              <a:t> Allah </a:t>
            </a:r>
            <a:r>
              <a:rPr lang="en-US" dirty="0" err="1" smtClean="0"/>
              <a:t>swt</a:t>
            </a:r>
            <a:r>
              <a:rPr lang="en-US" dirty="0" smtClean="0"/>
              <a:t> (12:108)</a:t>
            </a:r>
          </a:p>
          <a:p>
            <a:r>
              <a:rPr lang="en-US" dirty="0" smtClean="0"/>
              <a:t>Kita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mengaharapkan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pun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;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mengharap</a:t>
            </a:r>
            <a:r>
              <a:rPr lang="en-US" dirty="0" smtClean="0"/>
              <a:t> </a:t>
            </a:r>
            <a:r>
              <a:rPr lang="en-US" dirty="0" err="1" smtClean="0"/>
              <a:t>harta</a:t>
            </a:r>
            <a:r>
              <a:rPr lang="en-US" dirty="0" smtClean="0"/>
              <a:t> </a:t>
            </a:r>
            <a:r>
              <a:rPr lang="en-US" dirty="0" err="1" smtClean="0"/>
              <a:t>benda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imbalan</a:t>
            </a:r>
            <a:r>
              <a:rPr lang="en-US" dirty="0" smtClean="0"/>
              <a:t> yang </a:t>
            </a:r>
            <a:r>
              <a:rPr lang="en-US" dirty="0" err="1" smtClean="0"/>
              <a:t>lainnya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popularitas</a:t>
            </a:r>
            <a:r>
              <a:rPr lang="en-US" dirty="0" smtClean="0"/>
              <a:t>, </a:t>
            </a:r>
            <a:r>
              <a:rPr lang="en-US" dirty="0" err="1" smtClean="0"/>
              <a:t>apalagi</a:t>
            </a:r>
            <a:r>
              <a:rPr lang="en-US" dirty="0" smtClean="0"/>
              <a:t> </a:t>
            </a:r>
            <a:r>
              <a:rPr lang="en-US" dirty="0" err="1" smtClean="0"/>
              <a:t>sekedar</a:t>
            </a:r>
            <a:r>
              <a:rPr lang="en-US" dirty="0" smtClean="0"/>
              <a:t> </a:t>
            </a:r>
            <a:r>
              <a:rPr lang="en-US" dirty="0" err="1" smtClean="0"/>
              <a:t>ucapan</a:t>
            </a:r>
            <a:r>
              <a:rPr lang="en-US" dirty="0" smtClean="0"/>
              <a:t> </a:t>
            </a:r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Yang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harap</a:t>
            </a:r>
            <a:r>
              <a:rPr lang="en-US" dirty="0" smtClean="0"/>
              <a:t> </a:t>
            </a:r>
            <a:r>
              <a:rPr lang="en-US" dirty="0" err="1" smtClean="0"/>
              <a:t>hanyalah</a:t>
            </a:r>
            <a:r>
              <a:rPr lang="en-US" dirty="0" smtClean="0"/>
              <a:t> </a:t>
            </a:r>
            <a:r>
              <a:rPr lang="en-US" dirty="0" err="1" smtClean="0"/>
              <a:t>pahala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Allah, </a:t>
            </a:r>
            <a:r>
              <a:rPr lang="en-US" dirty="0" err="1" smtClean="0"/>
              <a:t>Dzat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menciptakan</a:t>
            </a:r>
            <a:r>
              <a:rPr lang="en-US" dirty="0" smtClean="0"/>
              <a:t> </a:t>
            </a:r>
            <a:r>
              <a:rPr lang="en-US" dirty="0" err="1" smtClean="0"/>
              <a:t>kami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Dakwah</a:t>
            </a:r>
            <a:r>
              <a:rPr lang="en-US" dirty="0" smtClean="0"/>
              <a:t> yang </a:t>
            </a:r>
            <a:r>
              <a:rPr lang="en-US" dirty="0" err="1" smtClean="0"/>
              <a:t>Bersih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(4) Cara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DENGAN HIKMAH, NASIHAT YANG BAIK, DAN DIALOG YANG TERBAIK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(1) </a:t>
            </a: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11500" dirty="0" smtClean="0"/>
              <a:t>DAKWAH</a:t>
            </a:r>
            <a:endParaRPr lang="en-US" sz="11500" dirty="0"/>
          </a:p>
        </p:txBody>
      </p:sp>
    </p:spTree>
    <p:extLst>
      <p:ext uri="{BB962C8B-B14F-4D97-AF65-F5344CB8AC3E}">
        <p14:creationId xmlns="" xmlns:p14="http://schemas.microsoft.com/office/powerpoint/2010/main" val="32994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Menguasai</a:t>
            </a:r>
            <a:r>
              <a:rPr lang="en-US" dirty="0" smtClean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mad’u-nya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batasan-batasan</a:t>
            </a:r>
            <a:r>
              <a:rPr lang="en-US" dirty="0" smtClean="0"/>
              <a:t>  yang </a:t>
            </a:r>
            <a:r>
              <a:rPr lang="en-US" dirty="0" err="1" smtClean="0"/>
              <a:t>disampaikan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kali </a:t>
            </a:r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endParaRPr lang="en-US" dirty="0" smtClean="0"/>
          </a:p>
          <a:p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demikian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memberatkan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menyulitkan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siap</a:t>
            </a:r>
            <a:r>
              <a:rPr lang="en-US" dirty="0" smtClean="0"/>
              <a:t> </a:t>
            </a:r>
            <a:r>
              <a:rPr lang="en-US" dirty="0" err="1" smtClean="0"/>
              <a:t>sepenuhnya</a:t>
            </a:r>
            <a:endParaRPr lang="en-US" dirty="0" smtClean="0"/>
          </a:p>
          <a:p>
            <a:r>
              <a:rPr lang="en-US" dirty="0" smtClean="0"/>
              <a:t>Cara yang </a:t>
            </a:r>
            <a:r>
              <a:rPr lang="en-US" dirty="0" err="1" smtClean="0"/>
              <a:t>ditempuh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beragam</a:t>
            </a:r>
            <a:r>
              <a:rPr lang="en-US" dirty="0" smtClean="0"/>
              <a:t> </a:t>
            </a:r>
            <a:r>
              <a:rPr lang="en-US" dirty="0" err="1" smtClean="0"/>
              <a:t>disesuaikan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konsekuensi-konsekuensinya</a:t>
            </a:r>
            <a:endParaRPr lang="en-US" dirty="0" smtClean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berlebihan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hamasah</a:t>
            </a:r>
            <a:r>
              <a:rPr lang="en-US" dirty="0" smtClean="0"/>
              <a:t> (</a:t>
            </a:r>
            <a:r>
              <a:rPr lang="en-US" dirty="0" err="1" smtClean="0"/>
              <a:t>semangat</a:t>
            </a:r>
            <a:r>
              <a:rPr lang="en-US" dirty="0" smtClean="0"/>
              <a:t>), </a:t>
            </a:r>
            <a:r>
              <a:rPr lang="en-US" dirty="0" err="1" smtClean="0"/>
              <a:t>indifa</a:t>
            </a:r>
            <a:r>
              <a:rPr lang="en-US" dirty="0" smtClean="0"/>
              <a:t>’ (</a:t>
            </a:r>
            <a:r>
              <a:rPr lang="en-US" dirty="0" err="1" smtClean="0"/>
              <a:t>motivasi</a:t>
            </a:r>
            <a:r>
              <a:rPr lang="en-US" dirty="0" smtClean="0"/>
              <a:t>),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ghirah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melupakan</a:t>
            </a:r>
            <a:r>
              <a:rPr lang="en-US" dirty="0" smtClean="0"/>
              <a:t> </a:t>
            </a:r>
            <a:r>
              <a:rPr lang="en-US" dirty="0" err="1" smtClean="0"/>
              <a:t>sisi</a:t>
            </a:r>
            <a:r>
              <a:rPr lang="en-US" dirty="0" smtClean="0"/>
              <a:t> </a:t>
            </a:r>
            <a:r>
              <a:rPr lang="en-US" dirty="0" err="1" smtClean="0"/>
              <a:t>hikmah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err="1" smtClean="0"/>
              <a:t>Dakwah</a:t>
            </a:r>
            <a:r>
              <a:rPr lang="en-US" sz="4800" dirty="0" smtClean="0"/>
              <a:t> </a:t>
            </a:r>
            <a:r>
              <a:rPr lang="en-US" sz="4800" dirty="0" err="1" smtClean="0"/>
              <a:t>dengan</a:t>
            </a:r>
            <a:r>
              <a:rPr lang="en-US" sz="4800" dirty="0" smtClean="0"/>
              <a:t> </a:t>
            </a:r>
            <a:r>
              <a:rPr lang="en-US" sz="4800" dirty="0" err="1" smtClean="0"/>
              <a:t>Hikmah</a:t>
            </a:r>
            <a:endParaRPr lang="en-US" sz="4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381053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Rasulullah</a:t>
            </a:r>
            <a:r>
              <a:rPr lang="en-US" dirty="0" smtClean="0"/>
              <a:t> SAW </a:t>
            </a:r>
            <a:r>
              <a:rPr lang="en-US" dirty="0" err="1" smtClean="0"/>
              <a:t>menjawab</a:t>
            </a:r>
            <a:r>
              <a:rPr lang="en-US" dirty="0" smtClean="0"/>
              <a:t> </a:t>
            </a:r>
            <a:r>
              <a:rPr lang="en-US" dirty="0" err="1" smtClean="0"/>
              <a:t>pertanyaan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sahabat</a:t>
            </a:r>
            <a:r>
              <a:rPr lang="en-US" dirty="0" smtClean="0"/>
              <a:t>,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jawaban</a:t>
            </a:r>
            <a:r>
              <a:rPr lang="en-US" dirty="0" smtClean="0"/>
              <a:t> yang </a:t>
            </a:r>
            <a:r>
              <a:rPr lang="en-US" dirty="0" err="1" smtClean="0"/>
              <a:t>berbeda-beda</a:t>
            </a:r>
            <a:r>
              <a:rPr lang="en-US" dirty="0" smtClean="0"/>
              <a:t> </a:t>
            </a:r>
            <a:r>
              <a:rPr lang="en-US" dirty="0" err="1" smtClean="0"/>
              <a:t>disesuaikan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penanya</a:t>
            </a:r>
            <a:endParaRPr lang="en-US" dirty="0" smtClean="0"/>
          </a:p>
          <a:p>
            <a:r>
              <a:rPr lang="ar-SA" b="1" dirty="0" smtClean="0"/>
              <a:t>أَيُّ الْأَعْمَالِ </a:t>
            </a:r>
            <a:r>
              <a:rPr lang="ar-SA" b="1" dirty="0" smtClean="0"/>
              <a:t>أَفْضَلُ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manakah</a:t>
            </a:r>
            <a:r>
              <a:rPr lang="en-US" dirty="0" smtClean="0"/>
              <a:t> </a:t>
            </a:r>
            <a:r>
              <a:rPr lang="en-US" dirty="0" err="1" smtClean="0"/>
              <a:t>amal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)?</a:t>
            </a:r>
          </a:p>
          <a:p>
            <a:pPr lvl="1"/>
            <a:r>
              <a:rPr lang="ar-SA" b="1" dirty="0" smtClean="0"/>
              <a:t> الْإِيمَانُ بِاللَّهِ وَالْجِهَادُ فِي </a:t>
            </a:r>
            <a:r>
              <a:rPr lang="ar-SA" b="1" dirty="0" smtClean="0"/>
              <a:t>سَبِيلِهِ</a:t>
            </a:r>
            <a:r>
              <a:rPr lang="en-US" dirty="0" smtClean="0"/>
              <a:t>(</a:t>
            </a:r>
            <a:r>
              <a:rPr lang="en-US" dirty="0" err="1" smtClean="0"/>
              <a:t>iman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Allah </a:t>
            </a:r>
            <a:r>
              <a:rPr lang="en-US" dirty="0" err="1" smtClean="0"/>
              <a:t>dan</a:t>
            </a:r>
            <a:r>
              <a:rPr lang="en-US" dirty="0" smtClean="0"/>
              <a:t> jihad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jalanNya</a:t>
            </a:r>
            <a:r>
              <a:rPr lang="en-US" dirty="0" smtClean="0"/>
              <a:t> – HR. </a:t>
            </a:r>
            <a:r>
              <a:rPr lang="en-US" dirty="0" err="1" smtClean="0"/>
              <a:t>Bukhari</a:t>
            </a:r>
            <a:r>
              <a:rPr lang="en-US" dirty="0" smtClean="0"/>
              <a:t>-Muslim)</a:t>
            </a:r>
          </a:p>
          <a:p>
            <a:pPr lvl="1"/>
            <a:r>
              <a:rPr lang="ar-SA" b="1" dirty="0" smtClean="0"/>
              <a:t>الصَّلَاةُ فِي أَوَّلِ </a:t>
            </a:r>
            <a:r>
              <a:rPr lang="ar-SA" b="1" dirty="0" smtClean="0"/>
              <a:t>وَقْتِهَا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shalat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waktunya</a:t>
            </a:r>
            <a:r>
              <a:rPr lang="en-US" dirty="0" smtClean="0"/>
              <a:t> – HR. Abu </a:t>
            </a:r>
            <a:r>
              <a:rPr lang="en-US" dirty="0" err="1" smtClean="0"/>
              <a:t>Dawud</a:t>
            </a:r>
            <a:r>
              <a:rPr lang="en-US" dirty="0" smtClean="0"/>
              <a:t>)</a:t>
            </a:r>
          </a:p>
          <a:p>
            <a:pPr lvl="1"/>
            <a:r>
              <a:rPr lang="ar-SA" b="1" dirty="0" smtClean="0"/>
              <a:t>طُولُ </a:t>
            </a:r>
            <a:r>
              <a:rPr lang="ar-SA" b="1" dirty="0" smtClean="0"/>
              <a:t>الْقِيَامِ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shalat</a:t>
            </a:r>
            <a:r>
              <a:rPr lang="en-US" dirty="0" smtClean="0"/>
              <a:t> </a:t>
            </a:r>
            <a:r>
              <a:rPr lang="en-US" dirty="0" err="1" smtClean="0"/>
              <a:t>malam</a:t>
            </a:r>
            <a:r>
              <a:rPr lang="en-US" dirty="0" smtClean="0"/>
              <a:t> yang </a:t>
            </a:r>
            <a:r>
              <a:rPr lang="en-US" dirty="0" err="1" smtClean="0"/>
              <a:t>panjang</a:t>
            </a:r>
            <a:r>
              <a:rPr lang="en-US" dirty="0" smtClean="0"/>
              <a:t> – HR.  </a:t>
            </a:r>
            <a:r>
              <a:rPr lang="en-US" dirty="0" smtClean="0"/>
              <a:t>Abu </a:t>
            </a:r>
            <a:r>
              <a:rPr lang="en-US" dirty="0" err="1" smtClean="0"/>
              <a:t>Dawud</a:t>
            </a:r>
            <a:r>
              <a:rPr lang="en-US" dirty="0" smtClean="0"/>
              <a:t>)</a:t>
            </a:r>
          </a:p>
          <a:p>
            <a:pPr lvl="1"/>
            <a:r>
              <a:rPr lang="ar-SA" b="1" dirty="0" smtClean="0"/>
              <a:t>الصَّلَاةُ </a:t>
            </a:r>
            <a:r>
              <a:rPr lang="ar-SA" b="1" dirty="0" smtClean="0"/>
              <a:t>لِمِيقَاتِهَا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shalat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waktu-waktunya</a:t>
            </a:r>
            <a:r>
              <a:rPr lang="en-US" dirty="0" smtClean="0"/>
              <a:t> – HR. </a:t>
            </a:r>
            <a:r>
              <a:rPr lang="en-US" dirty="0" err="1" smtClean="0"/>
              <a:t>Tirmidzi</a:t>
            </a:r>
            <a:r>
              <a:rPr lang="en-US" dirty="0" smtClean="0"/>
              <a:t>),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mengakhirkan</a:t>
            </a:r>
            <a:r>
              <a:rPr lang="en-US" dirty="0" smtClean="0"/>
              <a:t> </a:t>
            </a:r>
            <a:r>
              <a:rPr lang="en-US" dirty="0" err="1" smtClean="0"/>
              <a:t>shalat</a:t>
            </a:r>
            <a:r>
              <a:rPr lang="en-US" dirty="0" smtClean="0"/>
              <a:t> </a:t>
            </a:r>
            <a:r>
              <a:rPr lang="en-US" dirty="0" err="1" smtClean="0"/>
              <a:t>Isya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afdhal</a:t>
            </a:r>
            <a:endParaRPr lang="en-US" dirty="0" smtClean="0"/>
          </a:p>
          <a:p>
            <a:pPr lvl="1"/>
            <a:r>
              <a:rPr lang="ar-SA" b="1" dirty="0" smtClean="0"/>
              <a:t>الْعَجُّ </a:t>
            </a:r>
            <a:r>
              <a:rPr lang="ar-SA" b="1" dirty="0" smtClean="0"/>
              <a:t>وَالثَّجُّ</a:t>
            </a:r>
            <a:r>
              <a:rPr lang="en-US" b="1" dirty="0" smtClean="0"/>
              <a:t> </a:t>
            </a:r>
            <a:r>
              <a:rPr lang="en-US" dirty="0" smtClean="0"/>
              <a:t>(HR. </a:t>
            </a:r>
            <a:r>
              <a:rPr lang="en-US" dirty="0" err="1" smtClean="0"/>
              <a:t>Ibnu</a:t>
            </a:r>
            <a:r>
              <a:rPr lang="en-US" dirty="0" smtClean="0"/>
              <a:t> </a:t>
            </a:r>
            <a:r>
              <a:rPr lang="en-US" dirty="0" err="1" smtClean="0"/>
              <a:t>Majah</a:t>
            </a:r>
            <a:r>
              <a:rPr lang="en-US" dirty="0" smtClean="0"/>
              <a:t>)</a:t>
            </a:r>
            <a:endParaRPr lang="ar-SA" dirty="0" smtClean="0"/>
          </a:p>
          <a:p>
            <a:pPr lvl="1"/>
            <a:r>
              <a:rPr lang="ar-SA" b="1" dirty="0" smtClean="0"/>
              <a:t>أَنْ تُطْعِمَ الطَّعَامَ وَتَقْرَأَ السَّلَامَ عَلَى مَنْ عَرَفْتَ وَمَنْ لَمْ </a:t>
            </a:r>
            <a:r>
              <a:rPr lang="ar-SA" b="1" dirty="0" smtClean="0"/>
              <a:t>تَعْرِفْ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makan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mengucapkan</a:t>
            </a:r>
            <a:r>
              <a:rPr lang="en-US" dirty="0" smtClean="0"/>
              <a:t> </a:t>
            </a:r>
            <a:r>
              <a:rPr lang="en-US" dirty="0" err="1" smtClean="0"/>
              <a:t>salam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yang </a:t>
            </a:r>
            <a:r>
              <a:rPr lang="en-US" dirty="0" err="1" smtClean="0"/>
              <a:t>dikenal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dikenal</a:t>
            </a:r>
            <a:r>
              <a:rPr lang="en-US" dirty="0" smtClean="0"/>
              <a:t> – HR. Ahmad)</a:t>
            </a:r>
            <a:endParaRPr lang="ar-SA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Hikmah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Rasul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 </a:t>
            </a:r>
            <a:r>
              <a:rPr lang="en-US" dirty="0" err="1" smtClean="0"/>
              <a:t>sinilah</a:t>
            </a:r>
            <a:r>
              <a:rPr lang="en-US" dirty="0" smtClean="0"/>
              <a:t> </a:t>
            </a:r>
            <a:r>
              <a:rPr lang="en-US" dirty="0" err="1" smtClean="0"/>
              <a:t>pentingnya</a:t>
            </a:r>
            <a:r>
              <a:rPr lang="en-US" dirty="0" smtClean="0"/>
              <a:t> </a:t>
            </a:r>
            <a:r>
              <a:rPr lang="en-US" dirty="0" err="1" smtClean="0"/>
              <a:t>mengemas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 </a:t>
            </a:r>
            <a:r>
              <a:rPr lang="en-US" dirty="0" err="1" smtClean="0"/>
              <a:t>kemasan</a:t>
            </a:r>
            <a:r>
              <a:rPr lang="en-US" dirty="0" smtClean="0"/>
              <a:t> yang </a:t>
            </a:r>
            <a:r>
              <a:rPr lang="en-US" dirty="0" err="1" smtClean="0"/>
              <a:t>cantik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menarik</a:t>
            </a:r>
            <a:endParaRPr lang="en-US" dirty="0" smtClean="0"/>
          </a:p>
          <a:p>
            <a:r>
              <a:rPr lang="en-US" dirty="0" err="1" smtClean="0"/>
              <a:t>Seringnya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terkesan</a:t>
            </a:r>
            <a:r>
              <a:rPr lang="en-US" dirty="0" smtClean="0"/>
              <a:t> </a:t>
            </a:r>
            <a:r>
              <a:rPr lang="en-US" dirty="0" err="1" smtClean="0"/>
              <a:t>serem</a:t>
            </a:r>
            <a:r>
              <a:rPr lang="en-US" dirty="0" smtClean="0"/>
              <a:t>, </a:t>
            </a:r>
            <a:r>
              <a:rPr lang="en-US" dirty="0" err="1" smtClean="0"/>
              <a:t>membosankan</a:t>
            </a:r>
            <a:r>
              <a:rPr lang="en-US" dirty="0" smtClean="0"/>
              <a:t>, </a:t>
            </a:r>
            <a:r>
              <a:rPr lang="en-US" dirty="0" err="1" smtClean="0"/>
              <a:t>kuno</a:t>
            </a:r>
            <a:r>
              <a:rPr lang="en-US" dirty="0" smtClean="0"/>
              <a:t>, </a:t>
            </a:r>
            <a:r>
              <a:rPr lang="en-US" dirty="0" err="1" smtClean="0"/>
              <a:t>itu-itu</a:t>
            </a:r>
            <a:r>
              <a:rPr lang="en-US" dirty="0" smtClean="0"/>
              <a:t> </a:t>
            </a:r>
            <a:r>
              <a:rPr lang="en-US" dirty="0" err="1" smtClean="0"/>
              <a:t>aja</a:t>
            </a:r>
            <a:r>
              <a:rPr lang="en-US" dirty="0" smtClean="0"/>
              <a:t>, </a:t>
            </a:r>
            <a:r>
              <a:rPr lang="en-US" dirty="0" err="1" smtClean="0"/>
              <a:t>kolot</a:t>
            </a:r>
            <a:r>
              <a:rPr lang="en-US" dirty="0" smtClean="0"/>
              <a:t>,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obyek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menyambutnya</a:t>
            </a:r>
            <a:endParaRPr lang="en-US" dirty="0" smtClean="0"/>
          </a:p>
          <a:p>
            <a:r>
              <a:rPr lang="en-US" dirty="0" err="1" smtClean="0"/>
              <a:t>Jadi</a:t>
            </a:r>
            <a:r>
              <a:rPr lang="en-US" dirty="0" smtClean="0"/>
              <a:t>,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sekedar</a:t>
            </a:r>
            <a:r>
              <a:rPr lang="en-US" dirty="0" smtClean="0"/>
              <a:t> “ISINYA” (</a:t>
            </a:r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kebenaran</a:t>
            </a:r>
            <a:r>
              <a:rPr lang="en-US" dirty="0" smtClean="0"/>
              <a:t>),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penting</a:t>
            </a:r>
            <a:endParaRPr lang="en-US" dirty="0" smtClean="0"/>
          </a:p>
          <a:p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sekedar</a:t>
            </a:r>
            <a:r>
              <a:rPr lang="en-US" dirty="0" smtClean="0"/>
              <a:t> </a:t>
            </a:r>
            <a:r>
              <a:rPr lang="en-US" dirty="0" err="1" smtClean="0"/>
              <a:t>menyampaikan</a:t>
            </a:r>
            <a:r>
              <a:rPr lang="en-US" dirty="0" smtClean="0"/>
              <a:t> </a:t>
            </a:r>
            <a:r>
              <a:rPr lang="en-US" dirty="0" err="1" smtClean="0"/>
              <a:t>sunnah</a:t>
            </a:r>
            <a:r>
              <a:rPr lang="en-US" dirty="0" smtClean="0"/>
              <a:t>,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caranya</a:t>
            </a:r>
            <a:r>
              <a:rPr lang="en-US" dirty="0" smtClean="0"/>
              <a:t> pun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nyunnah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Mengemas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30485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Nasihat</a:t>
            </a:r>
            <a:r>
              <a:rPr lang="en-US" dirty="0" smtClean="0"/>
              <a:t> yang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menembus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lembut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diserap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r>
              <a:rPr lang="en-US" dirty="0" smtClean="0"/>
              <a:t> </a:t>
            </a:r>
            <a:r>
              <a:rPr lang="en-US" dirty="0" err="1" smtClean="0"/>
              <a:t>nurani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halus</a:t>
            </a:r>
            <a:endParaRPr lang="en-US" dirty="0" smtClean="0"/>
          </a:p>
          <a:p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bentakan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kekerasan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maksud</a:t>
            </a:r>
            <a:r>
              <a:rPr lang="en-US" dirty="0" smtClean="0"/>
              <a:t> yang </a:t>
            </a:r>
            <a:r>
              <a:rPr lang="en-US" dirty="0" err="1" smtClean="0"/>
              <a:t>jelas</a:t>
            </a:r>
            <a:endParaRPr lang="en-US" dirty="0" smtClean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membeberkan</a:t>
            </a:r>
            <a:r>
              <a:rPr lang="en-US" dirty="0" smtClean="0"/>
              <a:t> </a:t>
            </a:r>
            <a:r>
              <a:rPr lang="en-US" dirty="0" err="1" smtClean="0"/>
              <a:t>kesalahan-kesalahan</a:t>
            </a:r>
            <a:r>
              <a:rPr lang="en-US" dirty="0" smtClean="0"/>
              <a:t> yang </a:t>
            </a:r>
            <a:r>
              <a:rPr lang="en-US" dirty="0" err="1" smtClean="0"/>
              <a:t>kadang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disadari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lantaran</a:t>
            </a:r>
            <a:r>
              <a:rPr lang="en-US" dirty="0" smtClean="0"/>
              <a:t> </a:t>
            </a:r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bermaksud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endParaRPr lang="en-US" dirty="0" smtClean="0"/>
          </a:p>
          <a:p>
            <a:r>
              <a:rPr lang="en-US" dirty="0" err="1" smtClean="0"/>
              <a:t>Kelembutan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nasihat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endParaRPr lang="en-US" dirty="0" smtClean="0"/>
          </a:p>
          <a:p>
            <a:pPr lvl="1"/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r>
              <a:rPr lang="en-US" dirty="0" smtClean="0"/>
              <a:t> yang </a:t>
            </a:r>
            <a:r>
              <a:rPr lang="en-US" dirty="0" err="1" smtClean="0"/>
              <a:t>bingung</a:t>
            </a:r>
            <a:endParaRPr lang="en-US" dirty="0" smtClean="0"/>
          </a:p>
          <a:p>
            <a:pPr lvl="1"/>
            <a:r>
              <a:rPr lang="en-US" dirty="0" err="1" smtClean="0"/>
              <a:t>Menjinakkan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r>
              <a:rPr lang="en-US" dirty="0" smtClean="0"/>
              <a:t> yang </a:t>
            </a:r>
            <a:r>
              <a:rPr lang="en-US" dirty="0" err="1" smtClean="0"/>
              <a:t>benci</a:t>
            </a:r>
            <a:endParaRPr lang="en-US" dirty="0" smtClean="0"/>
          </a:p>
          <a:p>
            <a:pPr lvl="1"/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kebaikan</a:t>
            </a:r>
            <a:r>
              <a:rPr lang="en-US" dirty="0" smtClean="0"/>
              <a:t> </a:t>
            </a:r>
            <a:r>
              <a:rPr lang="en-US" dirty="0" err="1" smtClean="0"/>
              <a:t>ketimbangan</a:t>
            </a:r>
            <a:r>
              <a:rPr lang="en-US" dirty="0" smtClean="0"/>
              <a:t> </a:t>
            </a:r>
            <a:r>
              <a:rPr lang="en-US" dirty="0" err="1" smtClean="0"/>
              <a:t>bentakan</a:t>
            </a:r>
            <a:r>
              <a:rPr lang="en-US" dirty="0" smtClean="0"/>
              <a:t>, </a:t>
            </a:r>
            <a:r>
              <a:rPr lang="en-US" dirty="0" err="1" smtClean="0"/>
              <a:t>gertakan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celaan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Mau’izhah</a:t>
            </a:r>
            <a:r>
              <a:rPr lang="en-US" dirty="0" smtClean="0"/>
              <a:t> </a:t>
            </a:r>
            <a:r>
              <a:rPr lang="en-US" dirty="0" err="1" smtClean="0"/>
              <a:t>Hasanah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nasihat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khalifah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endParaRPr lang="en-US" dirty="0" smtClean="0"/>
          </a:p>
          <a:p>
            <a:r>
              <a:rPr lang="en-US" dirty="0" err="1" smtClean="0"/>
              <a:t>Sanga</a:t>
            </a:r>
            <a:r>
              <a:rPr lang="en-US" dirty="0" smtClean="0"/>
              <a:t> </a:t>
            </a:r>
            <a:r>
              <a:rPr lang="en-US" dirty="0" err="1" smtClean="0"/>
              <a:t>khalifah</a:t>
            </a:r>
            <a:r>
              <a:rPr lang="en-US" dirty="0" smtClean="0"/>
              <a:t> </a:t>
            </a:r>
            <a:r>
              <a:rPr lang="en-US" dirty="0" err="1" smtClean="0"/>
              <a:t>meresponnya</a:t>
            </a:r>
            <a:r>
              <a:rPr lang="en-US" dirty="0" smtClean="0"/>
              <a:t>, “</a:t>
            </a:r>
            <a:r>
              <a:rPr lang="en-US" dirty="0" err="1" smtClean="0"/>
              <a:t>Sesungguhnya</a:t>
            </a:r>
            <a:r>
              <a:rPr lang="en-US" dirty="0" smtClean="0"/>
              <a:t> </a:t>
            </a:r>
            <a:r>
              <a:rPr lang="en-US" dirty="0" err="1" smtClean="0"/>
              <a:t>engkau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Musa AS,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aku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buruk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Fir’aun</a:t>
            </a:r>
            <a:r>
              <a:rPr lang="en-US" dirty="0" smtClean="0"/>
              <a:t>, </a:t>
            </a:r>
            <a:r>
              <a:rPr lang="en-US" dirty="0" err="1" smtClean="0"/>
              <a:t>tetapi</a:t>
            </a:r>
            <a:r>
              <a:rPr lang="en-US" dirty="0" smtClean="0"/>
              <a:t> Musa AS </a:t>
            </a:r>
            <a:r>
              <a:rPr lang="en-US" dirty="0" err="1" smtClean="0"/>
              <a:t>berkata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Fir’aun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lemah</a:t>
            </a:r>
            <a:r>
              <a:rPr lang="en-US" dirty="0" smtClean="0"/>
              <a:t> </a:t>
            </a:r>
            <a:r>
              <a:rPr lang="en-US" dirty="0" err="1" smtClean="0"/>
              <a:t>lembut</a:t>
            </a:r>
            <a:r>
              <a:rPr lang="en-US" dirty="0" smtClean="0"/>
              <a:t>.” </a:t>
            </a:r>
          </a:p>
          <a:p>
            <a:r>
              <a:rPr lang="en-US" dirty="0" smtClean="0"/>
              <a:t>20:44 </a:t>
            </a:r>
            <a:r>
              <a:rPr lang="en-US" dirty="0" err="1" smtClean="0"/>
              <a:t>perintah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berkata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Fir’aun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perkataan</a:t>
            </a:r>
            <a:r>
              <a:rPr lang="en-US" dirty="0" smtClean="0"/>
              <a:t> yang </a:t>
            </a:r>
            <a:r>
              <a:rPr lang="en-US" dirty="0" err="1" smtClean="0"/>
              <a:t>lembut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bagaimanapun</a:t>
            </a:r>
            <a:r>
              <a:rPr lang="en-US" dirty="0" smtClean="0"/>
              <a:t> </a:t>
            </a:r>
            <a:r>
              <a:rPr lang="en-US" dirty="0" err="1" smtClean="0"/>
              <a:t>dia</a:t>
            </a:r>
            <a:r>
              <a:rPr lang="en-US" dirty="0" smtClean="0"/>
              <a:t> </a:t>
            </a:r>
            <a:r>
              <a:rPr lang="en-US" dirty="0" err="1" smtClean="0"/>
              <a:t>berjasa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Musa </a:t>
            </a:r>
            <a:r>
              <a:rPr lang="en-US" dirty="0" err="1" smtClean="0"/>
              <a:t>dan</a:t>
            </a:r>
            <a:r>
              <a:rPr lang="en-US" dirty="0" smtClean="0"/>
              <a:t> Islam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pernah</a:t>
            </a:r>
            <a:r>
              <a:rPr lang="en-US" dirty="0" smtClean="0"/>
              <a:t> </a:t>
            </a:r>
            <a:r>
              <a:rPr lang="en-US" dirty="0" err="1" smtClean="0"/>
              <a:t>melupakan</a:t>
            </a:r>
            <a:r>
              <a:rPr lang="en-US" dirty="0" smtClean="0"/>
              <a:t> </a:t>
            </a:r>
            <a:r>
              <a:rPr lang="en-US" dirty="0" err="1" smtClean="0"/>
              <a:t>jasa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endParaRPr lang="en-US" dirty="0" smtClean="0"/>
          </a:p>
          <a:p>
            <a:r>
              <a:rPr lang="en-US" dirty="0" smtClean="0"/>
              <a:t>3:159 </a:t>
            </a:r>
            <a:r>
              <a:rPr lang="en-US" dirty="0" err="1" smtClean="0"/>
              <a:t>Sekiranya</a:t>
            </a:r>
            <a:r>
              <a:rPr lang="en-US" dirty="0" smtClean="0"/>
              <a:t> </a:t>
            </a:r>
            <a:r>
              <a:rPr lang="en-US" dirty="0" err="1" smtClean="0"/>
              <a:t>kamu</a:t>
            </a:r>
            <a:r>
              <a:rPr lang="en-US" dirty="0" smtClean="0"/>
              <a:t> </a:t>
            </a:r>
            <a:r>
              <a:rPr lang="en-US" dirty="0" err="1" smtClean="0"/>
              <a:t>bersikap</a:t>
            </a:r>
            <a:r>
              <a:rPr lang="en-US" dirty="0" smtClean="0"/>
              <a:t> </a:t>
            </a:r>
            <a:r>
              <a:rPr lang="en-US" dirty="0" err="1" smtClean="0"/>
              <a:t>keras</a:t>
            </a:r>
            <a:r>
              <a:rPr lang="en-US" dirty="0" smtClean="0"/>
              <a:t> </a:t>
            </a:r>
            <a:r>
              <a:rPr lang="en-US" dirty="0" err="1" smtClean="0"/>
              <a:t>lagi</a:t>
            </a:r>
            <a:r>
              <a:rPr lang="en-US" dirty="0" smtClean="0"/>
              <a:t> </a:t>
            </a:r>
            <a:r>
              <a:rPr lang="en-US" dirty="0" err="1" smtClean="0"/>
              <a:t>berhati</a:t>
            </a:r>
            <a:r>
              <a:rPr lang="en-US" dirty="0" smtClean="0"/>
              <a:t> </a:t>
            </a:r>
            <a:r>
              <a:rPr lang="en-US" dirty="0" err="1" smtClean="0"/>
              <a:t>kasar</a:t>
            </a:r>
            <a:r>
              <a:rPr lang="en-US" dirty="0" smtClean="0"/>
              <a:t>, </a:t>
            </a:r>
            <a:r>
              <a:rPr lang="en-US" dirty="0" err="1" smtClean="0"/>
              <a:t>tentulah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menjauhkan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sekelilingmu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Buruk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Fir’aun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Ketika</a:t>
            </a:r>
            <a:r>
              <a:rPr lang="en-US" dirty="0" smtClean="0"/>
              <a:t> </a:t>
            </a:r>
            <a:r>
              <a:rPr lang="en-US" dirty="0" err="1" smtClean="0"/>
              <a:t>menyebutkan</a:t>
            </a:r>
            <a:r>
              <a:rPr lang="en-US" dirty="0" smtClean="0"/>
              <a:t> “</a:t>
            </a:r>
            <a:r>
              <a:rPr lang="en-US" dirty="0" err="1" smtClean="0"/>
              <a:t>jidal</a:t>
            </a:r>
            <a:r>
              <a:rPr lang="en-US" dirty="0" smtClean="0"/>
              <a:t>” (dialog, </a:t>
            </a:r>
            <a:r>
              <a:rPr lang="en-US" dirty="0" err="1" smtClean="0"/>
              <a:t>perdebatan</a:t>
            </a:r>
            <a:r>
              <a:rPr lang="en-US" dirty="0" smtClean="0"/>
              <a:t>)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“</a:t>
            </a:r>
            <a:r>
              <a:rPr lang="en-US" dirty="0" err="1" smtClean="0"/>
              <a:t>hasanah</a:t>
            </a:r>
            <a:r>
              <a:rPr lang="en-US" dirty="0" smtClean="0"/>
              <a:t>” (yang </a:t>
            </a:r>
            <a:r>
              <a:rPr lang="en-US" dirty="0" err="1" smtClean="0"/>
              <a:t>baik</a:t>
            </a:r>
            <a:r>
              <a:rPr lang="en-US" dirty="0" smtClean="0"/>
              <a:t>) </a:t>
            </a:r>
            <a:r>
              <a:rPr lang="en-US" dirty="0" err="1" smtClean="0"/>
              <a:t>tapi</a:t>
            </a:r>
            <a:r>
              <a:rPr lang="en-US" dirty="0" smtClean="0"/>
              <a:t> “</a:t>
            </a:r>
            <a:r>
              <a:rPr lang="en-US" dirty="0" err="1" smtClean="0"/>
              <a:t>ahsan</a:t>
            </a:r>
            <a:r>
              <a:rPr lang="en-US" dirty="0" smtClean="0"/>
              <a:t>” (paling </a:t>
            </a:r>
            <a:r>
              <a:rPr lang="en-US" dirty="0" err="1" smtClean="0"/>
              <a:t>baik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Jidal</a:t>
            </a:r>
            <a:r>
              <a:rPr lang="en-US" dirty="0" smtClean="0"/>
              <a:t> </a:t>
            </a:r>
            <a:r>
              <a:rPr lang="en-US" dirty="0" err="1" smtClean="0"/>
              <a:t>memang</a:t>
            </a:r>
            <a:r>
              <a:rPr lang="en-US" dirty="0" smtClean="0"/>
              <a:t> </a:t>
            </a:r>
            <a:r>
              <a:rPr lang="en-US" dirty="0" err="1" smtClean="0"/>
              <a:t>cenderung</a:t>
            </a:r>
            <a:r>
              <a:rPr lang="en-US" dirty="0" smtClean="0"/>
              <a:t> </a:t>
            </a:r>
            <a:r>
              <a:rPr lang="en-US" dirty="0" err="1" smtClean="0"/>
              <a:t>emosional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terkendali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akal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sehatnya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hilang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debat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kusir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bukan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makin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nurut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malah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makin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menentang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dibolehkan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sikap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peremehan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atau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pencelaan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terhadap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orang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menentang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dakwah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Karena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tujuan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dakwah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bukan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menang-menangan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tapi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menyadarkan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menyampaikan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kebenaran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Dialog yang </a:t>
            </a:r>
            <a:r>
              <a:rPr lang="en-US" dirty="0" err="1" smtClean="0"/>
              <a:t>Terbaik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Berdebat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terbaik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meredakan</a:t>
            </a:r>
            <a:r>
              <a:rPr lang="en-US" dirty="0" smtClean="0"/>
              <a:t> </a:t>
            </a:r>
            <a:r>
              <a:rPr lang="en-US" dirty="0" err="1" smtClean="0"/>
              <a:t>keangkuhan</a:t>
            </a:r>
            <a:r>
              <a:rPr lang="en-US" dirty="0" smtClean="0"/>
              <a:t> yang </a:t>
            </a:r>
            <a:r>
              <a:rPr lang="en-US" dirty="0" err="1" smtClean="0"/>
              <a:t>sensitif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merasa</a:t>
            </a:r>
            <a:r>
              <a:rPr lang="en-US" dirty="0" smtClean="0"/>
              <a:t> </a:t>
            </a:r>
            <a:r>
              <a:rPr lang="en-US" dirty="0" err="1" smtClean="0"/>
              <a:t>dihormati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dihargai</a:t>
            </a:r>
            <a:endParaRPr lang="en-US" dirty="0" smtClean="0"/>
          </a:p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da’iyah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mengungkapkan</a:t>
            </a:r>
            <a:r>
              <a:rPr lang="en-US" dirty="0" smtClean="0"/>
              <a:t> </a:t>
            </a:r>
            <a:r>
              <a:rPr lang="en-US" dirty="0" err="1" smtClean="0"/>
              <a:t>hakikat</a:t>
            </a:r>
            <a:r>
              <a:rPr lang="en-US" dirty="0" smtClean="0"/>
              <a:t> yang </a:t>
            </a:r>
            <a:r>
              <a:rPr lang="en-US" dirty="0" err="1" smtClean="0"/>
              <a:t>sebenarnya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petunjuk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jalan</a:t>
            </a:r>
            <a:r>
              <a:rPr lang="en-US" dirty="0" smtClean="0"/>
              <a:t> Allah</a:t>
            </a:r>
          </a:p>
          <a:p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membela</a:t>
            </a:r>
            <a:r>
              <a:rPr lang="en-US" dirty="0" smtClean="0"/>
              <a:t> </a:t>
            </a:r>
            <a:r>
              <a:rPr lang="en-US" dirty="0" err="1" smtClean="0"/>
              <a:t>dirinya</a:t>
            </a:r>
            <a:r>
              <a:rPr lang="en-US" dirty="0" smtClean="0"/>
              <a:t>, </a:t>
            </a:r>
            <a:r>
              <a:rPr lang="en-US" dirty="0" err="1" smtClean="0"/>
              <a:t>mempertahankan</a:t>
            </a:r>
            <a:r>
              <a:rPr lang="en-US" dirty="0" smtClean="0"/>
              <a:t> </a:t>
            </a:r>
            <a:r>
              <a:rPr lang="en-US" dirty="0" err="1" smtClean="0"/>
              <a:t>pendapatnya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mengalahkan</a:t>
            </a:r>
            <a:r>
              <a:rPr lang="en-US" dirty="0" smtClean="0"/>
              <a:t> </a:t>
            </a:r>
            <a:r>
              <a:rPr lang="en-US" dirty="0" err="1" smtClean="0"/>
              <a:t>pendapat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</a:t>
            </a:r>
          </a:p>
          <a:p>
            <a:r>
              <a:rPr lang="en-US" dirty="0" smtClean="0"/>
              <a:t>16:125 Allah-</a:t>
            </a:r>
            <a:r>
              <a:rPr lang="en-US" dirty="0" err="1" smtClean="0"/>
              <a:t>lah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siapa</a:t>
            </a:r>
            <a:r>
              <a:rPr lang="en-US" dirty="0" smtClean="0"/>
              <a:t> yang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petunjuk</a:t>
            </a:r>
            <a:endParaRPr lang="en-US" dirty="0" smtClean="0"/>
          </a:p>
          <a:p>
            <a:r>
              <a:rPr lang="en-US" dirty="0" err="1" smtClean="0"/>
              <a:t>Debat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diperlukan</a:t>
            </a:r>
            <a:r>
              <a:rPr lang="en-US" dirty="0" smtClean="0"/>
              <a:t> </a:t>
            </a:r>
            <a:r>
              <a:rPr lang="en-US" dirty="0" err="1" smtClean="0"/>
              <a:t>kecuali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menjelaskan</a:t>
            </a:r>
            <a:r>
              <a:rPr lang="en-US" dirty="0" smtClean="0"/>
              <a:t>, </a:t>
            </a:r>
            <a:r>
              <a:rPr lang="en-US" dirty="0" err="1" smtClean="0"/>
              <a:t>selanjutnya</a:t>
            </a:r>
            <a:r>
              <a:rPr lang="en-US" dirty="0" smtClean="0"/>
              <a:t> </a:t>
            </a:r>
            <a:r>
              <a:rPr lang="en-US" dirty="0" err="1" smtClean="0"/>
              <a:t>urusan</a:t>
            </a:r>
            <a:r>
              <a:rPr lang="en-US" dirty="0" smtClean="0"/>
              <a:t> Allah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Menghormati</a:t>
            </a:r>
            <a:r>
              <a:rPr lang="en-US" dirty="0" smtClean="0"/>
              <a:t> </a:t>
            </a:r>
            <a:r>
              <a:rPr lang="en-US" dirty="0" err="1" smtClean="0"/>
              <a:t>Pendebat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09800"/>
            <a:ext cx="7745505" cy="460965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Quraisy</a:t>
            </a:r>
            <a:r>
              <a:rPr lang="en-US" dirty="0" smtClean="0"/>
              <a:t> </a:t>
            </a:r>
            <a:r>
              <a:rPr lang="en-US" dirty="0" err="1" smtClean="0"/>
              <a:t>sepakat</a:t>
            </a:r>
            <a:r>
              <a:rPr lang="en-US" dirty="0" smtClean="0"/>
              <a:t> </a:t>
            </a:r>
            <a:r>
              <a:rPr lang="en-US" dirty="0" err="1" smtClean="0"/>
              <a:t>mengirim</a:t>
            </a:r>
            <a:r>
              <a:rPr lang="en-US" dirty="0" smtClean="0"/>
              <a:t> </a:t>
            </a:r>
            <a:r>
              <a:rPr lang="en-US" dirty="0" err="1" smtClean="0"/>
              <a:t>Utbah</a:t>
            </a:r>
            <a:r>
              <a:rPr lang="en-US" dirty="0" smtClean="0"/>
              <a:t> bin </a:t>
            </a:r>
            <a:r>
              <a:rPr lang="en-US" dirty="0" err="1" smtClean="0"/>
              <a:t>Rabi’ah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memperdayakan</a:t>
            </a:r>
            <a:r>
              <a:rPr lang="en-US" dirty="0" smtClean="0"/>
              <a:t> </a:t>
            </a:r>
            <a:r>
              <a:rPr lang="en-US" dirty="0" err="1" smtClean="0"/>
              <a:t>Rasulullah</a:t>
            </a:r>
            <a:r>
              <a:rPr lang="en-US" dirty="0" smtClean="0"/>
              <a:t> SAW,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Utbah</a:t>
            </a:r>
            <a:endParaRPr lang="en-US" dirty="0" smtClean="0"/>
          </a:p>
          <a:p>
            <a:pPr lvl="1"/>
            <a:r>
              <a:rPr lang="en-US" dirty="0" err="1" smtClean="0"/>
              <a:t>Bangsawan</a:t>
            </a:r>
            <a:r>
              <a:rPr lang="en-US" dirty="0" smtClean="0"/>
              <a:t> </a:t>
            </a:r>
            <a:r>
              <a:rPr lang="en-US" dirty="0" err="1" smtClean="0"/>
              <a:t>Quraisy</a:t>
            </a:r>
            <a:r>
              <a:rPr lang="en-US" dirty="0" smtClean="0"/>
              <a:t> yang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kebangsawanannya</a:t>
            </a:r>
            <a:r>
              <a:rPr lang="en-US" dirty="0" smtClean="0"/>
              <a:t> </a:t>
            </a:r>
            <a:r>
              <a:rPr lang="en-US" dirty="0" err="1" smtClean="0"/>
              <a:t>seimbang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kebangsawanan</a:t>
            </a:r>
            <a:r>
              <a:rPr lang="en-US" dirty="0" smtClean="0"/>
              <a:t> </a:t>
            </a:r>
            <a:r>
              <a:rPr lang="en-US" dirty="0" err="1" smtClean="0"/>
              <a:t>Rasulullah</a:t>
            </a:r>
            <a:endParaRPr lang="en-US" dirty="0" smtClean="0"/>
          </a:p>
          <a:p>
            <a:pPr lvl="1"/>
            <a:r>
              <a:rPr lang="en-US" dirty="0" err="1" smtClean="0"/>
              <a:t>Gagah</a:t>
            </a:r>
            <a:r>
              <a:rPr lang="en-US" dirty="0" smtClean="0"/>
              <a:t> </a:t>
            </a:r>
            <a:r>
              <a:rPr lang="en-US" dirty="0" err="1" smtClean="0"/>
              <a:t>berani</a:t>
            </a:r>
            <a:r>
              <a:rPr lang="en-US" dirty="0" smtClean="0"/>
              <a:t>, </a:t>
            </a:r>
            <a:r>
              <a:rPr lang="en-US" dirty="0" err="1" smtClean="0"/>
              <a:t>berbadan</a:t>
            </a:r>
            <a:r>
              <a:rPr lang="en-US" dirty="0" smtClean="0"/>
              <a:t> </a:t>
            </a:r>
            <a:r>
              <a:rPr lang="en-US" dirty="0" err="1" smtClean="0"/>
              <a:t>tegap</a:t>
            </a:r>
            <a:r>
              <a:rPr lang="en-US" dirty="0" smtClean="0"/>
              <a:t>,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muda</a:t>
            </a:r>
            <a:r>
              <a:rPr lang="en-US" dirty="0" smtClean="0"/>
              <a:t>, </a:t>
            </a:r>
            <a:r>
              <a:rPr lang="en-US" dirty="0" err="1" smtClean="0"/>
              <a:t>bermuka</a:t>
            </a:r>
            <a:r>
              <a:rPr lang="en-US" dirty="0" smtClean="0"/>
              <a:t> </a:t>
            </a:r>
            <a:r>
              <a:rPr lang="en-US" dirty="0" err="1" smtClean="0"/>
              <a:t>tampan</a:t>
            </a:r>
            <a:r>
              <a:rPr lang="en-US" dirty="0" smtClean="0"/>
              <a:t>,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bersilat</a:t>
            </a:r>
            <a:r>
              <a:rPr lang="en-US" dirty="0" smtClean="0"/>
              <a:t> </a:t>
            </a:r>
            <a:r>
              <a:rPr lang="en-US" dirty="0" err="1" smtClean="0"/>
              <a:t>lidah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berdialog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lemah</a:t>
            </a:r>
            <a:r>
              <a:rPr lang="en-US" dirty="0" smtClean="0"/>
              <a:t> </a:t>
            </a:r>
            <a:r>
              <a:rPr lang="en-US" dirty="0" err="1" smtClean="0"/>
              <a:t>lembut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menarik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yang </a:t>
            </a:r>
            <a:r>
              <a:rPr lang="en-US" dirty="0" err="1" smtClean="0"/>
              <a:t>mendengarnya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memperdayakannya</a:t>
            </a:r>
            <a:endParaRPr lang="en-US" dirty="0" smtClean="0"/>
          </a:p>
          <a:p>
            <a:r>
              <a:rPr lang="en-US" dirty="0" err="1" smtClean="0"/>
              <a:t>Utbah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r>
              <a:rPr lang="en-US" dirty="0" smtClean="0"/>
              <a:t> </a:t>
            </a:r>
            <a:r>
              <a:rPr lang="en-US" dirty="0" err="1" smtClean="0"/>
              <a:t>lebar</a:t>
            </a:r>
            <a:r>
              <a:rPr lang="en-US" dirty="0" smtClean="0"/>
              <a:t> </a:t>
            </a:r>
            <a:r>
              <a:rPr lang="en-US" dirty="0" err="1" smtClean="0"/>
              <a:t>berbicara</a:t>
            </a:r>
            <a:r>
              <a:rPr lang="en-US" dirty="0" smtClean="0"/>
              <a:t>,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Rasulullah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tenang</a:t>
            </a:r>
            <a:endParaRPr lang="en-US" dirty="0" smtClean="0"/>
          </a:p>
          <a:p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jeda</a:t>
            </a:r>
            <a:r>
              <a:rPr lang="en-US" dirty="0" smtClean="0"/>
              <a:t>, </a:t>
            </a:r>
            <a:r>
              <a:rPr lang="en-US" dirty="0" err="1" smtClean="0"/>
              <a:t>Rasulullah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berkata</a:t>
            </a:r>
            <a:r>
              <a:rPr lang="en-US" dirty="0" smtClean="0"/>
              <a:t>, </a:t>
            </a:r>
            <a:r>
              <a:rPr lang="en-US" b="1" dirty="0" smtClean="0"/>
              <a:t>“</a:t>
            </a:r>
            <a:r>
              <a:rPr lang="en-US" b="1" dirty="0" err="1" smtClean="0"/>
              <a:t>Katakanlah</a:t>
            </a:r>
            <a:r>
              <a:rPr lang="en-US" b="1" dirty="0" smtClean="0"/>
              <a:t> </a:t>
            </a:r>
            <a:r>
              <a:rPr lang="en-US" b="1" dirty="0" err="1" smtClean="0"/>
              <a:t>olehmu</a:t>
            </a:r>
            <a:r>
              <a:rPr lang="en-US" b="1" dirty="0" smtClean="0"/>
              <a:t> </a:t>
            </a:r>
            <a:r>
              <a:rPr lang="en-US" b="1" dirty="0" err="1" smtClean="0"/>
              <a:t>kepadaku</a:t>
            </a:r>
            <a:r>
              <a:rPr lang="en-US" b="1" dirty="0" smtClean="0"/>
              <a:t>, </a:t>
            </a:r>
            <a:r>
              <a:rPr lang="en-US" b="1" dirty="0" err="1" smtClean="0"/>
              <a:t>segala</a:t>
            </a:r>
            <a:r>
              <a:rPr lang="en-US" b="1" dirty="0" smtClean="0"/>
              <a:t> </a:t>
            </a:r>
            <a:r>
              <a:rPr lang="en-US" b="1" dirty="0" err="1" smtClean="0"/>
              <a:t>sesuatu</a:t>
            </a:r>
            <a:r>
              <a:rPr lang="en-US" b="1" dirty="0" smtClean="0"/>
              <a:t> yang </a:t>
            </a:r>
            <a:r>
              <a:rPr lang="en-US" b="1" dirty="0" err="1" smtClean="0"/>
              <a:t>hendak</a:t>
            </a:r>
            <a:r>
              <a:rPr lang="en-US" b="1" dirty="0" smtClean="0"/>
              <a:t> </a:t>
            </a:r>
            <a:r>
              <a:rPr lang="en-US" b="1" dirty="0" err="1" smtClean="0"/>
              <a:t>engkau</a:t>
            </a:r>
            <a:r>
              <a:rPr lang="en-US" b="1" dirty="0" smtClean="0"/>
              <a:t> </a:t>
            </a:r>
            <a:r>
              <a:rPr lang="en-US" b="1" dirty="0" err="1" smtClean="0"/>
              <a:t>katakan</a:t>
            </a:r>
            <a:r>
              <a:rPr lang="en-US" b="1" dirty="0" smtClean="0"/>
              <a:t>, </a:t>
            </a:r>
            <a:r>
              <a:rPr lang="en-US" b="1" dirty="0" err="1" smtClean="0"/>
              <a:t>hai</a:t>
            </a:r>
            <a:r>
              <a:rPr lang="en-US" b="1" dirty="0" smtClean="0"/>
              <a:t> Abu </a:t>
            </a:r>
            <a:r>
              <a:rPr lang="en-US" b="1" dirty="0" err="1" smtClean="0"/>
              <a:t>Walid</a:t>
            </a:r>
            <a:r>
              <a:rPr lang="en-US" b="1" dirty="0" smtClean="0"/>
              <a:t>. </a:t>
            </a:r>
            <a:r>
              <a:rPr lang="en-US" b="1" dirty="0" err="1" smtClean="0"/>
              <a:t>Aku</a:t>
            </a:r>
            <a:r>
              <a:rPr lang="en-US" b="1" dirty="0" smtClean="0"/>
              <a:t> </a:t>
            </a:r>
            <a:r>
              <a:rPr lang="en-US" b="1" dirty="0" err="1" smtClean="0"/>
              <a:t>hendak</a:t>
            </a:r>
            <a:r>
              <a:rPr lang="en-US" b="1" dirty="0" smtClean="0"/>
              <a:t> </a:t>
            </a:r>
            <a:r>
              <a:rPr lang="en-US" b="1" dirty="0" err="1" smtClean="0"/>
              <a:t>mendengarnya</a:t>
            </a:r>
            <a:r>
              <a:rPr lang="en-US" b="1" dirty="0" smtClean="0"/>
              <a:t>.”</a:t>
            </a:r>
          </a:p>
          <a:p>
            <a:r>
              <a:rPr lang="en-US" dirty="0" err="1" smtClean="0"/>
              <a:t>Utbah</a:t>
            </a:r>
            <a:r>
              <a:rPr lang="en-US" dirty="0" smtClean="0"/>
              <a:t> </a:t>
            </a:r>
            <a:r>
              <a:rPr lang="en-US" dirty="0" err="1" smtClean="0"/>
              <a:t>melanjutkan</a:t>
            </a:r>
            <a:r>
              <a:rPr lang="en-US" dirty="0" smtClean="0"/>
              <a:t> </a:t>
            </a:r>
            <a:r>
              <a:rPr lang="en-US" dirty="0" err="1" smtClean="0"/>
              <a:t>perkataannya</a:t>
            </a:r>
            <a:r>
              <a:rPr lang="en-US" dirty="0" smtClean="0"/>
              <a:t>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</a:t>
            </a:r>
            <a:r>
              <a:rPr lang="en-US" dirty="0" err="1" smtClean="0"/>
              <a:t>diam</a:t>
            </a:r>
            <a:r>
              <a:rPr lang="en-US" dirty="0" smtClean="0"/>
              <a:t> </a:t>
            </a:r>
            <a:r>
              <a:rPr lang="en-US" dirty="0" err="1" smtClean="0"/>
              <a:t>saja</a:t>
            </a:r>
            <a:endParaRPr lang="en-US" dirty="0" smtClean="0"/>
          </a:p>
          <a:p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Utbah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perkataan</a:t>
            </a:r>
            <a:r>
              <a:rPr lang="en-US" dirty="0" smtClean="0"/>
              <a:t>, “</a:t>
            </a:r>
            <a:r>
              <a:rPr lang="en-US" dirty="0" err="1" smtClean="0"/>
              <a:t>Pilihlah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hal-hal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aku</a:t>
            </a:r>
            <a:r>
              <a:rPr lang="en-US" dirty="0" smtClean="0"/>
              <a:t> </a:t>
            </a:r>
            <a:r>
              <a:rPr lang="en-US" dirty="0" err="1" smtClean="0"/>
              <a:t>katakan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mana</a:t>
            </a:r>
            <a:r>
              <a:rPr lang="en-US" dirty="0" smtClean="0"/>
              <a:t> yang </a:t>
            </a:r>
            <a:r>
              <a:rPr lang="en-US" dirty="0" err="1" smtClean="0"/>
              <a:t>engkau</a:t>
            </a:r>
            <a:r>
              <a:rPr lang="en-US" dirty="0" smtClean="0"/>
              <a:t> </a:t>
            </a:r>
            <a:r>
              <a:rPr lang="en-US" dirty="0" err="1" smtClean="0"/>
              <a:t>kehendaki</a:t>
            </a:r>
            <a:r>
              <a:rPr lang="en-US" dirty="0" smtClean="0"/>
              <a:t>, </a:t>
            </a:r>
            <a:r>
              <a:rPr lang="en-US" dirty="0" err="1" smtClean="0"/>
              <a:t>katakanlah</a:t>
            </a:r>
            <a:r>
              <a:rPr lang="en-US" dirty="0" smtClean="0"/>
              <a:t> </a:t>
            </a:r>
            <a:r>
              <a:rPr lang="en-US" dirty="0" err="1" smtClean="0"/>
              <a:t>kepadaku</a:t>
            </a:r>
            <a:r>
              <a:rPr lang="en-US" dirty="0" smtClean="0"/>
              <a:t>.”</a:t>
            </a:r>
          </a:p>
          <a:p>
            <a:r>
              <a:rPr lang="en-US" dirty="0" err="1" smtClean="0"/>
              <a:t>Rasul</a:t>
            </a:r>
            <a:r>
              <a:rPr lang="en-US" dirty="0" smtClean="0"/>
              <a:t> </a:t>
            </a:r>
            <a:r>
              <a:rPr lang="en-US" dirty="0" err="1" smtClean="0"/>
              <a:t>berkata</a:t>
            </a:r>
            <a:r>
              <a:rPr lang="en-US" dirty="0" smtClean="0"/>
              <a:t>, </a:t>
            </a:r>
            <a:r>
              <a:rPr lang="en-US" b="1" dirty="0" smtClean="0"/>
              <a:t>“</a:t>
            </a:r>
            <a:r>
              <a:rPr lang="en-US" b="1" dirty="0" err="1" smtClean="0"/>
              <a:t>Sudahkah</a:t>
            </a:r>
            <a:r>
              <a:rPr lang="en-US" b="1" dirty="0" smtClean="0"/>
              <a:t> </a:t>
            </a:r>
            <a:r>
              <a:rPr lang="en-US" b="1" dirty="0" err="1" smtClean="0"/>
              <a:t>selesai</a:t>
            </a:r>
            <a:r>
              <a:rPr lang="en-US" b="1" dirty="0" smtClean="0"/>
              <a:t> </a:t>
            </a:r>
            <a:r>
              <a:rPr lang="en-US" b="1" dirty="0" err="1" smtClean="0"/>
              <a:t>hal-hal</a:t>
            </a:r>
            <a:r>
              <a:rPr lang="en-US" b="1" dirty="0" smtClean="0"/>
              <a:t> yang </a:t>
            </a:r>
            <a:r>
              <a:rPr lang="en-US" b="1" dirty="0" err="1" smtClean="0"/>
              <a:t>engkau</a:t>
            </a:r>
            <a:r>
              <a:rPr lang="en-US" b="1" dirty="0" smtClean="0"/>
              <a:t> </a:t>
            </a:r>
            <a:r>
              <a:rPr lang="en-US" b="1" dirty="0" err="1" smtClean="0"/>
              <a:t>katakan</a:t>
            </a:r>
            <a:r>
              <a:rPr lang="en-US" b="1" dirty="0" smtClean="0"/>
              <a:t> </a:t>
            </a:r>
            <a:r>
              <a:rPr lang="en-US" b="1" dirty="0" err="1" smtClean="0"/>
              <a:t>kepadaku</a:t>
            </a:r>
            <a:r>
              <a:rPr lang="en-US" b="1" dirty="0" smtClean="0"/>
              <a:t>?”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Ya</a:t>
            </a:r>
            <a:r>
              <a:rPr lang="en-US" dirty="0" smtClean="0"/>
              <a:t>, </a:t>
            </a:r>
            <a:r>
              <a:rPr lang="en-US" dirty="0" err="1" smtClean="0"/>
              <a:t>saya</a:t>
            </a:r>
            <a:r>
              <a:rPr lang="en-US" dirty="0" smtClean="0"/>
              <a:t> </a:t>
            </a:r>
            <a:r>
              <a:rPr lang="en-US" dirty="0" err="1" smtClean="0"/>
              <a:t>selesai</a:t>
            </a:r>
            <a:r>
              <a:rPr lang="en-US" dirty="0" smtClean="0"/>
              <a:t> </a:t>
            </a:r>
            <a:r>
              <a:rPr lang="en-US" dirty="0" err="1" smtClean="0"/>
              <a:t>sekian</a:t>
            </a:r>
            <a:r>
              <a:rPr lang="en-US" dirty="0" smtClean="0"/>
              <a:t> </a:t>
            </a:r>
            <a:r>
              <a:rPr lang="en-US" dirty="0" err="1" smtClean="0"/>
              <a:t>dulu</a:t>
            </a:r>
            <a:r>
              <a:rPr lang="en-US" dirty="0" smtClean="0"/>
              <a:t>.”</a:t>
            </a:r>
          </a:p>
          <a:p>
            <a:r>
              <a:rPr lang="en-US" dirty="0" err="1" smtClean="0"/>
              <a:t>Kemudian</a:t>
            </a:r>
            <a:r>
              <a:rPr lang="en-US" dirty="0" smtClean="0"/>
              <a:t> </a:t>
            </a:r>
            <a:r>
              <a:rPr lang="en-US" dirty="0" err="1" smtClean="0"/>
              <a:t>beliau</a:t>
            </a:r>
            <a:r>
              <a:rPr lang="en-US" dirty="0" smtClean="0"/>
              <a:t> </a:t>
            </a:r>
            <a:r>
              <a:rPr lang="en-US" dirty="0" err="1" smtClean="0"/>
              <a:t>membacakan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Fusshilat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“</a:t>
            </a:r>
            <a:r>
              <a:rPr lang="en-US" sz="4000" dirty="0" err="1" smtClean="0"/>
              <a:t>Aku</a:t>
            </a:r>
            <a:r>
              <a:rPr lang="en-US" sz="4000" dirty="0" smtClean="0"/>
              <a:t> </a:t>
            </a:r>
            <a:r>
              <a:rPr lang="en-US" sz="4000" dirty="0" err="1" smtClean="0"/>
              <a:t>Hendak</a:t>
            </a:r>
            <a:r>
              <a:rPr lang="en-US" sz="4000" dirty="0" smtClean="0"/>
              <a:t> </a:t>
            </a:r>
            <a:r>
              <a:rPr lang="en-US" sz="4000" dirty="0" err="1" smtClean="0"/>
              <a:t>Mendengarnya</a:t>
            </a:r>
            <a:r>
              <a:rPr lang="en-US" sz="4000" dirty="0" smtClean="0"/>
              <a:t>”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Jangan</a:t>
            </a:r>
            <a:r>
              <a:rPr lang="en-US" dirty="0" smtClean="0"/>
              <a:t> </a:t>
            </a:r>
            <a:r>
              <a:rPr lang="en-US" dirty="0" err="1" smtClean="0"/>
              <a:t>menutup</a:t>
            </a:r>
            <a:r>
              <a:rPr lang="en-US" dirty="0" smtClean="0"/>
              <a:t> </a:t>
            </a:r>
            <a:r>
              <a:rPr lang="en-US" dirty="0" err="1" smtClean="0"/>
              <a:t>pintu</a:t>
            </a:r>
            <a:r>
              <a:rPr lang="en-US" dirty="0" smtClean="0"/>
              <a:t> </a:t>
            </a:r>
            <a:r>
              <a:rPr lang="en-US" dirty="0" err="1" smtClean="0"/>
              <a:t>hidayah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taubat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perkataan</a:t>
            </a:r>
            <a:r>
              <a:rPr lang="en-US" dirty="0" smtClean="0"/>
              <a:t> yang </a:t>
            </a:r>
            <a:r>
              <a:rPr lang="en-US" dirty="0" err="1" smtClean="0"/>
              <a:t>menyakitkan</a:t>
            </a:r>
            <a:r>
              <a:rPr lang="en-US" dirty="0" smtClean="0"/>
              <a:t> </a:t>
            </a:r>
            <a:r>
              <a:rPr lang="en-US" dirty="0" err="1" smtClean="0"/>
              <a:t>hati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vonis</a:t>
            </a:r>
            <a:endParaRPr lang="en-US" dirty="0" smtClean="0"/>
          </a:p>
          <a:p>
            <a:r>
              <a:rPr lang="en-US" dirty="0" smtClean="0"/>
              <a:t>Hal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menutup</a:t>
            </a:r>
            <a:r>
              <a:rPr lang="en-US" dirty="0" smtClean="0"/>
              <a:t> </a:t>
            </a:r>
            <a:r>
              <a:rPr lang="en-US" dirty="0" err="1" smtClean="0"/>
              <a:t>pintu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ibarat</a:t>
            </a:r>
            <a:r>
              <a:rPr lang="en-US" dirty="0" smtClean="0"/>
              <a:t> </a:t>
            </a:r>
            <a:r>
              <a:rPr lang="en-US" dirty="0" err="1" smtClean="0"/>
              <a:t>gelas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retak</a:t>
            </a:r>
            <a:r>
              <a:rPr lang="en-US" dirty="0" smtClean="0"/>
              <a:t>, </a:t>
            </a:r>
            <a:r>
              <a:rPr lang="en-US" dirty="0" err="1" smtClean="0"/>
              <a:t>hati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patah</a:t>
            </a:r>
            <a:r>
              <a:rPr lang="en-US" dirty="0" smtClean="0"/>
              <a:t> </a:t>
            </a:r>
            <a:r>
              <a:rPr lang="en-US" dirty="0" err="1" smtClean="0"/>
              <a:t>arang</a:t>
            </a:r>
            <a:endParaRPr lang="en-US" dirty="0" smtClean="0"/>
          </a:p>
          <a:p>
            <a:r>
              <a:rPr lang="en-US" dirty="0" err="1" smtClean="0"/>
              <a:t>Ketahuilah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“</a:t>
            </a:r>
            <a:r>
              <a:rPr lang="en-US" dirty="0" err="1" smtClean="0"/>
              <a:t>vonis</a:t>
            </a:r>
            <a:r>
              <a:rPr lang="en-US" dirty="0" smtClean="0"/>
              <a:t>”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lakukan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mati</a:t>
            </a:r>
            <a:endParaRPr lang="en-US" dirty="0" smtClean="0"/>
          </a:p>
          <a:p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endParaRPr lang="en-US" dirty="0" smtClean="0"/>
          </a:p>
          <a:p>
            <a:pPr lvl="1"/>
            <a:r>
              <a:rPr lang="en-US" dirty="0" smtClean="0"/>
              <a:t>Yang </a:t>
            </a:r>
            <a:r>
              <a:rPr lang="en-US" dirty="0" err="1" smtClean="0"/>
              <a:t>sesat</a:t>
            </a:r>
            <a:r>
              <a:rPr lang="en-US" dirty="0" smtClean="0"/>
              <a:t>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kesempatan</a:t>
            </a:r>
            <a:r>
              <a:rPr lang="en-US" dirty="0" smtClean="0"/>
              <a:t> </a:t>
            </a:r>
            <a:r>
              <a:rPr lang="en-US" dirty="0" err="1" smtClean="0"/>
              <a:t>bertaubat</a:t>
            </a:r>
            <a:endParaRPr lang="en-US" dirty="0" smtClean="0"/>
          </a:p>
          <a:p>
            <a:pPr lvl="1"/>
            <a:r>
              <a:rPr lang="en-US" dirty="0" smtClean="0"/>
              <a:t>Yang </a:t>
            </a:r>
            <a:r>
              <a:rPr lang="en-US" dirty="0" err="1" smtClean="0"/>
              <a:t>benar</a:t>
            </a:r>
            <a:r>
              <a:rPr lang="en-US" dirty="0" smtClean="0"/>
              <a:t>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tersesat</a:t>
            </a:r>
            <a:r>
              <a:rPr lang="en-US" dirty="0" smtClean="0"/>
              <a:t> </a:t>
            </a:r>
            <a:r>
              <a:rPr lang="en-US" dirty="0" err="1" smtClean="0"/>
              <a:t>jalan</a:t>
            </a:r>
            <a:endParaRPr lang="en-US" dirty="0" smtClean="0"/>
          </a:p>
          <a:p>
            <a:r>
              <a:rPr lang="en-US" dirty="0" err="1" smtClean="0"/>
              <a:t>Jadi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menyombongkan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Jangan</a:t>
            </a:r>
            <a:r>
              <a:rPr lang="en-US" dirty="0" smtClean="0"/>
              <a:t> </a:t>
            </a:r>
            <a:r>
              <a:rPr lang="en-US" dirty="0" err="1" smtClean="0"/>
              <a:t>Menutup</a:t>
            </a:r>
            <a:r>
              <a:rPr lang="en-US" dirty="0" smtClean="0"/>
              <a:t> </a:t>
            </a:r>
            <a:r>
              <a:rPr lang="en-US" dirty="0" err="1" smtClean="0"/>
              <a:t>Pintu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Inilah</a:t>
            </a:r>
            <a:r>
              <a:rPr lang="en-US" dirty="0" smtClean="0"/>
              <a:t> </a:t>
            </a:r>
            <a:r>
              <a:rPr lang="en-US" dirty="0" err="1" smtClean="0"/>
              <a:t>konstitusi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yang </a:t>
            </a:r>
            <a:r>
              <a:rPr lang="en-US" dirty="0" err="1" smtClean="0"/>
              <a:t>disebutkan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al-Qur’an (16:125)</a:t>
            </a:r>
          </a:p>
          <a:p>
            <a:r>
              <a:rPr lang="en-US" dirty="0" smtClean="0"/>
              <a:t>Cara yang </a:t>
            </a:r>
            <a:r>
              <a:rPr lang="en-US" dirty="0" err="1" smtClean="0"/>
              <a:t>ditempuh</a:t>
            </a:r>
            <a:r>
              <a:rPr lang="en-US" dirty="0" smtClean="0"/>
              <a:t> </a:t>
            </a:r>
            <a:r>
              <a:rPr lang="en-US" dirty="0" err="1" smtClean="0"/>
              <a:t>mestilah</a:t>
            </a:r>
            <a:r>
              <a:rPr lang="en-US" dirty="0" smtClean="0"/>
              <a:t> </a:t>
            </a:r>
            <a:r>
              <a:rPr lang="en-US" dirty="0" err="1" smtClean="0"/>
              <a:t>bertahap</a:t>
            </a:r>
            <a:r>
              <a:rPr lang="en-US" dirty="0" smtClean="0"/>
              <a:t> (</a:t>
            </a:r>
            <a:r>
              <a:rPr lang="en-US" dirty="0" err="1" smtClean="0"/>
              <a:t>tadarruj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Dimulai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hikmah</a:t>
            </a:r>
            <a:endParaRPr lang="en-US" dirty="0" smtClean="0"/>
          </a:p>
          <a:p>
            <a:pPr lvl="1"/>
            <a:r>
              <a:rPr lang="en-US" dirty="0" err="1" smtClean="0"/>
              <a:t>Kemudian</a:t>
            </a:r>
            <a:r>
              <a:rPr lang="en-US" dirty="0" smtClean="0"/>
              <a:t> </a:t>
            </a:r>
            <a:r>
              <a:rPr lang="en-US" dirty="0" err="1" smtClean="0"/>
              <a:t>nasihat</a:t>
            </a:r>
            <a:r>
              <a:rPr lang="en-US" dirty="0" smtClean="0"/>
              <a:t> yang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yang </a:t>
            </a:r>
            <a:r>
              <a:rPr lang="en-US" dirty="0" err="1" smtClean="0"/>
              <a:t>bersalah</a:t>
            </a:r>
            <a:endParaRPr lang="en-US" dirty="0" smtClean="0"/>
          </a:p>
          <a:p>
            <a:pPr lvl="1"/>
            <a:r>
              <a:rPr lang="en-US" dirty="0" err="1" smtClean="0"/>
              <a:t>Akhirnya</a:t>
            </a:r>
            <a:r>
              <a:rPr lang="en-US" dirty="0" smtClean="0"/>
              <a:t> </a:t>
            </a:r>
            <a:r>
              <a:rPr lang="en-US" dirty="0" err="1" smtClean="0"/>
              <a:t>debat</a:t>
            </a:r>
            <a:r>
              <a:rPr lang="en-US" dirty="0" smtClean="0"/>
              <a:t> yang </a:t>
            </a:r>
            <a:r>
              <a:rPr lang="en-US" dirty="0" err="1" smtClean="0"/>
              <a:t>terbaik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penentang</a:t>
            </a:r>
            <a:endParaRPr lang="en-US" dirty="0" smtClean="0"/>
          </a:p>
          <a:p>
            <a:r>
              <a:rPr lang="en-US" dirty="0" err="1" smtClean="0"/>
              <a:t>Begitu</a:t>
            </a:r>
            <a:r>
              <a:rPr lang="en-US" dirty="0" smtClean="0"/>
              <a:t> pula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hukuman</a:t>
            </a:r>
            <a:endParaRPr lang="en-US" dirty="0" smtClean="0"/>
          </a:p>
          <a:p>
            <a:pPr lvl="1"/>
            <a:r>
              <a:rPr lang="en-US" dirty="0" err="1" smtClean="0"/>
              <a:t>Nasihat</a:t>
            </a:r>
            <a:r>
              <a:rPr lang="en-US" dirty="0" smtClean="0"/>
              <a:t> </a:t>
            </a:r>
            <a:r>
              <a:rPr lang="en-US" dirty="0" err="1" smtClean="0"/>
              <a:t>secar</a:t>
            </a:r>
            <a:r>
              <a:rPr lang="en-US" dirty="0" err="1" smtClean="0"/>
              <a:t>a</a:t>
            </a:r>
            <a:r>
              <a:rPr lang="en-US" dirty="0" smtClean="0"/>
              <a:t> </a:t>
            </a:r>
            <a:r>
              <a:rPr lang="en-US" dirty="0" err="1" smtClean="0"/>
              <a:t>rahasia</a:t>
            </a:r>
            <a:endParaRPr lang="en-US" dirty="0" smtClean="0"/>
          </a:p>
          <a:p>
            <a:pPr lvl="1"/>
            <a:r>
              <a:rPr lang="en-US" dirty="0" err="1" smtClean="0"/>
              <a:t>Nasihat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depan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endParaRPr lang="en-US" dirty="0" smtClean="0"/>
          </a:p>
          <a:p>
            <a:pPr lvl="1"/>
            <a:r>
              <a:rPr lang="en-US" dirty="0" err="1" smtClean="0"/>
              <a:t>Hukuman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Bertahap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Kata “</a:t>
            </a:r>
            <a:r>
              <a:rPr lang="en-US" dirty="0" err="1" smtClean="0"/>
              <a:t>dakwah</a:t>
            </a:r>
            <a:r>
              <a:rPr lang="en-US" dirty="0" smtClean="0"/>
              <a:t>”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disebutkan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Al-Qur’an</a:t>
            </a:r>
          </a:p>
          <a:p>
            <a:r>
              <a:rPr lang="en-US" dirty="0" smtClean="0"/>
              <a:t>DR. Muhammad </a:t>
            </a:r>
            <a:r>
              <a:rPr lang="en-US" dirty="0" err="1" smtClean="0"/>
              <a:t>Ishmat</a:t>
            </a:r>
            <a:r>
              <a:rPr lang="en-US" dirty="0" smtClean="0"/>
              <a:t> </a:t>
            </a:r>
            <a:r>
              <a:rPr lang="en-US" dirty="0" err="1" smtClean="0"/>
              <a:t>merangkumnya</a:t>
            </a:r>
            <a:r>
              <a:rPr lang="en-US" dirty="0" smtClean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Meminta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menuntut</a:t>
            </a:r>
            <a:r>
              <a:rPr lang="en-US" dirty="0" smtClean="0"/>
              <a:t> (</a:t>
            </a:r>
            <a:r>
              <a:rPr lang="ar-SA" b="1" dirty="0"/>
              <a:t>الطلب</a:t>
            </a:r>
            <a:r>
              <a:rPr lang="en-US" dirty="0" smtClean="0"/>
              <a:t>) 25:14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Menyeru</a:t>
            </a:r>
            <a:r>
              <a:rPr lang="en-US" dirty="0" smtClean="0"/>
              <a:t> (</a:t>
            </a:r>
            <a:r>
              <a:rPr lang="ar-SA" b="1" dirty="0"/>
              <a:t>النداء</a:t>
            </a:r>
            <a:r>
              <a:rPr lang="en-US" dirty="0" smtClean="0"/>
              <a:t>) 18:52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Bertanya</a:t>
            </a:r>
            <a:r>
              <a:rPr lang="en-US" dirty="0" smtClean="0"/>
              <a:t> (</a:t>
            </a:r>
            <a:r>
              <a:rPr lang="ar-SA" b="1" dirty="0"/>
              <a:t>السؤال</a:t>
            </a:r>
            <a:r>
              <a:rPr lang="en-US" dirty="0" smtClean="0"/>
              <a:t>) 2:69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Mendorong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(</a:t>
            </a:r>
            <a:r>
              <a:rPr lang="ar-SA" b="1" dirty="0"/>
              <a:t>الحث والتحريض على فعل شيء</a:t>
            </a:r>
            <a:r>
              <a:rPr lang="en-US" dirty="0" smtClean="0"/>
              <a:t>) 40:41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Meminta</a:t>
            </a:r>
            <a:r>
              <a:rPr lang="en-US" dirty="0" smtClean="0"/>
              <a:t> </a:t>
            </a:r>
            <a:r>
              <a:rPr lang="en-US" dirty="0" err="1" smtClean="0"/>
              <a:t>pertolongan</a:t>
            </a:r>
            <a:r>
              <a:rPr lang="en-US" dirty="0" smtClean="0"/>
              <a:t> (</a:t>
            </a:r>
            <a:r>
              <a:rPr lang="ar-SA" b="1" dirty="0"/>
              <a:t>الاستغاثة</a:t>
            </a:r>
            <a:r>
              <a:rPr lang="en-US" dirty="0" smtClean="0"/>
              <a:t>) 6:40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Memerintahkan</a:t>
            </a:r>
            <a:r>
              <a:rPr lang="en-US" dirty="0" smtClean="0"/>
              <a:t> (</a:t>
            </a:r>
            <a:r>
              <a:rPr lang="ar-SA" b="1" dirty="0"/>
              <a:t>الأمر</a:t>
            </a:r>
            <a:r>
              <a:rPr lang="en-US" dirty="0" smtClean="0"/>
              <a:t>) 57:8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err="1" smtClean="0"/>
              <a:t>Doa</a:t>
            </a:r>
            <a:r>
              <a:rPr lang="en-US" dirty="0" smtClean="0"/>
              <a:t> (</a:t>
            </a:r>
            <a:r>
              <a:rPr lang="ar-SA" b="1" dirty="0"/>
              <a:t>الدعاء</a:t>
            </a:r>
            <a:r>
              <a:rPr lang="en-US" dirty="0" smtClean="0"/>
              <a:t>) 7:55</a:t>
            </a:r>
          </a:p>
          <a:p>
            <a:r>
              <a:rPr lang="en-US" dirty="0" err="1" smtClean="0"/>
              <a:t>Kesemuanya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sebenarnya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makna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r>
              <a:rPr lang="en-US" dirty="0" smtClean="0"/>
              <a:t>: </a:t>
            </a:r>
            <a:r>
              <a:rPr lang="en-US" dirty="0" err="1" smtClean="0"/>
              <a:t>meminta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menuntut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Arti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Al-Qur’an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1101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(5) </a:t>
            </a:r>
            <a:r>
              <a:rPr lang="en-US" dirty="0" err="1" smtClean="0"/>
              <a:t>Sasaran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INGKAR KEPADA THAGHUT DAN BERIMAN KEPADA ALLAH, SERTA KELUAR DARI KEGELAPAN JAHILIYAH MENUJU CAHAYA ISLAM</a:t>
            </a:r>
            <a:endParaRPr lang="en-US" sz="28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target yang </a:t>
            </a:r>
            <a:r>
              <a:rPr lang="en-US" dirty="0" err="1" smtClean="0"/>
              <a:t>jelas</a:t>
            </a:r>
            <a:r>
              <a:rPr lang="en-US" dirty="0" smtClean="0"/>
              <a:t>: </a:t>
            </a:r>
          </a:p>
          <a:p>
            <a:pPr lvl="1"/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mengingkari</a:t>
            </a:r>
            <a:r>
              <a:rPr lang="en-US" dirty="0" smtClean="0"/>
              <a:t> </a:t>
            </a:r>
            <a:r>
              <a:rPr lang="en-US" dirty="0" err="1" smtClean="0"/>
              <a:t>thaghut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beriman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Allah (2:256, 16:36)</a:t>
            </a:r>
          </a:p>
          <a:p>
            <a:pPr lvl="1"/>
            <a:r>
              <a:rPr lang="en-US" dirty="0" err="1" smtClean="0"/>
              <a:t>Mengeluarkan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kegelapan</a:t>
            </a:r>
            <a:r>
              <a:rPr lang="en-US" dirty="0" smtClean="0"/>
              <a:t> </a:t>
            </a:r>
            <a:r>
              <a:rPr lang="en-US" dirty="0" err="1" smtClean="0"/>
              <a:t>jahiliyah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nur</a:t>
            </a:r>
            <a:r>
              <a:rPr lang="en-US" dirty="0" smtClean="0"/>
              <a:t> Islam (2:257)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menjadikan</a:t>
            </a:r>
            <a:r>
              <a:rPr lang="en-US" dirty="0" smtClean="0">
                <a:sym typeface="Wingdings" pitchFamily="2" charset="2"/>
              </a:rPr>
              <a:t> Islam </a:t>
            </a:r>
            <a:r>
              <a:rPr lang="en-US" dirty="0" err="1" smtClean="0">
                <a:sym typeface="Wingdings" pitchFamily="2" charset="2"/>
              </a:rPr>
              <a:t>Pedoman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Hidup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minhajul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hayah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 smtClean="0"/>
          </a:p>
          <a:p>
            <a:r>
              <a:rPr lang="en-US" dirty="0" err="1" smtClean="0"/>
              <a:t>Begitulah</a:t>
            </a:r>
            <a:r>
              <a:rPr lang="en-US" dirty="0" smtClean="0"/>
              <a:t> yang </a:t>
            </a:r>
            <a:r>
              <a:rPr lang="en-US" dirty="0" err="1" smtClean="0"/>
              <a:t>dipahami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Rib’i</a:t>
            </a:r>
            <a:r>
              <a:rPr lang="en-US" dirty="0" smtClean="0"/>
              <a:t> bin Amir, </a:t>
            </a:r>
            <a:r>
              <a:rPr lang="en-US" dirty="0" err="1" smtClean="0"/>
              <a:t>Hudzaifah</a:t>
            </a:r>
            <a:r>
              <a:rPr lang="en-US" dirty="0" smtClean="0"/>
              <a:t> bin </a:t>
            </a:r>
            <a:r>
              <a:rPr lang="en-US" dirty="0" err="1" smtClean="0"/>
              <a:t>Muhsin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Mughairah</a:t>
            </a:r>
            <a:r>
              <a:rPr lang="en-US" dirty="0" smtClean="0"/>
              <a:t> bin </a:t>
            </a:r>
            <a:r>
              <a:rPr lang="en-US" dirty="0" err="1" smtClean="0"/>
              <a:t>Syu’bah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per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3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berturut-turut</a:t>
            </a:r>
            <a:r>
              <a:rPr lang="en-US" dirty="0" smtClean="0"/>
              <a:t> </a:t>
            </a:r>
            <a:r>
              <a:rPr lang="en-US" dirty="0" err="1" smtClean="0"/>
              <a:t>dipanggil</a:t>
            </a:r>
            <a:r>
              <a:rPr lang="en-US" dirty="0" smtClean="0"/>
              <a:t> </a:t>
            </a:r>
            <a:r>
              <a:rPr lang="en-US" dirty="0" err="1" smtClean="0"/>
              <a:t>Rustum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Perang</a:t>
            </a:r>
            <a:r>
              <a:rPr lang="en-US" dirty="0" smtClean="0"/>
              <a:t> </a:t>
            </a:r>
            <a:r>
              <a:rPr lang="en-US" dirty="0" err="1" smtClean="0"/>
              <a:t>Qadisiyah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ditanya</a:t>
            </a:r>
            <a:r>
              <a:rPr lang="en-US" dirty="0" smtClean="0"/>
              <a:t>, </a:t>
            </a:r>
            <a:r>
              <a:rPr lang="en-US" b="1" dirty="0" smtClean="0"/>
              <a:t>”</a:t>
            </a:r>
            <a:r>
              <a:rPr lang="en-US" b="1" dirty="0" err="1" smtClean="0"/>
              <a:t>Kenapa</a:t>
            </a:r>
            <a:r>
              <a:rPr lang="en-US" b="1" dirty="0" smtClean="0"/>
              <a:t> </a:t>
            </a:r>
            <a:r>
              <a:rPr lang="en-US" b="1" dirty="0" err="1" smtClean="0"/>
              <a:t>kamu</a:t>
            </a:r>
            <a:r>
              <a:rPr lang="en-US" b="1" dirty="0" smtClean="0"/>
              <a:t> </a:t>
            </a:r>
            <a:r>
              <a:rPr lang="en-US" b="1" dirty="0" err="1" smtClean="0"/>
              <a:t>datang</a:t>
            </a:r>
            <a:r>
              <a:rPr lang="en-US" b="1" dirty="0" smtClean="0"/>
              <a:t> </a:t>
            </a:r>
            <a:r>
              <a:rPr lang="en-US" b="1" dirty="0" err="1" smtClean="0"/>
              <a:t>ke</a:t>
            </a:r>
            <a:r>
              <a:rPr lang="en-US" b="1" dirty="0" smtClean="0"/>
              <a:t> </a:t>
            </a:r>
            <a:r>
              <a:rPr lang="en-US" b="1" dirty="0" err="1" smtClean="0"/>
              <a:t>sini</a:t>
            </a:r>
            <a:r>
              <a:rPr lang="en-US" b="1" dirty="0" smtClean="0"/>
              <a:t>?”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err="1" smtClean="0"/>
              <a:t>Kepada</a:t>
            </a:r>
            <a:r>
              <a:rPr lang="en-US" sz="4800" dirty="0" smtClean="0"/>
              <a:t> </a:t>
            </a:r>
            <a:r>
              <a:rPr lang="en-US" sz="4800" dirty="0" err="1" smtClean="0"/>
              <a:t>Tauhid</a:t>
            </a:r>
            <a:r>
              <a:rPr lang="en-US" sz="4800" dirty="0" smtClean="0"/>
              <a:t> </a:t>
            </a:r>
            <a:r>
              <a:rPr lang="en-US" sz="4800" dirty="0" err="1" smtClean="0"/>
              <a:t>dan</a:t>
            </a:r>
            <a:r>
              <a:rPr lang="en-US" sz="4800" dirty="0" smtClean="0"/>
              <a:t> Islam</a:t>
            </a:r>
            <a:endParaRPr lang="en-US" sz="48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jawaban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: </a:t>
            </a:r>
            <a:r>
              <a:rPr lang="en-US" b="1" dirty="0" smtClean="0"/>
              <a:t>“</a:t>
            </a:r>
            <a:r>
              <a:rPr lang="en-US" b="1" dirty="0" err="1" smtClean="0"/>
              <a:t>Tuhan</a:t>
            </a:r>
            <a:r>
              <a:rPr lang="en-US" b="1" dirty="0" smtClean="0"/>
              <a:t> </a:t>
            </a:r>
            <a:r>
              <a:rPr lang="en-US" b="1" dirty="0" err="1" smtClean="0"/>
              <a:t>telah</a:t>
            </a:r>
            <a:r>
              <a:rPr lang="en-US" b="1" dirty="0" smtClean="0"/>
              <a:t> </a:t>
            </a:r>
            <a:r>
              <a:rPr lang="en-US" b="1" dirty="0" err="1" smtClean="0"/>
              <a:t>mengutus</a:t>
            </a:r>
            <a:r>
              <a:rPr lang="en-US" b="1" dirty="0" smtClean="0"/>
              <a:t> </a:t>
            </a:r>
            <a:r>
              <a:rPr lang="en-US" b="1" dirty="0" err="1" smtClean="0"/>
              <a:t>kami</a:t>
            </a:r>
            <a:r>
              <a:rPr lang="en-US" b="1" dirty="0" smtClean="0"/>
              <a:t> </a:t>
            </a:r>
            <a:r>
              <a:rPr lang="en-US" b="1" dirty="0" err="1" smtClean="0"/>
              <a:t>untuk</a:t>
            </a:r>
            <a:r>
              <a:rPr lang="en-US" b="1" dirty="0" smtClean="0"/>
              <a:t> </a:t>
            </a:r>
            <a:r>
              <a:rPr lang="en-US" b="1" dirty="0" err="1" smtClean="0"/>
              <a:t>membebaskan</a:t>
            </a:r>
            <a:r>
              <a:rPr lang="en-US" b="1" dirty="0" smtClean="0"/>
              <a:t> </a:t>
            </a:r>
            <a:r>
              <a:rPr lang="en-US" b="1" dirty="0" err="1" smtClean="0"/>
              <a:t>siapa</a:t>
            </a:r>
            <a:r>
              <a:rPr lang="en-US" b="1" dirty="0" smtClean="0"/>
              <a:t> yang </a:t>
            </a:r>
            <a:r>
              <a:rPr lang="en-US" b="1" dirty="0" err="1" smtClean="0"/>
              <a:t>mau</a:t>
            </a:r>
            <a:r>
              <a:rPr lang="en-US" b="1" dirty="0" smtClean="0"/>
              <a:t> </a:t>
            </a:r>
            <a:endParaRPr lang="en-US" b="1" dirty="0" smtClean="0"/>
          </a:p>
          <a:p>
            <a:pPr lvl="1"/>
            <a:r>
              <a:rPr lang="en-US" b="1" dirty="0" err="1" smtClean="0"/>
              <a:t>dari</a:t>
            </a:r>
            <a:r>
              <a:rPr lang="en-US" b="1" dirty="0" smtClean="0"/>
              <a:t> </a:t>
            </a:r>
            <a:r>
              <a:rPr lang="en-US" b="1" dirty="0" err="1" smtClean="0"/>
              <a:t>budak</a:t>
            </a:r>
            <a:r>
              <a:rPr lang="en-US" b="1" dirty="0" smtClean="0"/>
              <a:t> </a:t>
            </a:r>
            <a:r>
              <a:rPr lang="en-US" b="1" dirty="0" err="1" smtClean="0"/>
              <a:t>manusia</a:t>
            </a:r>
            <a:r>
              <a:rPr lang="en-US" b="1" dirty="0" smtClean="0"/>
              <a:t> agar </a:t>
            </a:r>
            <a:r>
              <a:rPr lang="en-US" b="1" dirty="0" err="1" smtClean="0"/>
              <a:t>menjadi</a:t>
            </a:r>
            <a:r>
              <a:rPr lang="en-US" b="1" dirty="0" smtClean="0"/>
              <a:t> </a:t>
            </a:r>
            <a:r>
              <a:rPr lang="en-US" b="1" dirty="0" err="1" smtClean="0"/>
              <a:t>budak</a:t>
            </a:r>
            <a:r>
              <a:rPr lang="en-US" b="1" dirty="0" smtClean="0"/>
              <a:t> </a:t>
            </a:r>
            <a:r>
              <a:rPr lang="en-US" b="1" dirty="0" err="1" smtClean="0"/>
              <a:t>Tuhan</a:t>
            </a:r>
            <a:r>
              <a:rPr lang="en-US" b="1" dirty="0" smtClean="0"/>
              <a:t> </a:t>
            </a:r>
            <a:r>
              <a:rPr lang="en-US" b="1" dirty="0" err="1" smtClean="0"/>
              <a:t>saja</a:t>
            </a:r>
            <a:r>
              <a:rPr lang="en-US" b="1" dirty="0" smtClean="0"/>
              <a:t>. </a:t>
            </a:r>
            <a:endParaRPr lang="en-US" b="1" dirty="0" smtClean="0"/>
          </a:p>
          <a:p>
            <a:pPr lvl="1"/>
            <a:r>
              <a:rPr lang="en-US" b="1" dirty="0" smtClean="0"/>
              <a:t>Dari </a:t>
            </a:r>
            <a:r>
              <a:rPr lang="en-US" b="1" dirty="0" err="1" smtClean="0"/>
              <a:t>kesempitan</a:t>
            </a:r>
            <a:r>
              <a:rPr lang="en-US" b="1" dirty="0" smtClean="0"/>
              <a:t> </a:t>
            </a:r>
            <a:r>
              <a:rPr lang="en-US" b="1" dirty="0" err="1" smtClean="0"/>
              <a:t>dunia</a:t>
            </a:r>
            <a:r>
              <a:rPr lang="en-US" b="1" dirty="0" smtClean="0"/>
              <a:t> </a:t>
            </a:r>
            <a:r>
              <a:rPr lang="en-US" b="1" dirty="0" err="1" smtClean="0"/>
              <a:t>kepada</a:t>
            </a:r>
            <a:r>
              <a:rPr lang="en-US" b="1" dirty="0" smtClean="0"/>
              <a:t> </a:t>
            </a:r>
            <a:r>
              <a:rPr lang="en-US" b="1" dirty="0" err="1" smtClean="0"/>
              <a:t>kelapangannya</a:t>
            </a:r>
            <a:r>
              <a:rPr lang="en-US" b="1" dirty="0" smtClean="0"/>
              <a:t>. </a:t>
            </a:r>
            <a:endParaRPr lang="en-US" b="1" dirty="0" smtClean="0"/>
          </a:p>
          <a:p>
            <a:pPr lvl="1"/>
            <a:r>
              <a:rPr lang="en-US" b="1" dirty="0" smtClean="0"/>
              <a:t>Dari </a:t>
            </a:r>
            <a:r>
              <a:rPr lang="en-US" b="1" dirty="0" err="1" smtClean="0"/>
              <a:t>ketidakadilan</a:t>
            </a:r>
            <a:r>
              <a:rPr lang="en-US" b="1" dirty="0" smtClean="0"/>
              <a:t> agama-agama lain </a:t>
            </a:r>
            <a:r>
              <a:rPr lang="en-US" b="1" dirty="0" err="1" smtClean="0"/>
              <a:t>kepada</a:t>
            </a:r>
            <a:r>
              <a:rPr lang="en-US" b="1" dirty="0" smtClean="0"/>
              <a:t> </a:t>
            </a:r>
            <a:r>
              <a:rPr lang="en-US" b="1" dirty="0" err="1" smtClean="0"/>
              <a:t>keadilan</a:t>
            </a:r>
            <a:r>
              <a:rPr lang="en-US" b="1" dirty="0" smtClean="0"/>
              <a:t> Islam. </a:t>
            </a:r>
            <a:endParaRPr lang="en-US" b="1" dirty="0" smtClean="0"/>
          </a:p>
          <a:p>
            <a:r>
              <a:rPr lang="en-US" b="1" dirty="0" err="1" smtClean="0"/>
              <a:t>Lalu</a:t>
            </a:r>
            <a:r>
              <a:rPr lang="en-US" b="1" dirty="0" smtClean="0"/>
              <a:t> </a:t>
            </a:r>
            <a:r>
              <a:rPr lang="en-US" b="1" dirty="0" err="1" smtClean="0"/>
              <a:t>Tuhan</a:t>
            </a:r>
            <a:r>
              <a:rPr lang="en-US" b="1" dirty="0" smtClean="0"/>
              <a:t> </a:t>
            </a:r>
            <a:r>
              <a:rPr lang="en-US" b="1" dirty="0" err="1" smtClean="0"/>
              <a:t>mengirim</a:t>
            </a:r>
            <a:r>
              <a:rPr lang="en-US" b="1" dirty="0" smtClean="0"/>
              <a:t> </a:t>
            </a:r>
            <a:r>
              <a:rPr lang="en-US" b="1" dirty="0" err="1" smtClean="0"/>
              <a:t>RasulNya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agamaNya</a:t>
            </a:r>
            <a:r>
              <a:rPr lang="en-US" b="1" dirty="0" smtClean="0"/>
              <a:t>, </a:t>
            </a:r>
            <a:r>
              <a:rPr lang="en-US" b="1" dirty="0" err="1" smtClean="0"/>
              <a:t>kepada</a:t>
            </a:r>
            <a:r>
              <a:rPr lang="en-US" b="1" dirty="0" smtClean="0"/>
              <a:t> </a:t>
            </a:r>
            <a:r>
              <a:rPr lang="en-US" b="1" dirty="0" err="1" smtClean="0"/>
              <a:t>seluruh</a:t>
            </a:r>
            <a:r>
              <a:rPr lang="en-US" b="1" dirty="0" smtClean="0"/>
              <a:t> </a:t>
            </a:r>
            <a:r>
              <a:rPr lang="en-US" b="1" dirty="0" err="1" smtClean="0"/>
              <a:t>makhlukNya</a:t>
            </a:r>
            <a:r>
              <a:rPr lang="en-US" b="1" dirty="0" smtClean="0"/>
              <a:t>. </a:t>
            </a:r>
            <a:r>
              <a:rPr lang="en-US" b="1" dirty="0" err="1" smtClean="0"/>
              <a:t>Siapa</a:t>
            </a:r>
            <a:r>
              <a:rPr lang="en-US" b="1" dirty="0" smtClean="0"/>
              <a:t> yang </a:t>
            </a:r>
            <a:r>
              <a:rPr lang="en-US" b="1" dirty="0" err="1" smtClean="0"/>
              <a:t>menerima</a:t>
            </a:r>
            <a:r>
              <a:rPr lang="en-US" b="1" dirty="0" smtClean="0"/>
              <a:t> agama </a:t>
            </a:r>
            <a:r>
              <a:rPr lang="en-US" b="1" dirty="0" err="1" smtClean="0"/>
              <a:t>ini</a:t>
            </a:r>
            <a:r>
              <a:rPr lang="en-US" b="1" dirty="0" smtClean="0"/>
              <a:t>, </a:t>
            </a:r>
            <a:r>
              <a:rPr lang="en-US" b="1" dirty="0" err="1" smtClean="0"/>
              <a:t>maka</a:t>
            </a:r>
            <a:r>
              <a:rPr lang="en-US" b="1" dirty="0" smtClean="0"/>
              <a:t> </a:t>
            </a:r>
            <a:r>
              <a:rPr lang="en-US" b="1" dirty="0" err="1" smtClean="0"/>
              <a:t>ia</a:t>
            </a:r>
            <a:r>
              <a:rPr lang="en-US" b="1" dirty="0" smtClean="0"/>
              <a:t> </a:t>
            </a:r>
            <a:r>
              <a:rPr lang="en-US" b="1" dirty="0" err="1" smtClean="0"/>
              <a:t>akan</a:t>
            </a:r>
            <a:r>
              <a:rPr lang="en-US" b="1" dirty="0" smtClean="0"/>
              <a:t> </a:t>
            </a:r>
            <a:r>
              <a:rPr lang="en-US" b="1" dirty="0" err="1" smtClean="0"/>
              <a:t>kami</a:t>
            </a:r>
            <a:r>
              <a:rPr lang="en-US" b="1" dirty="0" smtClean="0"/>
              <a:t> </a:t>
            </a:r>
            <a:r>
              <a:rPr lang="en-US" b="1" dirty="0" err="1" smtClean="0"/>
              <a:t>terima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kami</a:t>
            </a:r>
            <a:r>
              <a:rPr lang="en-US" b="1" dirty="0" smtClean="0"/>
              <a:t> </a:t>
            </a:r>
            <a:r>
              <a:rPr lang="en-US" b="1" dirty="0" err="1" smtClean="0"/>
              <a:t>akan</a:t>
            </a:r>
            <a:r>
              <a:rPr lang="en-US" b="1" dirty="0" smtClean="0"/>
              <a:t> </a:t>
            </a:r>
            <a:r>
              <a:rPr lang="en-US" b="1" dirty="0" err="1" smtClean="0"/>
              <a:t>kembali</a:t>
            </a:r>
            <a:r>
              <a:rPr lang="en-US" b="1" dirty="0" smtClean="0"/>
              <a:t> </a:t>
            </a:r>
            <a:r>
              <a:rPr lang="en-US" b="1" dirty="0" err="1" smtClean="0"/>
              <a:t>dari</a:t>
            </a:r>
            <a:r>
              <a:rPr lang="en-US" b="1" dirty="0" smtClean="0"/>
              <a:t> </a:t>
            </a:r>
            <a:r>
              <a:rPr lang="en-US" b="1" dirty="0" err="1" smtClean="0"/>
              <a:t>padanya</a:t>
            </a:r>
            <a:r>
              <a:rPr lang="en-US" b="1" dirty="0" smtClean="0"/>
              <a:t>. </a:t>
            </a:r>
            <a:r>
              <a:rPr lang="en-US" b="1" dirty="0" err="1" smtClean="0"/>
              <a:t>Kami</a:t>
            </a:r>
            <a:r>
              <a:rPr lang="en-US" b="1" dirty="0" smtClean="0"/>
              <a:t> </a:t>
            </a:r>
            <a:r>
              <a:rPr lang="en-US" b="1" dirty="0" err="1" smtClean="0"/>
              <a:t>akan</a:t>
            </a:r>
            <a:r>
              <a:rPr lang="en-US" b="1" dirty="0" smtClean="0"/>
              <a:t> </a:t>
            </a:r>
            <a:r>
              <a:rPr lang="en-US" b="1" dirty="0" err="1" smtClean="0"/>
              <a:t>tinggalkan</a:t>
            </a:r>
            <a:r>
              <a:rPr lang="en-US" b="1" dirty="0" smtClean="0"/>
              <a:t> </a:t>
            </a:r>
            <a:r>
              <a:rPr lang="en-US" b="1" dirty="0" err="1" smtClean="0"/>
              <a:t>dia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</a:t>
            </a:r>
            <a:r>
              <a:rPr lang="en-US" b="1" dirty="0" err="1" smtClean="0"/>
              <a:t>tanahnya</a:t>
            </a:r>
            <a:r>
              <a:rPr lang="en-US" b="1" dirty="0" smtClean="0"/>
              <a:t>. </a:t>
            </a:r>
            <a:r>
              <a:rPr lang="en-US" b="1" dirty="0" err="1" smtClean="0"/>
              <a:t>Siapa</a:t>
            </a:r>
            <a:r>
              <a:rPr lang="en-US" b="1" dirty="0" smtClean="0"/>
              <a:t> yang 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mau</a:t>
            </a:r>
            <a:r>
              <a:rPr lang="en-US" b="1" dirty="0" smtClean="0"/>
              <a:t> </a:t>
            </a:r>
            <a:r>
              <a:rPr lang="en-US" b="1" dirty="0" err="1" smtClean="0"/>
              <a:t>akan</a:t>
            </a:r>
            <a:r>
              <a:rPr lang="en-US" b="1" dirty="0" smtClean="0"/>
              <a:t> </a:t>
            </a:r>
            <a:r>
              <a:rPr lang="en-US" b="1" dirty="0" err="1" smtClean="0"/>
              <a:t>kami</a:t>
            </a:r>
            <a:r>
              <a:rPr lang="en-US" b="1" dirty="0" smtClean="0"/>
              <a:t> </a:t>
            </a:r>
            <a:r>
              <a:rPr lang="en-US" b="1" dirty="0" err="1" smtClean="0"/>
              <a:t>perangi</a:t>
            </a:r>
            <a:r>
              <a:rPr lang="en-US" b="1" dirty="0" smtClean="0"/>
              <a:t>. </a:t>
            </a:r>
            <a:r>
              <a:rPr lang="en-US" b="1" dirty="0" err="1" smtClean="0"/>
              <a:t>Sampai</a:t>
            </a:r>
            <a:r>
              <a:rPr lang="en-US" b="1" dirty="0" smtClean="0"/>
              <a:t> </a:t>
            </a:r>
            <a:r>
              <a:rPr lang="en-US" b="1" dirty="0" err="1" smtClean="0"/>
              <a:t>kami</a:t>
            </a:r>
            <a:r>
              <a:rPr lang="en-US" b="1" dirty="0" smtClean="0"/>
              <a:t> </a:t>
            </a:r>
            <a:r>
              <a:rPr lang="en-US" b="1" dirty="0" err="1" smtClean="0"/>
              <a:t>masuk</a:t>
            </a:r>
            <a:r>
              <a:rPr lang="en-US" b="1" dirty="0" smtClean="0"/>
              <a:t> </a:t>
            </a:r>
            <a:r>
              <a:rPr lang="en-US" b="1" dirty="0" err="1" smtClean="0"/>
              <a:t>ke</a:t>
            </a:r>
            <a:r>
              <a:rPr lang="en-US" b="1" dirty="0" smtClean="0"/>
              <a:t>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syurga</a:t>
            </a:r>
            <a:r>
              <a:rPr lang="en-US" b="1" dirty="0" smtClean="0"/>
              <a:t>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  <a:r>
              <a:rPr lang="en-US" b="1" dirty="0" err="1" smtClean="0"/>
              <a:t>mendapat</a:t>
            </a:r>
            <a:r>
              <a:rPr lang="en-US" b="1" dirty="0" smtClean="0"/>
              <a:t> </a:t>
            </a:r>
            <a:r>
              <a:rPr lang="en-US" b="1" dirty="0" err="1" smtClean="0"/>
              <a:t>kemenangan</a:t>
            </a:r>
            <a:r>
              <a:rPr lang="en-US" b="1" dirty="0" smtClean="0"/>
              <a:t>.” </a:t>
            </a:r>
            <a:r>
              <a:rPr lang="en-US" dirty="0" smtClean="0"/>
              <a:t>(</a:t>
            </a:r>
            <a:r>
              <a:rPr lang="en-US" dirty="0" err="1" smtClean="0"/>
              <a:t>Sayyid</a:t>
            </a:r>
            <a:r>
              <a:rPr lang="en-US" dirty="0" smtClean="0"/>
              <a:t> </a:t>
            </a:r>
            <a:r>
              <a:rPr lang="en-US" dirty="0" err="1" smtClean="0"/>
              <a:t>Quthb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i="1" dirty="0" err="1" smtClean="0"/>
              <a:t>Petunjuk</a:t>
            </a:r>
            <a:r>
              <a:rPr lang="en-US" i="1" dirty="0" smtClean="0"/>
              <a:t> </a:t>
            </a:r>
            <a:r>
              <a:rPr lang="en-US" i="1" dirty="0" err="1" smtClean="0"/>
              <a:t>Jalan</a:t>
            </a:r>
            <a:r>
              <a:rPr lang="en-US" i="1" dirty="0" smtClean="0"/>
              <a:t> </a:t>
            </a:r>
            <a:r>
              <a:rPr lang="en-US" dirty="0" err="1" smtClean="0"/>
              <a:t>hlm</a:t>
            </a:r>
            <a:r>
              <a:rPr lang="en-US" dirty="0" smtClean="0"/>
              <a:t>. 125, Media </a:t>
            </a: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 err="1" smtClean="0"/>
              <a:t>Cetakan</a:t>
            </a:r>
            <a:r>
              <a:rPr lang="en-US" dirty="0" smtClean="0"/>
              <a:t> </a:t>
            </a:r>
            <a:r>
              <a:rPr lang="en-US" dirty="0" err="1" smtClean="0"/>
              <a:t>Ketiga</a:t>
            </a:r>
            <a:r>
              <a:rPr lang="en-US" dirty="0" smtClean="0"/>
              <a:t> 1987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Jawabannya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AN-NIDAA</a:t>
            </a:r>
            <a:r>
              <a:rPr lang="en-US" dirty="0" smtClean="0"/>
              <a:t>: </a:t>
            </a:r>
            <a:r>
              <a:rPr lang="en-US" dirty="0" err="1" smtClean="0"/>
              <a:t>meminta</a:t>
            </a:r>
            <a:r>
              <a:rPr lang="en-US" dirty="0" smtClean="0"/>
              <a:t> </a:t>
            </a:r>
            <a:r>
              <a:rPr lang="en-US" dirty="0" err="1" smtClean="0"/>
              <a:t>kehadirannya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datangnya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indrawi</a:t>
            </a:r>
            <a:r>
              <a:rPr lang="en-US" dirty="0" smtClean="0"/>
              <a:t> </a:t>
            </a:r>
            <a:r>
              <a:rPr lang="en-US" dirty="0" err="1" smtClean="0"/>
              <a:t>ataupun</a:t>
            </a:r>
            <a:r>
              <a:rPr lang="en-US" dirty="0" smtClean="0"/>
              <a:t> </a:t>
            </a:r>
            <a:r>
              <a:rPr lang="en-US" dirty="0" err="1" smtClean="0"/>
              <a:t>maknawi</a:t>
            </a:r>
            <a:endParaRPr lang="en-US" dirty="0" smtClean="0"/>
          </a:p>
          <a:p>
            <a:r>
              <a:rPr lang="en-US" b="1" dirty="0" smtClean="0"/>
              <a:t>AS-SUAL</a:t>
            </a:r>
            <a:r>
              <a:rPr lang="en-US" dirty="0" smtClean="0"/>
              <a:t>: </a:t>
            </a:r>
            <a:r>
              <a:rPr lang="en-US" dirty="0" err="1" smtClean="0"/>
              <a:t>meminta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yang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diketahui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penanya</a:t>
            </a:r>
            <a:endParaRPr lang="en-US" dirty="0" smtClean="0"/>
          </a:p>
          <a:p>
            <a:r>
              <a:rPr lang="en-US" b="1" dirty="0" smtClean="0"/>
              <a:t>AT-TAHRIDH WAL-HATSTSU</a:t>
            </a:r>
            <a:r>
              <a:rPr lang="en-US" dirty="0" smtClean="0"/>
              <a:t>: </a:t>
            </a:r>
            <a:r>
              <a:rPr lang="en-US" dirty="0" err="1"/>
              <a:t>meminta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tindakan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disukai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lawan</a:t>
            </a:r>
            <a:r>
              <a:rPr lang="en-US" dirty="0" smtClean="0"/>
              <a:t> </a:t>
            </a:r>
            <a:r>
              <a:rPr lang="en-US" dirty="0" err="1" smtClean="0"/>
              <a:t>bicara</a:t>
            </a:r>
            <a:endParaRPr lang="en-US" dirty="0" smtClean="0"/>
          </a:p>
          <a:p>
            <a:r>
              <a:rPr lang="en-US" b="1" dirty="0" smtClean="0"/>
              <a:t>AL-ISTIGHATSAH</a:t>
            </a:r>
            <a:r>
              <a:rPr lang="en-US" dirty="0" smtClean="0"/>
              <a:t>: </a:t>
            </a:r>
            <a:r>
              <a:rPr lang="en-US" dirty="0" err="1"/>
              <a:t>meminta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mengangkat</a:t>
            </a:r>
            <a:r>
              <a:rPr lang="en-US" dirty="0" smtClean="0"/>
              <a:t> </a:t>
            </a:r>
            <a:r>
              <a:rPr lang="en-US" dirty="0" err="1" smtClean="0"/>
              <a:t>derita</a:t>
            </a:r>
            <a:r>
              <a:rPr lang="en-US" dirty="0" smtClean="0"/>
              <a:t> yang </a:t>
            </a:r>
            <a:r>
              <a:rPr lang="en-US" dirty="0" err="1" smtClean="0"/>
              <a:t>dialami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yang </a:t>
            </a:r>
            <a:r>
              <a:rPr lang="en-US" dirty="0" err="1" smtClean="0"/>
              <a:t>meminta</a:t>
            </a:r>
            <a:endParaRPr lang="en-US" dirty="0" smtClean="0"/>
          </a:p>
          <a:p>
            <a:r>
              <a:rPr lang="en-US" b="1" dirty="0" smtClean="0"/>
              <a:t>AL-AMRU</a:t>
            </a:r>
            <a:r>
              <a:rPr lang="en-US" dirty="0" smtClean="0"/>
              <a:t>: </a:t>
            </a:r>
            <a:r>
              <a:rPr lang="en-US" dirty="0" err="1"/>
              <a:t>meminta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mutlak</a:t>
            </a:r>
            <a:endParaRPr lang="en-US" dirty="0" smtClean="0"/>
          </a:p>
          <a:p>
            <a:r>
              <a:rPr lang="en-US" b="1" dirty="0" smtClean="0"/>
              <a:t>AD-DU’A</a:t>
            </a:r>
            <a:r>
              <a:rPr lang="en-US" dirty="0" smtClean="0"/>
              <a:t>: </a:t>
            </a:r>
            <a:r>
              <a:rPr lang="en-US" dirty="0" err="1"/>
              <a:t>meminta</a:t>
            </a:r>
            <a:r>
              <a:rPr lang="en-US" dirty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Allah SWT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err="1" smtClean="0"/>
              <a:t>Dakwah</a:t>
            </a:r>
            <a:r>
              <a:rPr lang="en-US" sz="4800" dirty="0" smtClean="0"/>
              <a:t> = </a:t>
            </a:r>
            <a:r>
              <a:rPr lang="en-US" sz="4800" dirty="0" err="1" smtClean="0"/>
              <a:t>Meminta</a:t>
            </a:r>
            <a:endParaRPr lang="en-US" sz="4800" dirty="0"/>
          </a:p>
        </p:txBody>
      </p:sp>
    </p:spTree>
    <p:extLst>
      <p:ext uri="{BB962C8B-B14F-4D97-AF65-F5344CB8AC3E}">
        <p14:creationId xmlns="" xmlns:p14="http://schemas.microsoft.com/office/powerpoint/2010/main" val="77630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6248400" y="2819400"/>
            <a:ext cx="685800" cy="6858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Kewajiban da’wah didasarkan pada dalil al-Qur’an dan as-Sunnah</a:t>
            </a:r>
          </a:p>
          <a:p>
            <a:r>
              <a:rPr lang="en-US" smtClean="0"/>
              <a:t>Dalil al-Qur’an (3:104) </a:t>
            </a:r>
            <a:r>
              <a:rPr lang="ar-SA" smtClean="0"/>
              <a:t>وَلْتَكُنْ مِنْكُمْ أُمَّةٌ يَدْعُونَ إِلَى الْخَيْرِ </a:t>
            </a:r>
            <a:endParaRPr lang="en-US" smtClean="0"/>
          </a:p>
          <a:p>
            <a:pPr lvl="1"/>
            <a:r>
              <a:rPr lang="en-US" smtClean="0"/>
              <a:t>Perbedaan pendapat ada pada kata “minkum”</a:t>
            </a:r>
          </a:p>
          <a:p>
            <a:pPr lvl="1"/>
            <a:r>
              <a:rPr lang="en-US" smtClean="0"/>
              <a:t>Imam ar-Razi mengatakan: “Yang berkewajiban da’wah adalah ulama, karena pengertian ‘minkum’ di dalam ayat tersebut adalah ta’kid (sebagian). Dalam berda’wah harus dengan ilmu pengetahuan sebagaimana dalam QS 12: 108”</a:t>
            </a:r>
          </a:p>
          <a:p>
            <a:pPr lvl="1"/>
            <a:r>
              <a:rPr lang="en-US" smtClean="0"/>
              <a:t>Merujuk QS 35:28 kriteria ulama adalah yang paling takut kepada Allah. Segudang ilmunya tapi tidak kepada Allah, maka bukan ulama. Ilmu yang utama: MA’RIFATULLAH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Kewajiban Berda’wah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4703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ILMU</a:t>
            </a:r>
          </a:p>
          <a:p>
            <a:pPr lvl="1"/>
            <a:r>
              <a:rPr lang="en-US" smtClean="0"/>
              <a:t>“Sesungguhnya berilmu itu bukanlah karena banyaknya meriwayatkan hadits, melainkan ilmu itu adalah cahaya yang dijadikan oleh Allah di dalam kalbu.” (Imam Malik)</a:t>
            </a:r>
          </a:p>
          <a:p>
            <a:pPr lvl="1"/>
            <a:r>
              <a:rPr lang="en-US" smtClean="0"/>
              <a:t>Sesungguhnya ilmu yang diharuskan oleh Allah agar diikuti hanyalah ilmu mengenai Al-Qur’an, sunnah, dan apa yang disampaikan oleh para sahabat dan orang-orang sesudah mereka dari kalangan para imam kaum muslimin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ILMU dan ULAMA (1)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93842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Ulama itu ada tiga macam (Abu Hayyan At-Tamimi):</a:t>
            </a:r>
          </a:p>
          <a:p>
            <a:pPr lvl="1"/>
            <a:r>
              <a:rPr lang="en-US" smtClean="0"/>
              <a:t>Ulama yang mengetahui tentang Allah dan mengetahui tentang perintah Allah</a:t>
            </a:r>
          </a:p>
          <a:p>
            <a:pPr lvl="2"/>
            <a:r>
              <a:rPr lang="en-US" smtClean="0"/>
              <a:t>Orang yang takut kepada Allah dan mengetahui batasan-batasan serta fardu-fardu yang telah ditetapkanNya</a:t>
            </a:r>
          </a:p>
          <a:p>
            <a:pPr lvl="1"/>
            <a:r>
              <a:rPr lang="en-US" smtClean="0"/>
              <a:t>Ulama yang mengetahui tentang Allah, tetapi tidak mengetahui tentang perintah Allah</a:t>
            </a:r>
          </a:p>
          <a:p>
            <a:pPr lvl="2"/>
            <a:r>
              <a:rPr lang="en-US" smtClean="0"/>
              <a:t>Orang yang takut kepada Allah tapi tidak mengetahui batasan-batasan serta fardu-fardu yang telah ditetapkanNya</a:t>
            </a:r>
          </a:p>
          <a:p>
            <a:pPr lvl="1"/>
            <a:r>
              <a:rPr lang="en-US" smtClean="0"/>
              <a:t>Ulama yang mengetahui tentang perintah Allah, tetapi tidak mengetahui tentang Allah</a:t>
            </a:r>
          </a:p>
          <a:p>
            <a:pPr lvl="2"/>
            <a:r>
              <a:rPr lang="en-US" smtClean="0"/>
              <a:t>Orang yang mengetahui batasan-batasan serta fardu-fardu yang telah ditetapkanNya, tapi tidak takut kepada Allah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ILMU dan ULAMA (2)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9911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1566</TotalTime>
  <Words>2920</Words>
  <Application>Microsoft Office PowerPoint</Application>
  <PresentationFormat>On-screen Show (4:3)</PresentationFormat>
  <Paragraphs>307</Paragraphs>
  <Slides>52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Hardcover</vt:lpstr>
      <vt:lpstr>مَعْنَى الدَّعْوَةِ</vt:lpstr>
      <vt:lpstr>Makna Dakwah</vt:lpstr>
      <vt:lpstr>5 Komponen Dakwah</vt:lpstr>
      <vt:lpstr>(1) Aktivitas </vt:lpstr>
      <vt:lpstr>Arti Dakwah dalam Al-Qur’an</vt:lpstr>
      <vt:lpstr>Dakwah = Meminta</vt:lpstr>
      <vt:lpstr>Kewajiban Berda’wah</vt:lpstr>
      <vt:lpstr>ILMU dan ULAMA (1)</vt:lpstr>
      <vt:lpstr>ILMU dan ULAMA (2)</vt:lpstr>
      <vt:lpstr>Yusuf Qaradhawi tentang Ayat Ini</vt:lpstr>
      <vt:lpstr>Dalil as-Sunnah (1)</vt:lpstr>
      <vt:lpstr>Dalil as-Sunnah (2)</vt:lpstr>
      <vt:lpstr>Dalil as-Sunnah (3)</vt:lpstr>
      <vt:lpstr>Dalil as-Sunnah (4)</vt:lpstr>
      <vt:lpstr>Dalil as-Sunnah (5)</vt:lpstr>
      <vt:lpstr>Dalil as-Sunnah (6)</vt:lpstr>
      <vt:lpstr>Dakwah = Keperluan Sosial</vt:lpstr>
      <vt:lpstr>Dakwah bukan Hakim</vt:lpstr>
      <vt:lpstr>Pelaku Dakwah</vt:lpstr>
      <vt:lpstr>Siapakah DAI’YAH Itu?</vt:lpstr>
      <vt:lpstr>Dakwah Menjadi Timbangan</vt:lpstr>
      <vt:lpstr>Semboyan</vt:lpstr>
      <vt:lpstr>Melebur kedalam Dakwah</vt:lpstr>
      <vt:lpstr>(2) Obyek Dakwah</vt:lpstr>
      <vt:lpstr>Yang Kita Hadapi: Manusia</vt:lpstr>
      <vt:lpstr>Bukan Malaikat</vt:lpstr>
      <vt:lpstr>Bukan Syaitan</vt:lpstr>
      <vt:lpstr>يَا أَيُّهَا النَّاسُ</vt:lpstr>
      <vt:lpstr>Jenis Manusia</vt:lpstr>
      <vt:lpstr>مُؤْمِنٌ (Mu’min)</vt:lpstr>
      <vt:lpstr> مُتَرَدِّدٌ (Orang yang Ragu-ragu)</vt:lpstr>
      <vt:lpstr>نَفْعِيٌّ (Mencari Keuntungan)</vt:lpstr>
      <vt:lpstr> مُتَحَامِلٌ (Yang Berprasangka Buruk) </vt:lpstr>
      <vt:lpstr>Agar Tepat</vt:lpstr>
      <vt:lpstr>(3) Tujuan</vt:lpstr>
      <vt:lpstr>Kemana Kita Bawa?</vt:lpstr>
      <vt:lpstr>Dakwah kepada Tauhid</vt:lpstr>
      <vt:lpstr>Dakwah yang Bersih</vt:lpstr>
      <vt:lpstr>(4) Cara</vt:lpstr>
      <vt:lpstr>Dakwah dengan Hikmah</vt:lpstr>
      <vt:lpstr>Hikmah Dakwah Rasul</vt:lpstr>
      <vt:lpstr>Mengemas Dakwah</vt:lpstr>
      <vt:lpstr>Mau’izhah Hasanah</vt:lpstr>
      <vt:lpstr>Tidak Lebih Buruk dari Fir’aun</vt:lpstr>
      <vt:lpstr>Dialog yang Terbaik</vt:lpstr>
      <vt:lpstr>Menghormati Pendebat</vt:lpstr>
      <vt:lpstr>“Aku Hendak Mendengarnya”</vt:lpstr>
      <vt:lpstr>Jangan Menutup Pintu</vt:lpstr>
      <vt:lpstr>Bertahap </vt:lpstr>
      <vt:lpstr>(5) Sasaran</vt:lpstr>
      <vt:lpstr>Kepada Tauhid dan Islam</vt:lpstr>
      <vt:lpstr>Jawabannya Sama</vt:lpstr>
    </vt:vector>
  </TitlesOfParts>
  <Company>DTK FTUI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مَعْنَى الدَّعْوَةِ</dc:title>
  <dc:creator>Abdul Wahid Surhim</dc:creator>
  <cp:lastModifiedBy>User</cp:lastModifiedBy>
  <cp:revision>135</cp:revision>
  <dcterms:created xsi:type="dcterms:W3CDTF">2010-02-04T01:24:14Z</dcterms:created>
  <dcterms:modified xsi:type="dcterms:W3CDTF">2010-05-08T01:33:48Z</dcterms:modified>
</cp:coreProperties>
</file>