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75" r:id="rId3"/>
    <p:sldId id="276" r:id="rId4"/>
    <p:sldId id="258" r:id="rId5"/>
    <p:sldId id="259" r:id="rId6"/>
    <p:sldId id="277" r:id="rId7"/>
    <p:sldId id="260" r:id="rId8"/>
    <p:sldId id="278" r:id="rId9"/>
    <p:sldId id="261" r:id="rId10"/>
    <p:sldId id="279" r:id="rId11"/>
    <p:sldId id="262" r:id="rId12"/>
    <p:sldId id="263" r:id="rId13"/>
    <p:sldId id="280" r:id="rId14"/>
    <p:sldId id="264" r:id="rId15"/>
    <p:sldId id="281" r:id="rId16"/>
    <p:sldId id="265" r:id="rId17"/>
    <p:sldId id="266" r:id="rId18"/>
    <p:sldId id="282" r:id="rId19"/>
    <p:sldId id="283" r:id="rId20"/>
    <p:sldId id="267" r:id="rId21"/>
    <p:sldId id="284" r:id="rId22"/>
    <p:sldId id="268" r:id="rId23"/>
    <p:sldId id="285" r:id="rId24"/>
    <p:sldId id="269" r:id="rId25"/>
    <p:sldId id="286" r:id="rId26"/>
    <p:sldId id="270" r:id="rId27"/>
    <p:sldId id="287" r:id="rId28"/>
    <p:sldId id="271" r:id="rId29"/>
    <p:sldId id="272" r:id="rId30"/>
    <p:sldId id="273" r:id="rId3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E972CDC-DCC3-4402-8041-2F4DB0B7F852}" type="datetimeFigureOut">
              <a:rPr lang="fr-FR" smtClean="0"/>
              <a:pPr/>
              <a:t>03/01/2012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A5760FD-F41C-4D69-874E-53CF5EE7131B}"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72CDC-DCC3-4402-8041-2F4DB0B7F852}" type="datetimeFigureOut">
              <a:rPr lang="fr-FR" smtClean="0"/>
              <a:pPr/>
              <a:t>03/01/2012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5760FD-F41C-4D69-874E-53CF5EE7131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fr.wikipedia.org/wiki/Millim%C3%A8tre" TargetMode="External"/><Relationship Id="rId2" Type="http://schemas.openxmlformats.org/officeDocument/2006/relationships/hyperlink" Target="http://fr.wikipedia.org/wiki/Degr%C3%A9_Celsius"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fr.wikipedia.org/wiki/Grecs" TargetMode="External"/><Relationship Id="rId3" Type="http://schemas.openxmlformats.org/officeDocument/2006/relationships/hyperlink" Target="http://fr.wikipedia.org/wiki/Gen%C3%A8se" TargetMode="External"/><Relationship Id="rId7" Type="http://schemas.openxmlformats.org/officeDocument/2006/relationships/hyperlink" Target="http://fr.wikipedia.org/wiki/Perses" TargetMode="External"/><Relationship Id="rId2" Type="http://schemas.openxmlformats.org/officeDocument/2006/relationships/hyperlink" Target="http://fr.wikipedia.org/wiki/Bible" TargetMode="External"/><Relationship Id="rId1" Type="http://schemas.openxmlformats.org/officeDocument/2006/relationships/slideLayout" Target="../slideLayouts/slideLayout7.xml"/><Relationship Id="rId6" Type="http://schemas.openxmlformats.org/officeDocument/2006/relationships/hyperlink" Target="http://fr.wikipedia.org/wiki/Assyriens" TargetMode="External"/><Relationship Id="rId11" Type="http://schemas.openxmlformats.org/officeDocument/2006/relationships/hyperlink" Target="http://fr.wikipedia.org/wiki/Arabes" TargetMode="External"/><Relationship Id="rId5" Type="http://schemas.openxmlformats.org/officeDocument/2006/relationships/hyperlink" Target="http://fr.wikipedia.org/wiki/Proph%C3%A8tes" TargetMode="External"/><Relationship Id="rId10" Type="http://schemas.openxmlformats.org/officeDocument/2006/relationships/hyperlink" Target="http://fr.wikipedia.org/wiki/Romains" TargetMode="External"/><Relationship Id="rId4" Type="http://schemas.openxmlformats.org/officeDocument/2006/relationships/hyperlink" Target="http://fr.wikipedia.org/wiki/Livres_des_Rois" TargetMode="External"/><Relationship Id="rId9" Type="http://schemas.openxmlformats.org/officeDocument/2006/relationships/hyperlink" Target="http://fr.wikipedia.org/wiki/S%C3%A9leucide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fr.wikipedia.org/wiki/Fichier:Ananias_house.jpg" TargetMode="External"/><Relationship Id="rId1" Type="http://schemas.openxmlformats.org/officeDocument/2006/relationships/slideLayout" Target="../slideLayouts/slideLayout7.xml"/><Relationship Id="rId6" Type="http://schemas.openxmlformats.org/officeDocument/2006/relationships/hyperlink" Target="http://fr.wikipedia.org/wiki/Ananie_(Damas)" TargetMode="External"/><Relationship Id="rId5" Type="http://schemas.openxmlformats.org/officeDocument/2006/relationships/hyperlink" Target="http://fr.wikipedia.org/wiki/Paul_de_Tarse" TargetMode="External"/><Relationship Id="rId4" Type="http://schemas.openxmlformats.org/officeDocument/2006/relationships/hyperlink" Target="http://fr.wikipedia.org/wiki/Ananie"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fr.wikipedia.org/wiki/Anatolie" TargetMode="External"/><Relationship Id="rId3" Type="http://schemas.openxmlformats.org/officeDocument/2006/relationships/hyperlink" Target="http://fr.wikipedia.org/wiki/Omeyyades" TargetMode="External"/><Relationship Id="rId7" Type="http://schemas.openxmlformats.org/officeDocument/2006/relationships/hyperlink" Target="http://fr.wikipedia.org/wiki/Afrique" TargetMode="External"/><Relationship Id="rId12" Type="http://schemas.openxmlformats.org/officeDocument/2006/relationships/hyperlink" Target="http://fr.wikipedia.org/wiki/Civilisation_chinoise" TargetMode="External"/><Relationship Id="rId2" Type="http://schemas.openxmlformats.org/officeDocument/2006/relationships/hyperlink" Target="http://fr.wikipedia.org/wiki/635" TargetMode="External"/><Relationship Id="rId1" Type="http://schemas.openxmlformats.org/officeDocument/2006/relationships/slideLayout" Target="../slideLayouts/slideLayout7.xml"/><Relationship Id="rId6" Type="http://schemas.openxmlformats.org/officeDocument/2006/relationships/hyperlink" Target="http://fr.wikipedia.org/wiki/La_Mecque" TargetMode="External"/><Relationship Id="rId11" Type="http://schemas.openxmlformats.org/officeDocument/2006/relationships/hyperlink" Target="http://fr.wikipedia.org/wiki/Route_de_la_soie" TargetMode="External"/><Relationship Id="rId5" Type="http://schemas.openxmlformats.org/officeDocument/2006/relationships/hyperlink" Target="http://fr.wikipedia.org/wiki/750" TargetMode="External"/><Relationship Id="rId10" Type="http://schemas.openxmlformats.org/officeDocument/2006/relationships/hyperlink" Target="http://fr.wikipedia.org/wiki/Asie" TargetMode="External"/><Relationship Id="rId4" Type="http://schemas.openxmlformats.org/officeDocument/2006/relationships/hyperlink" Target="http://fr.wikipedia.org/wiki/661" TargetMode="External"/><Relationship Id="rId9" Type="http://schemas.openxmlformats.org/officeDocument/2006/relationships/hyperlink" Target="http://fr.wikipedia.org/wiki/Mer_M%C3%A9diterran%C3%A9e"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fr.wikipedia.org/wiki/Empire_ottoman" TargetMode="External"/><Relationship Id="rId13" Type="http://schemas.openxmlformats.org/officeDocument/2006/relationships/hyperlink" Target="http://fr.wikipedia.org/wiki/Mariano_Goybet" TargetMode="External"/><Relationship Id="rId3" Type="http://schemas.openxmlformats.org/officeDocument/2006/relationships/hyperlink" Target="http://fr.wikipedia.org/wiki/Chefs_musulmans_face_aux_croisades" TargetMode="External"/><Relationship Id="rId7" Type="http://schemas.openxmlformats.org/officeDocument/2006/relationships/hyperlink" Target="http://fr.wikipedia.org/wiki/1401" TargetMode="External"/><Relationship Id="rId12" Type="http://schemas.openxmlformats.org/officeDocument/2006/relationships/hyperlink" Target="http://fr.wikipedia.org/wiki/1919" TargetMode="External"/><Relationship Id="rId2" Type="http://schemas.openxmlformats.org/officeDocument/2006/relationships/hyperlink" Target="http://fr.wikipedia.org/wiki/1148" TargetMode="External"/><Relationship Id="rId1" Type="http://schemas.openxmlformats.org/officeDocument/2006/relationships/slideLayout" Target="../slideLayouts/slideLayout7.xml"/><Relationship Id="rId6" Type="http://schemas.openxmlformats.org/officeDocument/2006/relationships/hyperlink" Target="http://fr.wikipedia.org/wiki/Tamerlan" TargetMode="External"/><Relationship Id="rId11" Type="http://schemas.openxmlformats.org/officeDocument/2006/relationships/hyperlink" Target="http://fr.wikipedia.org/wiki/Trait%C3%A9_de_Versailles" TargetMode="External"/><Relationship Id="rId5" Type="http://schemas.openxmlformats.org/officeDocument/2006/relationships/hyperlink" Target="http://fr.wikipedia.org/wiki/Mongols" TargetMode="External"/><Relationship Id="rId15" Type="http://schemas.openxmlformats.org/officeDocument/2006/relationships/hyperlink" Target="http://fr.wikipedia.org/wiki/1946" TargetMode="External"/><Relationship Id="rId10" Type="http://schemas.openxmlformats.org/officeDocument/2006/relationships/hyperlink" Target="http://fr.wikipedia.org/wiki/1918" TargetMode="External"/><Relationship Id="rId4" Type="http://schemas.openxmlformats.org/officeDocument/2006/relationships/hyperlink" Target="http://fr.wikipedia.org/wiki/Liste_des_%C3%A9mirs_de_Damas" TargetMode="External"/><Relationship Id="rId9" Type="http://schemas.openxmlformats.org/officeDocument/2006/relationships/hyperlink" Target="http://fr.wikipedia.org/wiki/1516" TargetMode="External"/><Relationship Id="rId14" Type="http://schemas.openxmlformats.org/officeDocument/2006/relationships/hyperlink" Target="http://fr.wikipedia.org/wiki/Mandat_fran%C3%A7ais_en_Syri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fr.wikipedia.org/wiki/Fichier:R%C3%A9sidence_du_G%C3%A9n%C3%A9ral_Sarrail.jpg"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fr.wikipedia.org/wiki/Tol%C3%A8de" TargetMode="External"/><Relationship Id="rId2" Type="http://schemas.openxmlformats.org/officeDocument/2006/relationships/hyperlink" Target="http://fr.wikipedia.org/wiki/Damasquinage" TargetMode="External"/><Relationship Id="rId1" Type="http://schemas.openxmlformats.org/officeDocument/2006/relationships/slideLayout" Target="../slideLayouts/slideLayout7.xml"/><Relationship Id="rId5" Type="http://schemas.openxmlformats.org/officeDocument/2006/relationships/hyperlink" Target="http://fr.wikipedia.org/wiki/Lames_de_Damas" TargetMode="External"/><Relationship Id="rId4" Type="http://schemas.openxmlformats.org/officeDocument/2006/relationships/hyperlink" Target="http://fr.wikipedia.org/wiki/Inde"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fr.wikipedia.org/wiki/Damas_(tiss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fr.wikipedia.org/wiki/Langues_s%C3%A9mitiques" TargetMode="External"/><Relationship Id="rId7" Type="http://schemas.openxmlformats.org/officeDocument/2006/relationships/hyperlink" Target="http://fr.wikipedia.org/wiki/H%C3%A9breu_biblique" TargetMode="External"/><Relationship Id="rId2" Type="http://schemas.openxmlformats.org/officeDocument/2006/relationships/hyperlink" Target="http://fr.wikipedia.org/wiki/Arabe" TargetMode="External"/><Relationship Id="rId1" Type="http://schemas.openxmlformats.org/officeDocument/2006/relationships/slideLayout" Target="../slideLayouts/slideLayout7.xml"/><Relationship Id="rId6" Type="http://schemas.openxmlformats.org/officeDocument/2006/relationships/hyperlink" Target="http://fr.wikipedia.org/wiki/Aram%C3%A9en" TargetMode="External"/><Relationship Id="rId5" Type="http://schemas.openxmlformats.org/officeDocument/2006/relationships/hyperlink" Target="http://fr.wikipedia.org/wiki/%C3%89gyptien_ancien" TargetMode="External"/><Relationship Id="rId4" Type="http://schemas.openxmlformats.org/officeDocument/2006/relationships/hyperlink" Target="http://fr.wikipedia.org/wiki/Akkadien"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fr.wikipedia.org/wiki/Mandarine" TargetMode="External"/><Relationship Id="rId3" Type="http://schemas.openxmlformats.org/officeDocument/2006/relationships/hyperlink" Target="http://fr.wikipedia.org/wiki/Iran" TargetMode="External"/><Relationship Id="rId7" Type="http://schemas.openxmlformats.org/officeDocument/2006/relationships/hyperlink" Target="http://fr.wikipedia.org/wiki/Poire" TargetMode="External"/><Relationship Id="rId12" Type="http://schemas.openxmlformats.org/officeDocument/2006/relationships/hyperlink" Target="http://fr.wikipedia.org/wiki/Rose" TargetMode="External"/><Relationship Id="rId2" Type="http://schemas.openxmlformats.org/officeDocument/2006/relationships/hyperlink" Target="http://fr.wikipedia.org/wiki/Joseph-Marie_Jacquard" TargetMode="External"/><Relationship Id="rId1" Type="http://schemas.openxmlformats.org/officeDocument/2006/relationships/slideLayout" Target="../slideLayouts/slideLayout7.xml"/><Relationship Id="rId6" Type="http://schemas.openxmlformats.org/officeDocument/2006/relationships/hyperlink" Target="http://fr.wikipedia.org/wiki/Abricot" TargetMode="External"/><Relationship Id="rId11" Type="http://schemas.openxmlformats.org/officeDocument/2006/relationships/hyperlink" Target="http://fr.wikipedia.org/wiki/Jasmin" TargetMode="External"/><Relationship Id="rId5" Type="http://schemas.openxmlformats.org/officeDocument/2006/relationships/hyperlink" Target="http://fr.wikipedia.org/wiki/Ouzb%C3%A9kistan" TargetMode="External"/><Relationship Id="rId10" Type="http://schemas.openxmlformats.org/officeDocument/2006/relationships/hyperlink" Target="http://fr.wikipedia.org/wiki/Sucre" TargetMode="External"/><Relationship Id="rId4" Type="http://schemas.openxmlformats.org/officeDocument/2006/relationships/hyperlink" Target="http://fr.wikipedia.org/wiki/Afghanistan" TargetMode="External"/><Relationship Id="rId9" Type="http://schemas.openxmlformats.org/officeDocument/2006/relationships/hyperlink" Target="http://fr.wikipedia.org/wiki/Moyen_%C3%82g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fr.wikipedia.org/wiki/Fichier:Umayyad_Mosque,_Damascus.jpg" TargetMode="Externa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fr.wikipedia.org/wiki/Fichier:Dome_of_the_Clocks,_Umayyad_Mosque.jpg"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fr.wikipedia.org/wiki/705" TargetMode="External"/><Relationship Id="rId7" Type="http://schemas.openxmlformats.org/officeDocument/2006/relationships/hyperlink" Target="http://fr.wikipedia.org/wiki/J%C3%A9sus_de_Nazareth" TargetMode="External"/><Relationship Id="rId2" Type="http://schemas.openxmlformats.org/officeDocument/2006/relationships/hyperlink" Target="http://fr.wikipedia.org/wiki/Grande_mosqu%C3%A9e_des_Omeyyades" TargetMode="External"/><Relationship Id="rId1" Type="http://schemas.openxmlformats.org/officeDocument/2006/relationships/slideLayout" Target="../slideLayouts/slideLayout7.xml"/><Relationship Id="rId6" Type="http://schemas.openxmlformats.org/officeDocument/2006/relationships/hyperlink" Target="http://fr.wikipedia.org/wiki/Saint_Jean_Baptiste" TargetMode="External"/><Relationship Id="rId5" Type="http://schemas.openxmlformats.org/officeDocument/2006/relationships/hyperlink" Target="http://fr.wikipedia.org/wiki/J%C3%A9rusalem" TargetMode="External"/><Relationship Id="rId4" Type="http://schemas.openxmlformats.org/officeDocument/2006/relationships/hyperlink" Target="http://fr.wikipedia.org/wiki/D%C3%B4me_du_Rocher"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fr.wikipedia.org/wiki/Al-Walid_ben_Abd_al-Malik" TargetMode="External"/><Relationship Id="rId2" Type="http://schemas.openxmlformats.org/officeDocument/2006/relationships/hyperlink" Target="http://fr.wikipedia.org/wiki/Jean_Damasc%C3%A8ne"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fr.wikipedia.org/wiki/Ibn_Batt%C3%BBta"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fr.wikipedia.org/wiki/Saint_Jean_Baptiste" TargetMode="External"/><Relationship Id="rId2" Type="http://schemas.openxmlformats.org/officeDocument/2006/relationships/hyperlink" Target="http://fr.wikipedia.org/wiki/Zacharie" TargetMode="External"/><Relationship Id="rId1" Type="http://schemas.openxmlformats.org/officeDocument/2006/relationships/slideLayout" Target="../slideLayouts/slideLayout7.xml"/><Relationship Id="rId4" Type="http://schemas.openxmlformats.org/officeDocument/2006/relationships/hyperlink" Target="http://fr.wikipedia.org/wiki/Mahomet"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fr.wikipedia.org/wiki/Nadjaf" TargetMode="External"/><Relationship Id="rId3" Type="http://schemas.openxmlformats.org/officeDocument/2006/relationships/hyperlink" Target="http://fr.wikipedia.org/wiki/Husayn_ben_Ali" TargetMode="External"/><Relationship Id="rId7" Type="http://schemas.openxmlformats.org/officeDocument/2006/relationships/hyperlink" Target="http://fr.wikipedia.org/wiki/680" TargetMode="External"/><Relationship Id="rId2" Type="http://schemas.openxmlformats.org/officeDocument/2006/relationships/hyperlink" Target="http://fr.wikipedia.org/wiki/Saint_Jean_Baptiste" TargetMode="External"/><Relationship Id="rId1" Type="http://schemas.openxmlformats.org/officeDocument/2006/relationships/slideLayout" Target="../slideLayouts/slideLayout7.xml"/><Relationship Id="rId6" Type="http://schemas.openxmlformats.org/officeDocument/2006/relationships/hyperlink" Target="http://fr.wikipedia.org/wiki/10_octobre" TargetMode="External"/><Relationship Id="rId5" Type="http://schemas.openxmlformats.org/officeDocument/2006/relationships/hyperlink" Target="http://fr.wikipedia.org/wiki/Achoura" TargetMode="External"/><Relationship Id="rId4" Type="http://schemas.openxmlformats.org/officeDocument/2006/relationships/hyperlink" Target="http://fr.wikipedia.org/wiki/Bataille_de_Kerbala_(680)" TargetMode="External"/><Relationship Id="rId9" Type="http://schemas.openxmlformats.org/officeDocument/2006/relationships/hyperlink" Target="http://fr.wikipedia.org/wiki/Le_Caire"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fr.wikipedia.org/w/index.php?title=Palais_Azem&amp;action=edit&amp;redlink=1" TargetMode="External"/><Relationship Id="rId2" Type="http://schemas.openxmlformats.org/officeDocument/2006/relationships/hyperlink" Target="http://fr.wikipedia.org/wiki/Ottoman"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fr.wikipedia.org/wiki/Fichier:Umayyad_Square,_Damascus.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fr.wikipedia.org/wiki/Fichier:Damascus_roman_archs.JPG"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fr.wikipedia.org/wiki/Fichier:Damascus_SPOT_1363.jp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fr.wikipedia.org/wiki/Omeyyades" TargetMode="External"/><Relationship Id="rId2" Type="http://schemas.openxmlformats.org/officeDocument/2006/relationships/hyperlink" Target="http://fr.wikipedia.org/wiki/Barada" TargetMode="External"/><Relationship Id="rId1" Type="http://schemas.openxmlformats.org/officeDocument/2006/relationships/slideLayout" Target="../slideLayouts/slideLayout7.xml"/><Relationship Id="rId4" Type="http://schemas.openxmlformats.org/officeDocument/2006/relationships/hyperlink" Target="http://fr.wikipedia.org/w/index.php?title=Palais_Azem&amp;action=edit&amp;redlink=1"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fr.wikipedia.org/w/index.php?title=Muhi_al-Din_Ibn_Arabi&amp;action=edit&amp;redlink=1"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fr.wikipedia.org/wiki/Ghouta"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642910" y="785794"/>
            <a:ext cx="807249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2400" dirty="0" smtClean="0">
                <a:latin typeface="MS Reference Sans Serif" pitchFamily="34" charset="0"/>
                <a:ea typeface="Times New Roman" pitchFamily="18" charset="0"/>
                <a:cs typeface="Times New Roman" pitchFamily="18" charset="0"/>
              </a:rPr>
              <a:t>Damas s</a:t>
            </a:r>
            <a:r>
              <a:rPr kumimoji="0" lang="fr-FR" sz="2400" b="0" i="0" u="none" strike="noStrike" cap="none" normalizeH="0" baseline="0" dirty="0" smtClean="0">
                <a:ln>
                  <a:noFill/>
                </a:ln>
                <a:effectLst/>
                <a:latin typeface="MS Reference Sans Serif" pitchFamily="34" charset="0"/>
                <a:ea typeface="Times New Roman" pitchFamily="18" charset="0"/>
                <a:cs typeface="Times New Roman" pitchFamily="18" charset="0"/>
              </a:rPr>
              <a:t>itu</a:t>
            </a:r>
            <a:r>
              <a:rPr kumimoji="0" lang="fr-FR" sz="2400" b="1"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MS Reference Sans Serif" pitchFamily="34" charset="0"/>
                <a:ea typeface="Times New Roman" pitchFamily="18" charset="0"/>
                <a:cs typeface="Times New Roman" pitchFamily="18" charset="0"/>
              </a:rPr>
              <a:t>e dans une oasis irrigu</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MS Reference Sans Serif" pitchFamily="34" charset="0"/>
                <a:ea typeface="Times New Roman" pitchFamily="18" charset="0"/>
                <a:cs typeface="Times New Roman" pitchFamily="18" charset="0"/>
              </a:rPr>
              <a:t>e par le Barada, au sud du pays, la capitale de la Syrie est l'une des plus vieilles cit</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MS Reference Sans Serif" pitchFamily="34" charset="0"/>
                <a:ea typeface="Times New Roman" pitchFamily="18" charset="0"/>
                <a:cs typeface="Times New Roman" pitchFamily="18" charset="0"/>
              </a:rPr>
              <a:t>s du monde qui soient encore habit</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MS Reference Sans Serif" pitchFamily="34" charset="0"/>
                <a:ea typeface="Times New Roman" pitchFamily="18" charset="0"/>
                <a:cs typeface="Times New Roman" pitchFamily="18" charset="0"/>
              </a:rPr>
              <a:t>es aujourd'hui. Ancienne capitale de la dynastie des Omeyyades (661-750), la ville compte de nombreux bâtiments historiques, parmi lesquels l'une des plus importantes mosqu</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MS Reference Sans Serif" pitchFamily="34" charset="0"/>
                <a:ea typeface="Times New Roman" pitchFamily="18" charset="0"/>
                <a:cs typeface="Times New Roman" pitchFamily="18" charset="0"/>
              </a:rPr>
              <a:t>es de l'islam, la mosqu</a:t>
            </a:r>
            <a:r>
              <a:rPr kumimoji="0" lang="fr-FR" sz="2400" b="0" i="0" u="none" strike="noStrike" cap="none" normalizeH="0" baseline="0" dirty="0" smtClean="0">
                <a:ln>
                  <a:noFill/>
                </a:ln>
                <a:effectLst/>
                <a:latin typeface="Calibri"/>
                <a:ea typeface="Times New Roman" pitchFamily="18" charset="0"/>
                <a:cs typeface="Times New Roman" pitchFamily="18" charset="0"/>
              </a:rPr>
              <a:t>é</a:t>
            </a:r>
            <a:r>
              <a:rPr kumimoji="0" lang="fr-FR" sz="2400" b="0" i="0" u="none" strike="noStrike" cap="none" normalizeH="0" baseline="0" dirty="0" smtClean="0">
                <a:ln>
                  <a:noFill/>
                </a:ln>
                <a:effectLst/>
                <a:latin typeface="MS Reference Sans Serif" pitchFamily="34" charset="0"/>
                <a:ea typeface="Times New Roman" pitchFamily="18" charset="0"/>
                <a:cs typeface="Times New Roman" pitchFamily="18" charset="0"/>
              </a:rPr>
              <a:t>e des Omeyyades</a:t>
            </a:r>
            <a:r>
              <a:rPr kumimoji="0" lang="fr-FR" sz="2400" b="0" i="0" u="none" strike="noStrike" cap="none" normalizeH="0" dirty="0" smtClean="0">
                <a:ln>
                  <a:noFill/>
                </a:ln>
                <a:effectLst/>
                <a:latin typeface="MS Reference Sans Serif" pitchFamily="34" charset="0"/>
                <a:ea typeface="Times New Roman" pitchFamily="18" charset="0"/>
                <a:cs typeface="Times New Roman" pitchFamily="18" charset="0"/>
              </a:rPr>
              <a:t> est la plus ancienne ville continuellement habitée</a:t>
            </a:r>
            <a:endParaRPr kumimoji="0" lang="fr-FR" sz="2400" b="0" i="0" u="none" strike="noStrike" cap="none" normalizeH="0" baseline="0" dirty="0" smtClean="0">
              <a:ln>
                <a:noFill/>
              </a:ln>
              <a:effectLst/>
              <a:latin typeface="Arial" pitchFamily="34" charset="0"/>
              <a:cs typeface="Arial" pitchFamily="34" charset="0"/>
            </a:endParaRPr>
          </a:p>
        </p:txBody>
      </p:sp>
      <p:sp>
        <p:nvSpPr>
          <p:cNvPr id="4" name="Rectangle 3"/>
          <p:cNvSpPr/>
          <p:nvPr/>
        </p:nvSpPr>
        <p:spPr>
          <a:xfrm>
            <a:off x="642910" y="285728"/>
            <a:ext cx="2714644" cy="523220"/>
          </a:xfrm>
          <a:prstGeom prst="rect">
            <a:avLst/>
          </a:prstGeom>
        </p:spPr>
        <p:txBody>
          <a:bodyPr wrap="square">
            <a:spAutoFit/>
          </a:bodyPr>
          <a:lstStyle/>
          <a:p>
            <a:pPr lvl="0" fontAlgn="base">
              <a:spcBef>
                <a:spcPct val="0"/>
              </a:spcBef>
              <a:spcAft>
                <a:spcPct val="0"/>
              </a:spcAft>
            </a:pPr>
            <a:r>
              <a:rPr lang="fr-FR" sz="2800" b="1" dirty="0" smtClean="0">
                <a:latin typeface="Calibri" pitchFamily="34" charset="0"/>
                <a:ea typeface="Times New Roman" pitchFamily="18" charset="0"/>
                <a:cs typeface="Arial" pitchFamily="34" charset="0"/>
              </a:rPr>
              <a:t>Introduction</a:t>
            </a:r>
          </a:p>
        </p:txBody>
      </p:sp>
      <p:sp>
        <p:nvSpPr>
          <p:cNvPr id="5" name="Rectangle 4"/>
          <p:cNvSpPr/>
          <p:nvPr/>
        </p:nvSpPr>
        <p:spPr>
          <a:xfrm>
            <a:off x="642910" y="4143380"/>
            <a:ext cx="8001056" cy="1569660"/>
          </a:xfrm>
          <a:prstGeom prst="rect">
            <a:avLst/>
          </a:prstGeom>
        </p:spPr>
        <p:txBody>
          <a:bodyPr wrap="square">
            <a:spAutoFit/>
          </a:bodyPr>
          <a:lstStyle/>
          <a:p>
            <a:r>
              <a:rPr lang="fr-FR" sz="2400" dirty="0" smtClean="0">
                <a:solidFill>
                  <a:srgbClr val="000000"/>
                </a:solidFill>
                <a:latin typeface="MS Reference Sans Serif" pitchFamily="34" charset="0"/>
                <a:ea typeface="Times New Roman" pitchFamily="18" charset="0"/>
                <a:cs typeface="Times New Roman" pitchFamily="18" charset="0"/>
              </a:rPr>
              <a:t>Damas,</a:t>
            </a:r>
            <a:r>
              <a:rPr lang="fr-FR" sz="2400" dirty="0" smtClean="0">
                <a:solidFill>
                  <a:srgbClr val="000000"/>
                </a:solidFill>
                <a:ea typeface="Times New Roman" pitchFamily="18" charset="0"/>
                <a:cs typeface="Times New Roman" pitchFamily="18" charset="0"/>
              </a:rPr>
              <a:t> </a:t>
            </a:r>
            <a:r>
              <a:rPr lang="fr-FR" sz="2400" dirty="0" smtClean="0">
                <a:solidFill>
                  <a:srgbClr val="000000"/>
                </a:solidFill>
                <a:latin typeface="MS Reference Sans Serif" pitchFamily="34" charset="0"/>
                <a:ea typeface="Times New Roman" pitchFamily="18" charset="0"/>
                <a:cs typeface="Times New Roman" pitchFamily="18" charset="0"/>
              </a:rPr>
              <a:t>en</a:t>
            </a:r>
            <a:r>
              <a:rPr lang="fr-FR" sz="2400" dirty="0" smtClean="0">
                <a:solidFill>
                  <a:srgbClr val="000000"/>
                </a:solidFill>
                <a:ea typeface="Times New Roman" pitchFamily="18" charset="0"/>
                <a:cs typeface="Times New Roman" pitchFamily="18" charset="0"/>
              </a:rPr>
              <a:t> </a:t>
            </a:r>
            <a:r>
              <a:rPr lang="fr-FR" sz="2400" dirty="0" smtClean="0">
                <a:solidFill>
                  <a:srgbClr val="000000"/>
                </a:solidFill>
                <a:latin typeface="MS Reference Sans Serif" pitchFamily="34" charset="0"/>
                <a:ea typeface="Times New Roman" pitchFamily="18" charset="0"/>
                <a:cs typeface="Times New Roman" pitchFamily="18" charset="0"/>
              </a:rPr>
              <a:t>arabe</a:t>
            </a:r>
            <a:r>
              <a:rPr lang="fr-FR" sz="2400" dirty="0" smtClean="0">
                <a:solidFill>
                  <a:srgbClr val="000000"/>
                </a:solidFill>
                <a:ea typeface="Times New Roman" pitchFamily="18" charset="0"/>
                <a:cs typeface="Times New Roman" pitchFamily="18" charset="0"/>
              </a:rPr>
              <a:t> </a:t>
            </a:r>
            <a:r>
              <a:rPr lang="fr-FR" sz="2400" b="1" dirty="0" smtClean="0">
                <a:solidFill>
                  <a:srgbClr val="000000"/>
                </a:solidFill>
                <a:latin typeface="MS Reference Sans Serif" pitchFamily="34" charset="0"/>
                <a:ea typeface="Times New Roman" pitchFamily="18" charset="0"/>
                <a:cs typeface="Times New Roman" pitchFamily="18" charset="0"/>
              </a:rPr>
              <a:t>Dimashq</a:t>
            </a:r>
            <a:r>
              <a:rPr lang="fr-FR" sz="2400" dirty="0" smtClean="0">
                <a:solidFill>
                  <a:srgbClr val="000000"/>
                </a:solidFill>
                <a:latin typeface="MS Reference Sans Serif" pitchFamily="34" charset="0"/>
                <a:ea typeface="Times New Roman" pitchFamily="18" charset="0"/>
                <a:cs typeface="Times New Roman" pitchFamily="18" charset="0"/>
              </a:rPr>
              <a:t>,</a:t>
            </a:r>
            <a:r>
              <a:rPr lang="fr-FR" sz="2400" dirty="0" smtClean="0">
                <a:solidFill>
                  <a:srgbClr val="000000"/>
                </a:solidFill>
                <a:ea typeface="Times New Roman" pitchFamily="18" charset="0"/>
                <a:cs typeface="Times New Roman" pitchFamily="18" charset="0"/>
              </a:rPr>
              <a:t> </a:t>
            </a:r>
            <a:r>
              <a:rPr lang="fr-FR" sz="2400" dirty="0" smtClean="0">
                <a:solidFill>
                  <a:srgbClr val="000000"/>
                </a:solidFill>
                <a:latin typeface="MS Reference Sans Serif" pitchFamily="34" charset="0"/>
                <a:ea typeface="Times New Roman" pitchFamily="18" charset="0"/>
                <a:cs typeface="Times New Roman" pitchFamily="18" charset="0"/>
              </a:rPr>
              <a:t>capitale de la Syrie, situ</a:t>
            </a:r>
            <a:r>
              <a:rPr lang="fr-FR" sz="2400" dirty="0" smtClean="0">
                <a:solidFill>
                  <a:srgbClr val="000000"/>
                </a:solidFill>
                <a:ea typeface="Times New Roman" pitchFamily="18" charset="0"/>
                <a:cs typeface="Times New Roman" pitchFamily="18" charset="0"/>
              </a:rPr>
              <a:t>é</a:t>
            </a:r>
            <a:r>
              <a:rPr lang="fr-FR" sz="2400" dirty="0" smtClean="0">
                <a:solidFill>
                  <a:srgbClr val="000000"/>
                </a:solidFill>
                <a:latin typeface="MS Reference Sans Serif" pitchFamily="34" charset="0"/>
                <a:ea typeface="Times New Roman" pitchFamily="18" charset="0"/>
                <a:cs typeface="Times New Roman" pitchFamily="18" charset="0"/>
              </a:rPr>
              <a:t>e dans le sud-ouest du pays, au pied de l</a:t>
            </a:r>
            <a:r>
              <a:rPr lang="fr-FR" sz="2400" dirty="0" smtClean="0">
                <a:solidFill>
                  <a:srgbClr val="000000"/>
                </a:solidFill>
                <a:ea typeface="Times New Roman" pitchFamily="18" charset="0"/>
                <a:cs typeface="Times New Roman" pitchFamily="18" charset="0"/>
              </a:rPr>
              <a:t>’</a:t>
            </a:r>
            <a:r>
              <a:rPr lang="fr-FR" sz="2400" dirty="0" smtClean="0">
                <a:solidFill>
                  <a:srgbClr val="000000"/>
                </a:solidFill>
                <a:latin typeface="MS Reference Sans Serif" pitchFamily="34" charset="0"/>
                <a:ea typeface="Times New Roman" pitchFamily="18" charset="0"/>
                <a:cs typeface="Times New Roman" pitchFamily="18" charset="0"/>
              </a:rPr>
              <a:t>Anti-Liban oriental, </a:t>
            </a:r>
            <a:r>
              <a:rPr lang="fr-FR" sz="2400" dirty="0" smtClean="0">
                <a:solidFill>
                  <a:srgbClr val="000000"/>
                </a:solidFill>
                <a:ea typeface="Times New Roman" pitchFamily="18" charset="0"/>
                <a:cs typeface="Times New Roman" pitchFamily="18" charset="0"/>
              </a:rPr>
              <a:t>à</a:t>
            </a:r>
            <a:r>
              <a:rPr lang="fr-FR" sz="2400" dirty="0" smtClean="0">
                <a:solidFill>
                  <a:srgbClr val="000000"/>
                </a:solidFill>
                <a:latin typeface="MS Reference Sans Serif" pitchFamily="34" charset="0"/>
                <a:ea typeface="Times New Roman" pitchFamily="18" charset="0"/>
                <a:cs typeface="Times New Roman" pitchFamily="18" charset="0"/>
              </a:rPr>
              <a:t> la limite du d</a:t>
            </a:r>
            <a:r>
              <a:rPr lang="fr-FR" sz="2400" dirty="0" smtClean="0">
                <a:solidFill>
                  <a:srgbClr val="000000"/>
                </a:solidFill>
                <a:ea typeface="Times New Roman" pitchFamily="18" charset="0"/>
                <a:cs typeface="Times New Roman" pitchFamily="18" charset="0"/>
              </a:rPr>
              <a:t>é</a:t>
            </a:r>
            <a:r>
              <a:rPr lang="fr-FR" sz="2400" dirty="0" smtClean="0">
                <a:solidFill>
                  <a:srgbClr val="000000"/>
                </a:solidFill>
                <a:latin typeface="MS Reference Sans Serif" pitchFamily="34" charset="0"/>
                <a:ea typeface="Times New Roman" pitchFamily="18" charset="0"/>
                <a:cs typeface="Times New Roman" pitchFamily="18" charset="0"/>
              </a:rPr>
              <a:t>sert de Syrie, pr</a:t>
            </a:r>
            <a:r>
              <a:rPr lang="fr-FR" sz="2400" dirty="0" smtClean="0">
                <a:solidFill>
                  <a:srgbClr val="000000"/>
                </a:solidFill>
                <a:ea typeface="Times New Roman" pitchFamily="18" charset="0"/>
                <a:cs typeface="Times New Roman" pitchFamily="18" charset="0"/>
              </a:rPr>
              <a:t>è</a:t>
            </a:r>
            <a:r>
              <a:rPr lang="fr-FR" sz="2400" dirty="0" smtClean="0">
                <a:solidFill>
                  <a:srgbClr val="000000"/>
                </a:solidFill>
                <a:latin typeface="MS Reference Sans Serif" pitchFamily="34" charset="0"/>
                <a:ea typeface="Times New Roman" pitchFamily="18" charset="0"/>
                <a:cs typeface="Times New Roman" pitchFamily="18" charset="0"/>
              </a:rPr>
              <a:t>s de la fronti</a:t>
            </a:r>
            <a:r>
              <a:rPr lang="fr-FR" sz="2400" dirty="0" smtClean="0">
                <a:solidFill>
                  <a:srgbClr val="000000"/>
                </a:solidFill>
                <a:ea typeface="Times New Roman" pitchFamily="18" charset="0"/>
                <a:cs typeface="Times New Roman" pitchFamily="18" charset="0"/>
              </a:rPr>
              <a:t>è</a:t>
            </a:r>
            <a:r>
              <a:rPr lang="fr-FR" sz="2400" dirty="0" smtClean="0">
                <a:solidFill>
                  <a:srgbClr val="000000"/>
                </a:solidFill>
                <a:latin typeface="MS Reference Sans Serif" pitchFamily="34" charset="0"/>
                <a:ea typeface="Times New Roman" pitchFamily="18" charset="0"/>
                <a:cs typeface="Times New Roman" pitchFamily="18" charset="0"/>
              </a:rPr>
              <a:t>re libanaise, sur le Barada.</a:t>
            </a:r>
            <a:endParaRPr lang="fr-FR" sz="2400" dirty="0"/>
          </a:p>
        </p:txBody>
      </p:sp>
      <p:sp>
        <p:nvSpPr>
          <p:cNvPr id="6" name="Rectangle 5"/>
          <p:cNvSpPr/>
          <p:nvPr/>
        </p:nvSpPr>
        <p:spPr>
          <a:xfrm>
            <a:off x="642910" y="5572140"/>
            <a:ext cx="8358246" cy="830997"/>
          </a:xfrm>
          <a:prstGeom prst="rect">
            <a:avLst/>
          </a:prstGeom>
        </p:spPr>
        <p:txBody>
          <a:bodyPr wrap="square">
            <a:spAutoFit/>
          </a:bodyPr>
          <a:lstStyle/>
          <a:p>
            <a:r>
              <a:rPr lang="fr-FR" sz="2400" dirty="0" smtClean="0">
                <a:latin typeface="Calibri" pitchFamily="34" charset="0"/>
                <a:ea typeface="Times New Roman" pitchFamily="18" charset="0"/>
                <a:cs typeface="Arial" pitchFamily="34" charset="0"/>
              </a:rPr>
              <a:t>La ville même compte plus de 4 400 000 habitants et son territoire correspond au mohafazat (gouvernorat) </a:t>
            </a:r>
            <a:endParaRPr lang="fr-F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785794"/>
            <a:ext cx="1785950" cy="523220"/>
          </a:xfrm>
          <a:prstGeom prst="rect">
            <a:avLst/>
          </a:prstGeom>
        </p:spPr>
        <p:txBody>
          <a:bodyPr wrap="square">
            <a:spAutoFit/>
          </a:bodyPr>
          <a:lstStyle/>
          <a:p>
            <a:r>
              <a:rPr lang="fr-FR" sz="2800" b="1" dirty="0" smtClean="0"/>
              <a:t>Climat</a:t>
            </a:r>
            <a:endParaRPr lang="fr-FR" sz="2800" dirty="0"/>
          </a:p>
        </p:txBody>
      </p:sp>
      <p:sp>
        <p:nvSpPr>
          <p:cNvPr id="3" name="Rectangle 2"/>
          <p:cNvSpPr/>
          <p:nvPr/>
        </p:nvSpPr>
        <p:spPr>
          <a:xfrm>
            <a:off x="785786" y="1582341"/>
            <a:ext cx="7572428" cy="3785652"/>
          </a:xfrm>
          <a:prstGeom prst="rect">
            <a:avLst/>
          </a:prstGeom>
        </p:spPr>
        <p:txBody>
          <a:bodyPr wrap="square">
            <a:spAutoFit/>
          </a:bodyPr>
          <a:lstStyle/>
          <a:p>
            <a:r>
              <a:rPr lang="fr-FR" sz="2400" dirty="0" smtClean="0"/>
              <a:t>Le climat est semi-aride, la présence voisine de l'Anti-Liban conditionnant les pluies en hiver. Les étés sont chauds avec moins d'humidité. Les hivers sont frais et pluvieux ou même enneigés. En janvier les températures maximales et minimales sont de 11 ° C et 0 ° C ; la plus basse jamais enregistrée ayant été de -13,5 ° C, L'été et surtout en août les températures maximales et minimales approchent les 35 ° C et 17 ° C, la plus élevée jamais enregistrée ayant été de 45,5 ° C. Les précipitations annuelles sont d'environ 20 cm, de novembre à mars</a:t>
            </a:r>
            <a:endParaRPr lang="fr-FR"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3" y="428604"/>
          <a:ext cx="8072493" cy="1930906"/>
        </p:xfrm>
        <a:graphic>
          <a:graphicData uri="http://schemas.openxmlformats.org/drawingml/2006/table">
            <a:tbl>
              <a:tblPr/>
              <a:tblGrid>
                <a:gridCol w="1357322"/>
                <a:gridCol w="428628"/>
                <a:gridCol w="428628"/>
                <a:gridCol w="428628"/>
                <a:gridCol w="428628"/>
                <a:gridCol w="500066"/>
                <a:gridCol w="500066"/>
                <a:gridCol w="483037"/>
                <a:gridCol w="517095"/>
                <a:gridCol w="500066"/>
                <a:gridCol w="500066"/>
                <a:gridCol w="500066"/>
                <a:gridCol w="500066"/>
                <a:gridCol w="1000131"/>
              </a:tblGrid>
              <a:tr h="229362">
                <a:tc>
                  <a:txBody>
                    <a:bodyPr/>
                    <a:lstStyle/>
                    <a:p>
                      <a:pPr algn="ctr">
                        <a:lnSpc>
                          <a:spcPct val="115000"/>
                        </a:lnSpc>
                        <a:spcBef>
                          <a:spcPts val="1200"/>
                        </a:spcBef>
                        <a:spcAft>
                          <a:spcPts val="1200"/>
                        </a:spcAft>
                      </a:pPr>
                      <a:r>
                        <a:rPr lang="fr-FR" sz="1200" b="1" dirty="0">
                          <a:solidFill>
                            <a:srgbClr val="000000"/>
                          </a:solidFill>
                          <a:latin typeface="Times New Roman"/>
                          <a:ea typeface="Times New Roman"/>
                          <a:cs typeface="Arial"/>
                        </a:rPr>
                        <a:t>mois</a:t>
                      </a:r>
                      <a:endParaRPr lang="fr-FR" sz="1100" dirty="0">
                        <a:latin typeface="Calibri"/>
                        <a:ea typeface="Calibri"/>
                        <a:cs typeface="Arial"/>
                      </a:endParaRPr>
                    </a:p>
                  </a:txBody>
                  <a:tcPr marL="9525" marR="9525" marT="9525" marB="9525" anchor="ctr">
                    <a:lnL w="12700" cap="flat" cmpd="sng" algn="ctr">
                      <a:solidFill>
                        <a:srgbClr val="AAAAAA"/>
                      </a:solidFill>
                      <a:prstDash val="solid"/>
                      <a:round/>
                      <a:headEnd type="none" w="med" len="med"/>
                      <a:tailEnd type="none" w="med" len="med"/>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dirty="0">
                          <a:solidFill>
                            <a:srgbClr val="000000"/>
                          </a:solidFill>
                          <a:latin typeface="Times New Roman"/>
                          <a:ea typeface="Times New Roman"/>
                          <a:cs typeface="Arial"/>
                        </a:rPr>
                        <a:t>jan.</a:t>
                      </a:r>
                      <a:endParaRPr lang="fr-FR" sz="1100" dirty="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dirty="0">
                          <a:solidFill>
                            <a:srgbClr val="000000"/>
                          </a:solidFill>
                          <a:latin typeface="Times New Roman"/>
                          <a:ea typeface="Times New Roman"/>
                          <a:cs typeface="Arial"/>
                        </a:rPr>
                        <a:t>fév.</a:t>
                      </a:r>
                      <a:endParaRPr lang="fr-FR" sz="1100" dirty="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dirty="0">
                          <a:solidFill>
                            <a:srgbClr val="000000"/>
                          </a:solidFill>
                          <a:latin typeface="Times New Roman"/>
                          <a:ea typeface="Times New Roman"/>
                          <a:cs typeface="Arial"/>
                        </a:rPr>
                        <a:t>mar.</a:t>
                      </a:r>
                      <a:endParaRPr lang="fr-FR" sz="1100" dirty="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dirty="0" err="1">
                          <a:solidFill>
                            <a:srgbClr val="000000"/>
                          </a:solidFill>
                          <a:latin typeface="Times New Roman"/>
                          <a:ea typeface="Times New Roman"/>
                          <a:cs typeface="Arial"/>
                        </a:rPr>
                        <a:t>avr</a:t>
                      </a:r>
                      <a:r>
                        <a:rPr lang="fr-FR" sz="1200" b="1">
                          <a:solidFill>
                            <a:srgbClr val="000000"/>
                          </a:solidFill>
                          <a:latin typeface="Times New Roman"/>
                          <a:ea typeface="Times New Roman"/>
                          <a:cs typeface="Arial"/>
                        </a:rPr>
                        <a:t>.</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mai</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jui.</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jui.</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aoû.</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sep.</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oct.</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nov.</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déc.</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année</a:t>
                      </a:r>
                      <a:endParaRPr lang="fr-FR" sz="1100">
                        <a:latin typeface="Calibri"/>
                        <a:ea typeface="Calibri"/>
                        <a:cs typeface="Arial"/>
                      </a:endParaRPr>
                    </a:p>
                  </a:txBody>
                  <a:tcPr marL="9525" marR="9525" marT="9525" marB="9525" anchor="ctr">
                    <a:lnL>
                      <a:noFill/>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a:noFill/>
                    </a:lnB>
                    <a:solidFill>
                      <a:srgbClr val="FFFFFF"/>
                    </a:solidFill>
                  </a:tcPr>
                </a:tc>
              </a:tr>
              <a:tr h="1701544">
                <a:tc>
                  <a:txBody>
                    <a:bodyPr/>
                    <a:lstStyle/>
                    <a:p>
                      <a:pPr>
                        <a:lnSpc>
                          <a:spcPct val="115000"/>
                        </a:lnSpc>
                        <a:spcBef>
                          <a:spcPts val="1200"/>
                        </a:spcBef>
                        <a:spcAft>
                          <a:spcPts val="1200"/>
                        </a:spcAft>
                      </a:pPr>
                      <a:r>
                        <a:rPr lang="fr-FR" sz="1400" b="1" dirty="0">
                          <a:solidFill>
                            <a:srgbClr val="000000"/>
                          </a:solidFill>
                          <a:latin typeface="Times New Roman"/>
                          <a:ea typeface="Times New Roman"/>
                          <a:cs typeface="Arial"/>
                        </a:rPr>
                        <a:t>Température</a:t>
                      </a:r>
                      <a:r>
                        <a:rPr lang="fr-FR" sz="1200" b="1" dirty="0">
                          <a:solidFill>
                            <a:srgbClr val="000000"/>
                          </a:solidFill>
                          <a:latin typeface="Times New Roman"/>
                          <a:ea typeface="Times New Roman"/>
                          <a:cs typeface="Arial"/>
                        </a:rPr>
                        <a:t> </a:t>
                      </a:r>
                      <a:r>
                        <a:rPr lang="fr-FR" sz="1400" b="1" dirty="0">
                          <a:solidFill>
                            <a:srgbClr val="000000"/>
                          </a:solidFill>
                          <a:latin typeface="Times New Roman"/>
                          <a:ea typeface="Times New Roman"/>
                          <a:cs typeface="Arial"/>
                        </a:rPr>
                        <a:t>minimale moyenne </a:t>
                      </a:r>
                      <a:r>
                        <a:rPr lang="fr-FR" sz="1200" b="1" dirty="0">
                          <a:solidFill>
                            <a:srgbClr val="000000"/>
                          </a:solidFill>
                          <a:latin typeface="Times New Roman"/>
                          <a:ea typeface="Times New Roman"/>
                          <a:cs typeface="Arial"/>
                        </a:rPr>
                        <a:t>(</a:t>
                      </a:r>
                      <a:r>
                        <a:rPr lang="fr-FR" sz="1400" b="1" u="sng" dirty="0">
                          <a:solidFill>
                            <a:srgbClr val="0000FF"/>
                          </a:solidFill>
                          <a:latin typeface="Times New Roman"/>
                          <a:ea typeface="Times New Roman"/>
                          <a:cs typeface="Arial"/>
                          <a:hlinkClick r:id="rId2" tooltip="Degré Celsius"/>
                        </a:rPr>
                        <a:t>°C</a:t>
                      </a:r>
                      <a:r>
                        <a:rPr lang="fr-FR" sz="1400" b="1" dirty="0">
                          <a:solidFill>
                            <a:srgbClr val="000000"/>
                          </a:solidFill>
                          <a:latin typeface="Times New Roman"/>
                          <a:ea typeface="Times New Roman"/>
                          <a:cs typeface="Arial"/>
                        </a:rPr>
                        <a:t>)</a:t>
                      </a:r>
                      <a:endParaRPr lang="fr-FR" sz="1400" dirty="0">
                        <a:latin typeface="Calibri"/>
                        <a:ea typeface="Calibri"/>
                        <a:cs typeface="Arial"/>
                      </a:endParaRPr>
                    </a:p>
                  </a:txBody>
                  <a:tcPr marL="9525" marR="9525" marT="9525" marB="9525" anchor="ctr">
                    <a:lnL w="12700" cap="flat" cmpd="sng" algn="ctr">
                      <a:solidFill>
                        <a:srgbClr val="AAAAAA"/>
                      </a:solidFill>
                      <a:prstDash val="solid"/>
                      <a:round/>
                      <a:headEnd type="none" w="med" len="med"/>
                      <a:tailEnd type="none" w="med" len="med"/>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2</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4</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7</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C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11</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C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14</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8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16</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8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17</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80"/>
                    </a:solidFill>
                  </a:tcPr>
                </a:tc>
                <a:tc>
                  <a:txBody>
                    <a:bodyPr/>
                    <a:lstStyle/>
                    <a:p>
                      <a:pPr algn="ctr">
                        <a:lnSpc>
                          <a:spcPct val="115000"/>
                        </a:lnSpc>
                        <a:spcBef>
                          <a:spcPts val="1200"/>
                        </a:spcBef>
                        <a:spcAft>
                          <a:spcPts val="1200"/>
                        </a:spcAft>
                      </a:pPr>
                      <a:r>
                        <a:rPr lang="fr-FR" sz="1200" dirty="0">
                          <a:solidFill>
                            <a:srgbClr val="000000"/>
                          </a:solidFill>
                          <a:latin typeface="Times New Roman"/>
                          <a:ea typeface="Times New Roman"/>
                          <a:cs typeface="Arial"/>
                        </a:rPr>
                        <a:t>13</a:t>
                      </a:r>
                      <a:endParaRPr lang="fr-FR" sz="1100" dirty="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8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9</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C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4</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b="1" dirty="0">
                          <a:solidFill>
                            <a:srgbClr val="000000"/>
                          </a:solidFill>
                          <a:latin typeface="Times New Roman"/>
                          <a:ea typeface="Times New Roman"/>
                          <a:cs typeface="Arial"/>
                        </a:rPr>
                        <a:t>8</a:t>
                      </a:r>
                      <a:endParaRPr lang="fr-FR" sz="1100" dirty="0">
                        <a:latin typeface="Calibri"/>
                        <a:ea typeface="Calibri"/>
                        <a:cs typeface="Arial"/>
                      </a:endParaRPr>
                    </a:p>
                  </a:txBody>
                  <a:tcPr marL="9525" marR="9525" marT="9525" marB="9525" anchor="ctr">
                    <a:lnL>
                      <a:noFill/>
                    </a:lnL>
                    <a:lnR w="12700" cap="flat" cmpd="sng" algn="ctr">
                      <a:solidFill>
                        <a:srgbClr val="AAAAAA"/>
                      </a:solidFill>
                      <a:prstDash val="solid"/>
                      <a:round/>
                      <a:headEnd type="none" w="med" len="med"/>
                      <a:tailEnd type="none" w="med" len="med"/>
                    </a:lnR>
                    <a:lnT>
                      <a:noFill/>
                    </a:lnT>
                    <a:lnB w="12700" cap="flat" cmpd="sng" algn="ctr">
                      <a:solidFill>
                        <a:srgbClr val="AAAAAA"/>
                      </a:solidFill>
                      <a:prstDash val="solid"/>
                      <a:round/>
                      <a:headEnd type="none" w="med" len="med"/>
                      <a:tailEnd type="none" w="med" len="med"/>
                    </a:lnB>
                    <a:solidFill>
                      <a:srgbClr val="FFFFFF"/>
                    </a:solidFill>
                  </a:tcPr>
                </a:tc>
              </a:tr>
            </a:tbl>
          </a:graphicData>
        </a:graphic>
      </p:graphicFrame>
      <p:graphicFrame>
        <p:nvGraphicFramePr>
          <p:cNvPr id="3" name="Tableau 2"/>
          <p:cNvGraphicFramePr>
            <a:graphicFrameLocks noGrp="1"/>
          </p:cNvGraphicFramePr>
          <p:nvPr/>
        </p:nvGraphicFramePr>
        <p:xfrm>
          <a:off x="571472" y="3000372"/>
          <a:ext cx="8072494" cy="1923862"/>
        </p:xfrm>
        <a:graphic>
          <a:graphicData uri="http://schemas.openxmlformats.org/drawingml/2006/table">
            <a:tbl>
              <a:tblPr/>
              <a:tblGrid>
                <a:gridCol w="1292686"/>
                <a:gridCol w="493264"/>
                <a:gridCol w="500066"/>
                <a:gridCol w="428628"/>
                <a:gridCol w="428628"/>
                <a:gridCol w="428628"/>
                <a:gridCol w="500066"/>
                <a:gridCol w="428628"/>
                <a:gridCol w="500066"/>
                <a:gridCol w="500066"/>
                <a:gridCol w="500066"/>
                <a:gridCol w="500066"/>
                <a:gridCol w="500066"/>
                <a:gridCol w="1071570"/>
              </a:tblGrid>
              <a:tr h="1277806">
                <a:tc>
                  <a:txBody>
                    <a:bodyPr/>
                    <a:lstStyle/>
                    <a:p>
                      <a:pPr>
                        <a:lnSpc>
                          <a:spcPct val="115000"/>
                        </a:lnSpc>
                        <a:spcBef>
                          <a:spcPts val="1200"/>
                        </a:spcBef>
                        <a:spcAft>
                          <a:spcPts val="1200"/>
                        </a:spcAft>
                      </a:pPr>
                      <a:r>
                        <a:rPr lang="fr-FR" sz="1400" b="1" dirty="0">
                          <a:solidFill>
                            <a:srgbClr val="000000"/>
                          </a:solidFill>
                          <a:latin typeface="Times New Roman"/>
                          <a:ea typeface="Times New Roman"/>
                          <a:cs typeface="Arial"/>
                        </a:rPr>
                        <a:t>Température maximale moyenne </a:t>
                      </a:r>
                      <a:r>
                        <a:rPr lang="fr-FR" sz="1200" b="1" dirty="0">
                          <a:solidFill>
                            <a:srgbClr val="000000"/>
                          </a:solidFill>
                          <a:latin typeface="Times New Roman"/>
                          <a:ea typeface="Times New Roman"/>
                          <a:cs typeface="Arial"/>
                        </a:rPr>
                        <a:t>(°C)</a:t>
                      </a:r>
                      <a:endParaRPr lang="fr-FR" sz="1100" dirty="0">
                        <a:latin typeface="Calibri"/>
                        <a:ea typeface="Calibri"/>
                        <a:cs typeface="Arial"/>
                      </a:endParaRPr>
                    </a:p>
                  </a:txBody>
                  <a:tcPr marL="9525" marR="9525" marT="9525" marB="9525" anchor="ctr">
                    <a:lnL w="12700" cap="flat" cmpd="sng" algn="ctr">
                      <a:solidFill>
                        <a:srgbClr val="AAAAAA"/>
                      </a:solidFill>
                      <a:prstDash val="solid"/>
                      <a:round/>
                      <a:headEnd type="none" w="med" len="med"/>
                      <a:tailEnd type="none" w="med" len="med"/>
                    </a:lnL>
                    <a:lnR>
                      <a:noFill/>
                    </a:lnR>
                    <a:lnT w="12700" cap="flat" cmpd="sng" algn="ctr">
                      <a:solidFill>
                        <a:srgbClr val="AAAAAA"/>
                      </a:solidFill>
                      <a:prstDash val="solid"/>
                      <a:round/>
                      <a:headEnd type="none" w="med" len="med"/>
                      <a:tailEnd type="none" w="med" len="med"/>
                    </a:lnT>
                    <a:lnB>
                      <a:noFill/>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11</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C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13</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8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17</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8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23</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C04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28</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800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33</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800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36</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8000"/>
                    </a:solidFill>
                  </a:tcPr>
                </a:tc>
                <a:tc>
                  <a:txBody>
                    <a:bodyPr/>
                    <a:lstStyle/>
                    <a:p>
                      <a:pPr algn="ctr">
                        <a:lnSpc>
                          <a:spcPct val="115000"/>
                        </a:lnSpc>
                        <a:spcBef>
                          <a:spcPts val="1200"/>
                        </a:spcBef>
                        <a:spcAft>
                          <a:spcPts val="1200"/>
                        </a:spcAft>
                      </a:pPr>
                      <a:r>
                        <a:rPr lang="fr-FR" sz="1200" dirty="0">
                          <a:solidFill>
                            <a:srgbClr val="000000"/>
                          </a:solidFill>
                          <a:latin typeface="Times New Roman"/>
                          <a:ea typeface="Times New Roman"/>
                          <a:cs typeface="Arial"/>
                        </a:rPr>
                        <a:t>36</a:t>
                      </a:r>
                      <a:endParaRPr lang="fr-FR" sz="1100" dirty="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800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33</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800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27</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C04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19</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80"/>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13</a:t>
                      </a:r>
                      <a:endParaRPr lang="fr-FR" sz="1100">
                        <a:latin typeface="Calibri"/>
                        <a:ea typeface="Calibri"/>
                        <a:cs typeface="Arial"/>
                      </a:endParaRPr>
                    </a:p>
                  </a:txBody>
                  <a:tcPr marL="9525" marR="9525" marT="9525" marB="9525" anchor="ctr">
                    <a:lnL>
                      <a:noFill/>
                    </a:lnL>
                    <a:lnR>
                      <a:noFill/>
                    </a:lnR>
                    <a:lnT w="12700" cap="flat" cmpd="sng" algn="ctr">
                      <a:solidFill>
                        <a:srgbClr val="AAAAAA"/>
                      </a:solidFill>
                      <a:prstDash val="solid"/>
                      <a:round/>
                      <a:headEnd type="none" w="med" len="med"/>
                      <a:tailEnd type="none" w="med" len="med"/>
                    </a:lnT>
                    <a:lnB>
                      <a:noFill/>
                    </a:lnB>
                    <a:solidFill>
                      <a:srgbClr val="FFFF80"/>
                    </a:solidFill>
                  </a:tcPr>
                </a:tc>
                <a:tc>
                  <a:txBody>
                    <a:bodyPr/>
                    <a:lstStyle/>
                    <a:p>
                      <a:pPr algn="ctr">
                        <a:lnSpc>
                          <a:spcPct val="115000"/>
                        </a:lnSpc>
                        <a:spcBef>
                          <a:spcPts val="1200"/>
                        </a:spcBef>
                        <a:spcAft>
                          <a:spcPts val="1200"/>
                        </a:spcAft>
                      </a:pPr>
                      <a:r>
                        <a:rPr lang="fr-FR" sz="1200" b="1">
                          <a:solidFill>
                            <a:srgbClr val="000000"/>
                          </a:solidFill>
                          <a:latin typeface="Times New Roman"/>
                          <a:ea typeface="Times New Roman"/>
                          <a:cs typeface="Arial"/>
                        </a:rPr>
                        <a:t>24</a:t>
                      </a:r>
                      <a:endParaRPr lang="fr-FR" sz="1100">
                        <a:latin typeface="Calibri"/>
                        <a:ea typeface="Calibri"/>
                        <a:cs typeface="Arial"/>
                      </a:endParaRPr>
                    </a:p>
                  </a:txBody>
                  <a:tcPr marL="9525" marR="9525" marT="9525" marB="9525" anchor="ctr">
                    <a:lnL>
                      <a:noFill/>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a:noFill/>
                    </a:lnB>
                    <a:solidFill>
                      <a:srgbClr val="FFFFFF"/>
                    </a:solidFill>
                  </a:tcPr>
                </a:tc>
              </a:tr>
              <a:tr h="646056">
                <a:tc>
                  <a:txBody>
                    <a:bodyPr/>
                    <a:lstStyle/>
                    <a:p>
                      <a:pPr>
                        <a:lnSpc>
                          <a:spcPct val="115000"/>
                        </a:lnSpc>
                        <a:spcBef>
                          <a:spcPts val="1200"/>
                        </a:spcBef>
                        <a:spcAft>
                          <a:spcPts val="1200"/>
                        </a:spcAft>
                      </a:pPr>
                      <a:r>
                        <a:rPr lang="fr-FR" sz="1400" b="1" dirty="0">
                          <a:solidFill>
                            <a:srgbClr val="000000"/>
                          </a:solidFill>
                          <a:latin typeface="Times New Roman"/>
                          <a:ea typeface="Times New Roman"/>
                          <a:cs typeface="Arial"/>
                        </a:rPr>
                        <a:t>Précipitations </a:t>
                      </a:r>
                      <a:r>
                        <a:rPr lang="fr-FR" sz="1200" b="1" dirty="0">
                          <a:solidFill>
                            <a:srgbClr val="000000"/>
                          </a:solidFill>
                          <a:latin typeface="Times New Roman"/>
                          <a:ea typeface="Times New Roman"/>
                          <a:cs typeface="Arial"/>
                        </a:rPr>
                        <a:t>(</a:t>
                      </a:r>
                      <a:r>
                        <a:rPr lang="fr-FR" sz="1400" b="1" u="sng" dirty="0">
                          <a:solidFill>
                            <a:srgbClr val="0000FF"/>
                          </a:solidFill>
                          <a:latin typeface="Times New Roman"/>
                          <a:ea typeface="Times New Roman"/>
                          <a:cs typeface="Arial"/>
                          <a:hlinkClick r:id="rId3" tooltip="Millimètre"/>
                        </a:rPr>
                        <a:t>mm</a:t>
                      </a:r>
                      <a:r>
                        <a:rPr lang="fr-FR" sz="1400" b="1" dirty="0">
                          <a:solidFill>
                            <a:srgbClr val="000000"/>
                          </a:solidFill>
                          <a:latin typeface="Times New Roman"/>
                          <a:ea typeface="Times New Roman"/>
                          <a:cs typeface="Arial"/>
                        </a:rPr>
                        <a:t>)</a:t>
                      </a:r>
                      <a:endParaRPr lang="fr-FR" sz="1400" dirty="0">
                        <a:latin typeface="Calibri"/>
                        <a:ea typeface="Calibri"/>
                        <a:cs typeface="Arial"/>
                      </a:endParaRPr>
                    </a:p>
                  </a:txBody>
                  <a:tcPr marL="9525" marR="9525" marT="9525" marB="9525" anchor="ctr">
                    <a:lnL w="12700" cap="flat" cmpd="sng" algn="ctr">
                      <a:solidFill>
                        <a:srgbClr val="AAAAAA"/>
                      </a:solidFill>
                      <a:prstDash val="solid"/>
                      <a:round/>
                      <a:headEnd type="none" w="med" len="med"/>
                      <a:tailEnd type="none" w="med" len="med"/>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30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30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20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5</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3</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2</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10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20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a:solidFill>
                            <a:srgbClr val="000000"/>
                          </a:solidFill>
                          <a:latin typeface="Times New Roman"/>
                          <a:ea typeface="Times New Roman"/>
                          <a:cs typeface="Arial"/>
                        </a:rPr>
                        <a:t>40</a:t>
                      </a:r>
                      <a:endParaRPr lang="fr-FR" sz="1100">
                        <a:latin typeface="Calibri"/>
                        <a:ea typeface="Calibri"/>
                        <a:cs typeface="Arial"/>
                      </a:endParaRPr>
                    </a:p>
                  </a:txBody>
                  <a:tcPr marL="9525" marR="9525" marT="9525" marB="9525" anchor="ctr">
                    <a:lnL>
                      <a:noFill/>
                    </a:lnL>
                    <a:lnR>
                      <a:noFill/>
                    </a:lnR>
                    <a:lnT>
                      <a:noFill/>
                    </a:lnT>
                    <a:lnB w="12700" cap="flat" cmpd="sng" algn="ctr">
                      <a:solidFill>
                        <a:srgbClr val="AAAAAA"/>
                      </a:solidFill>
                      <a:prstDash val="solid"/>
                      <a:round/>
                      <a:headEnd type="none" w="med" len="med"/>
                      <a:tailEnd type="none" w="med" len="med"/>
                    </a:lnB>
                    <a:solidFill>
                      <a:srgbClr val="FFFFFF"/>
                    </a:solidFill>
                  </a:tcPr>
                </a:tc>
                <a:tc>
                  <a:txBody>
                    <a:bodyPr/>
                    <a:lstStyle/>
                    <a:p>
                      <a:pPr algn="ctr">
                        <a:lnSpc>
                          <a:spcPct val="115000"/>
                        </a:lnSpc>
                        <a:spcBef>
                          <a:spcPts val="1200"/>
                        </a:spcBef>
                        <a:spcAft>
                          <a:spcPts val="1200"/>
                        </a:spcAft>
                      </a:pPr>
                      <a:r>
                        <a:rPr lang="fr-FR" sz="1200" b="1" dirty="0">
                          <a:solidFill>
                            <a:srgbClr val="000000"/>
                          </a:solidFill>
                          <a:latin typeface="Times New Roman"/>
                          <a:ea typeface="Times New Roman"/>
                          <a:cs typeface="Arial"/>
                        </a:rPr>
                        <a:t>200</a:t>
                      </a:r>
                      <a:endParaRPr lang="fr-FR" sz="1100" dirty="0">
                        <a:latin typeface="Calibri"/>
                        <a:ea typeface="Calibri"/>
                        <a:cs typeface="Arial"/>
                      </a:endParaRPr>
                    </a:p>
                  </a:txBody>
                  <a:tcPr marL="9525" marR="9525" marT="9525" marB="9525" anchor="ctr">
                    <a:lnL>
                      <a:noFill/>
                    </a:lnL>
                    <a:lnR w="12700" cap="flat" cmpd="sng" algn="ctr">
                      <a:solidFill>
                        <a:srgbClr val="AAAAAA"/>
                      </a:solidFill>
                      <a:prstDash val="solid"/>
                      <a:round/>
                      <a:headEnd type="none" w="med" len="med"/>
                      <a:tailEnd type="none" w="med" len="med"/>
                    </a:lnR>
                    <a:lnT>
                      <a:noFill/>
                    </a:lnT>
                    <a:lnB w="12700" cap="flat" cmpd="sng" algn="ctr">
                      <a:solidFill>
                        <a:srgbClr val="AAAAAA"/>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ChangeArrowheads="1"/>
          </p:cNvSpPr>
          <p:nvPr/>
        </p:nvSpPr>
        <p:spPr bwMode="auto">
          <a:xfrm>
            <a:off x="357158" y="928670"/>
            <a:ext cx="8286808"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Histoire</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Damas est l'une des plus anciennes villes continuellement habitées. Elle est aussi la ville la plus peuplée de la grande Syrie (Assyrie) (des traces archéologiques remontent au IV</a:t>
            </a:r>
            <a:r>
              <a:rPr kumimoji="0" lang="fr-FR" sz="24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millénaire av. J.‑C.). Elle est citée dans la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2" tooltip="Bible"/>
              </a:rPr>
              <a:t>Bible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dans le livre de la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tooltip="Genèse"/>
              </a:rPr>
              <a:t>Genèse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et plusieurs fois dans les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4" tooltip="Livres des Rois"/>
              </a:rPr>
              <a:t>Livres des Rois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et des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5" tooltip="Prophètes"/>
              </a:rPr>
              <a:t>Prophètes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La ville de Damas surpasse toutes les autres en beauté et en perfection ; et toute description, si longue qu’elle soit, est toujours trop courte pour ses belles qualités.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Damas connut l'influence de nombreuses civilisations dont celles des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6" tooltip="Assyriens"/>
              </a:rPr>
              <a:t>Assyriens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7" tooltip="Perses"/>
              </a:rPr>
              <a:t>Perses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8" tooltip="Grecs"/>
              </a:rPr>
              <a:t>Grecs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9" tooltip="Séleucides"/>
              </a:rPr>
              <a:t>Séleucides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10" tooltip="Romains"/>
              </a:rPr>
              <a:t>Romains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11" tooltip="Arabes"/>
              </a:rPr>
              <a:t>Arabes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4" name="Rectangle 4"/>
          <p:cNvSpPr>
            <a:spLocks noChangeArrowheads="1"/>
          </p:cNvSpPr>
          <p:nvPr/>
        </p:nvSpPr>
        <p:spPr bwMode="auto">
          <a:xfrm>
            <a:off x="0" y="2028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7" descr="http://upload.wikimedia.org/wikipedia/commons/thumb/8/8a/Ananias_house.jpg/220px-Ananias_house.jpg">
            <a:hlinkClick r:id="rId2"/>
          </p:cNvPr>
          <p:cNvPicPr>
            <a:picLocks noChangeAspect="1" noChangeArrowheads="1"/>
          </p:cNvPicPr>
          <p:nvPr/>
        </p:nvPicPr>
        <p:blipFill>
          <a:blip r:embed="rId3"/>
          <a:srcRect/>
          <a:stretch>
            <a:fillRect/>
          </a:stretch>
        </p:blipFill>
        <p:spPr bwMode="auto">
          <a:xfrm>
            <a:off x="2071670" y="785794"/>
            <a:ext cx="4714908" cy="3143272"/>
          </a:xfrm>
          <a:prstGeom prst="rect">
            <a:avLst/>
          </a:prstGeom>
          <a:noFill/>
        </p:spPr>
      </p:pic>
      <p:sp>
        <p:nvSpPr>
          <p:cNvPr id="3" name="Rectangle 2"/>
          <p:cNvSpPr/>
          <p:nvPr/>
        </p:nvSpPr>
        <p:spPr>
          <a:xfrm>
            <a:off x="1214414" y="4286256"/>
            <a:ext cx="6929486" cy="2308324"/>
          </a:xfrm>
          <a:prstGeom prst="rect">
            <a:avLst/>
          </a:prstGeom>
        </p:spPr>
        <p:txBody>
          <a:bodyPr wrap="squar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La “maison d'</a:t>
            </a:r>
            <a:r>
              <a:rPr lang="fr-FR" sz="2400" dirty="0" smtClean="0">
                <a:solidFill>
                  <a:srgbClr val="0000FF"/>
                </a:solidFill>
                <a:latin typeface="Calibri" pitchFamily="34" charset="0"/>
                <a:ea typeface="Times New Roman" pitchFamily="18" charset="0"/>
                <a:cs typeface="Arial" pitchFamily="34" charset="0"/>
                <a:hlinkClick r:id="rId4" tooltip="Ananie"/>
              </a:rPr>
              <a:t>Ananie</a:t>
            </a:r>
            <a:r>
              <a:rPr lang="fr-FR" sz="2400" dirty="0" smtClean="0">
                <a:latin typeface="Calibri" pitchFamily="34" charset="0"/>
                <a:ea typeface="Times New Roman" pitchFamily="18" charset="0"/>
                <a:cs typeface="Arial" pitchFamily="34" charset="0"/>
              </a:rPr>
              <a:t>” (Église souterraine).</a:t>
            </a:r>
            <a:endParaRPr lang="fr-FR" sz="24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Calibri" pitchFamily="34" charset="0"/>
                <a:ea typeface="Times New Roman" pitchFamily="18" charset="0"/>
                <a:cs typeface="Arial" pitchFamily="34" charset="0"/>
              </a:rPr>
              <a:t>Elle fut l'un des berceaux du christianisme et vit </a:t>
            </a:r>
            <a:r>
              <a:rPr lang="fr-FR" sz="2400" dirty="0" smtClean="0">
                <a:solidFill>
                  <a:srgbClr val="0000FF"/>
                </a:solidFill>
                <a:latin typeface="Calibri" pitchFamily="34" charset="0"/>
                <a:ea typeface="Times New Roman" pitchFamily="18" charset="0"/>
                <a:cs typeface="Arial" pitchFamily="34" charset="0"/>
                <a:hlinkClick r:id="rId5" tooltip="Paul de Tarse"/>
              </a:rPr>
              <a:t>Saint-Paul</a:t>
            </a:r>
            <a:r>
              <a:rPr lang="fr-FR" sz="2400" dirty="0" smtClean="0">
                <a:latin typeface="Calibri" pitchFamily="34" charset="0"/>
                <a:ea typeface="Times New Roman" pitchFamily="18" charset="0"/>
                <a:cs typeface="Arial" pitchFamily="34" charset="0"/>
              </a:rPr>
              <a:t> prononcer ses premières prédications, notamment dans l'église d'</a:t>
            </a:r>
            <a:r>
              <a:rPr lang="fr-FR" sz="2400" dirty="0" smtClean="0">
                <a:solidFill>
                  <a:srgbClr val="0000FF"/>
                </a:solidFill>
                <a:latin typeface="Calibri" pitchFamily="34" charset="0"/>
                <a:ea typeface="Times New Roman" pitchFamily="18" charset="0"/>
                <a:cs typeface="Arial" pitchFamily="34" charset="0"/>
                <a:hlinkClick r:id="rId6" tooltip="Ananie (Damas)"/>
              </a:rPr>
              <a:t>Ananie</a:t>
            </a:r>
            <a:r>
              <a:rPr lang="fr-FR" sz="2400" dirty="0" smtClean="0">
                <a:latin typeface="Calibri" pitchFamily="34" charset="0"/>
                <a:ea typeface="Times New Roman" pitchFamily="18" charset="0"/>
                <a:cs typeface="Arial" pitchFamily="34" charset="0"/>
              </a:rPr>
              <a:t>, la plus vieille de Syrie (aujourd'hui dans le quartier chrétien de Bâb Touma).</a:t>
            </a:r>
            <a:endParaRPr lang="fr-FR"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1214422"/>
            <a:ext cx="8429684" cy="3785652"/>
          </a:xfrm>
          <a:prstGeom prst="rect">
            <a:avLst/>
          </a:prstGeom>
        </p:spPr>
        <p:txBody>
          <a:bodyPr wrap="square">
            <a:spAutoFit/>
          </a:bodyPr>
          <a:lstStyle/>
          <a:p>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En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2" tooltip="635"/>
              </a:rPr>
              <a:t>635</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Damas se soumit aux musulmans et devint la capitale de la dynastie des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3" tooltip="Omeyyades"/>
              </a:rPr>
              <a:t>Omeyyades</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4" tooltip="661"/>
              </a:rPr>
              <a:t>661</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à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5" tooltip="750"/>
              </a:rPr>
              <a:t>750</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Avec l'adoption de la langue arabe, elle devint le centre culturel et administratif de l'empire musulman durant près d'un siècle. Par la suite, elle resta une place culturelle majeure et un pôle économique de premier plan profitant de sa situation géographique privilégiée, à la croisée des chemins de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6" tooltip="La Mecque"/>
              </a:rPr>
              <a:t>La Mecque</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7" tooltip="Afrique"/>
              </a:rPr>
              <a:t>Afrique</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8" tooltip="Anatolie"/>
              </a:rPr>
              <a:t>Anatolie</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9" tooltip="Mer Méditerranée"/>
              </a:rPr>
              <a:t>mer Méditerranée</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et l'</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10" tooltip="Asie"/>
              </a:rPr>
              <a:t>Asie</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11" tooltip="Route de la soie"/>
              </a:rPr>
              <a:t>route de la soie</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en direction de la </a:t>
            </a:r>
            <a:r>
              <a:rPr kumimoji="0" lang="fr-FR" sz="240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12" tooltip="Civilisation chinoise"/>
              </a:rPr>
              <a:t>Chine</a:t>
            </a:r>
            <a:r>
              <a:rPr kumimoji="0" lang="fr-FR"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et commerce des épices avec l'Inde).</a:t>
            </a:r>
            <a:r>
              <a:rPr kumimoji="0" lang="fr-FR" sz="2400" i="0" u="none" strike="noStrike" cap="none" normalizeH="0" baseline="0" dirty="0" smtClean="0">
                <a:ln>
                  <a:noFill/>
                </a:ln>
                <a:solidFill>
                  <a:schemeClr val="tx1"/>
                </a:solidFill>
                <a:effectLst/>
                <a:latin typeface="Arial" pitchFamily="34" charset="0"/>
                <a:cs typeface="Arial" pitchFamily="34" charset="0"/>
              </a:rPr>
              <a:t> </a:t>
            </a:r>
            <a:endParaRPr lang="fr-FR"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785794"/>
            <a:ext cx="7572428" cy="3785652"/>
          </a:xfrm>
          <a:prstGeom prst="rect">
            <a:avLst/>
          </a:prstGeom>
        </p:spPr>
        <p:txBody>
          <a:bodyPr wrap="squar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Les Croisés l'assiégèrent en </a:t>
            </a:r>
            <a:r>
              <a:rPr lang="fr-FR" sz="2400" dirty="0" smtClean="0">
                <a:solidFill>
                  <a:srgbClr val="0000FF"/>
                </a:solidFill>
                <a:latin typeface="Calibri" pitchFamily="34" charset="0"/>
                <a:ea typeface="Times New Roman" pitchFamily="18" charset="0"/>
                <a:cs typeface="Arial" pitchFamily="34" charset="0"/>
                <a:hlinkClick r:id="rId2" tooltip="1148"/>
              </a:rPr>
              <a:t>1148</a:t>
            </a:r>
            <a:r>
              <a:rPr lang="fr-FR" sz="2400" dirty="0" smtClean="0">
                <a:latin typeface="Calibri" pitchFamily="34" charset="0"/>
                <a:ea typeface="Times New Roman" pitchFamily="18" charset="0"/>
                <a:cs typeface="Arial" pitchFamily="34" charset="0"/>
              </a:rPr>
              <a:t>.</a:t>
            </a:r>
            <a:endParaRPr lang="fr-FR" sz="24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Calibri" pitchFamily="34" charset="0"/>
                <a:ea typeface="Times New Roman" pitchFamily="18" charset="0"/>
                <a:cs typeface="Arial" pitchFamily="34" charset="0"/>
              </a:rPr>
              <a:t>Articles connexes : </a:t>
            </a:r>
            <a:r>
              <a:rPr lang="fr-FR" sz="2400" dirty="0" smtClean="0">
                <a:solidFill>
                  <a:srgbClr val="0000FF"/>
                </a:solidFill>
                <a:latin typeface="Calibri" pitchFamily="34" charset="0"/>
                <a:ea typeface="Times New Roman" pitchFamily="18" charset="0"/>
                <a:cs typeface="Arial" pitchFamily="34" charset="0"/>
                <a:hlinkClick r:id="rId3" tooltip="Chefs musulmans face aux croisades"/>
              </a:rPr>
              <a:t>Damas pendant les croisades</a:t>
            </a:r>
            <a:r>
              <a:rPr lang="fr-FR" sz="2400" dirty="0" smtClean="0">
                <a:latin typeface="Calibri" pitchFamily="34" charset="0"/>
                <a:ea typeface="Times New Roman" pitchFamily="18" charset="0"/>
                <a:cs typeface="Arial" pitchFamily="34" charset="0"/>
              </a:rPr>
              <a:t> et </a:t>
            </a:r>
            <a:r>
              <a:rPr lang="fr-FR" sz="2400" dirty="0" smtClean="0">
                <a:solidFill>
                  <a:srgbClr val="0000FF"/>
                </a:solidFill>
                <a:latin typeface="Calibri" pitchFamily="34" charset="0"/>
                <a:ea typeface="Times New Roman" pitchFamily="18" charset="0"/>
                <a:cs typeface="Arial" pitchFamily="34" charset="0"/>
                <a:hlinkClick r:id="rId4" tooltip="Liste des émirs de Damas"/>
              </a:rPr>
              <a:t>Liste des émirs de Damas</a:t>
            </a:r>
            <a:r>
              <a:rPr lang="fr-FR" sz="2400" dirty="0" smtClean="0">
                <a:latin typeface="Calibri" pitchFamily="34" charset="0"/>
                <a:ea typeface="Times New Roman" pitchFamily="18" charset="0"/>
                <a:cs typeface="Arial" pitchFamily="34" charset="0"/>
              </a:rPr>
              <a:t>.</a:t>
            </a:r>
            <a:endParaRPr lang="fr-FR" sz="24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Calibri" pitchFamily="34" charset="0"/>
                <a:ea typeface="Times New Roman" pitchFamily="18" charset="0"/>
                <a:cs typeface="Arial" pitchFamily="34" charset="0"/>
              </a:rPr>
              <a:t>La ville fut saccagée par les </a:t>
            </a:r>
            <a:r>
              <a:rPr lang="fr-FR" sz="2400" dirty="0" smtClean="0">
                <a:solidFill>
                  <a:srgbClr val="0000FF"/>
                </a:solidFill>
                <a:latin typeface="Calibri" pitchFamily="34" charset="0"/>
                <a:ea typeface="Times New Roman" pitchFamily="18" charset="0"/>
                <a:cs typeface="Arial" pitchFamily="34" charset="0"/>
                <a:hlinkClick r:id="rId5" tooltip="Mongols"/>
              </a:rPr>
              <a:t>Mongols</a:t>
            </a:r>
            <a:r>
              <a:rPr lang="fr-FR" sz="2400" dirty="0" smtClean="0">
                <a:latin typeface="Calibri" pitchFamily="34" charset="0"/>
                <a:ea typeface="Times New Roman" pitchFamily="18" charset="0"/>
                <a:cs typeface="Arial" pitchFamily="34" charset="0"/>
              </a:rPr>
              <a:t> de </a:t>
            </a:r>
            <a:r>
              <a:rPr lang="fr-FR" sz="2400" dirty="0" smtClean="0">
                <a:solidFill>
                  <a:srgbClr val="0000FF"/>
                </a:solidFill>
                <a:latin typeface="Calibri" pitchFamily="34" charset="0"/>
                <a:ea typeface="Times New Roman" pitchFamily="18" charset="0"/>
                <a:cs typeface="Arial" pitchFamily="34" charset="0"/>
                <a:hlinkClick r:id="rId6" tooltip="Tamerlan"/>
              </a:rPr>
              <a:t>Tamerlan</a:t>
            </a:r>
            <a:r>
              <a:rPr lang="fr-FR" sz="2400" dirty="0" smtClean="0">
                <a:latin typeface="Calibri" pitchFamily="34" charset="0"/>
                <a:ea typeface="Times New Roman" pitchFamily="18" charset="0"/>
                <a:cs typeface="Arial" pitchFamily="34" charset="0"/>
              </a:rPr>
              <a:t> en </a:t>
            </a:r>
            <a:r>
              <a:rPr lang="fr-FR" sz="2400" dirty="0" smtClean="0">
                <a:solidFill>
                  <a:srgbClr val="0000FF"/>
                </a:solidFill>
                <a:latin typeface="Calibri" pitchFamily="34" charset="0"/>
                <a:ea typeface="Times New Roman" pitchFamily="18" charset="0"/>
                <a:cs typeface="Arial" pitchFamily="34" charset="0"/>
                <a:hlinkClick r:id="rId7" tooltip="1401"/>
              </a:rPr>
              <a:t>1401</a:t>
            </a:r>
            <a:r>
              <a:rPr lang="fr-FR" sz="2400" dirty="0" smtClean="0">
                <a:latin typeface="Calibri" pitchFamily="34" charset="0"/>
                <a:ea typeface="Times New Roman" pitchFamily="18" charset="0"/>
                <a:cs typeface="Arial" pitchFamily="34" charset="0"/>
              </a:rPr>
              <a:t>.</a:t>
            </a:r>
            <a:endParaRPr lang="fr-FR" sz="24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Calibri" pitchFamily="34" charset="0"/>
                <a:ea typeface="Times New Roman" pitchFamily="18" charset="0"/>
                <a:cs typeface="Arial" pitchFamily="34" charset="0"/>
              </a:rPr>
              <a:t>Elle fut intégrée à l'</a:t>
            </a:r>
            <a:r>
              <a:rPr lang="fr-FR" sz="2400" dirty="0" smtClean="0">
                <a:solidFill>
                  <a:srgbClr val="0000FF"/>
                </a:solidFill>
                <a:latin typeface="Calibri" pitchFamily="34" charset="0"/>
                <a:ea typeface="Times New Roman" pitchFamily="18" charset="0"/>
                <a:cs typeface="Arial" pitchFamily="34" charset="0"/>
                <a:hlinkClick r:id="rId8" tooltip="Empire ottoman"/>
              </a:rPr>
              <a:t>Empire ottoman</a:t>
            </a:r>
            <a:r>
              <a:rPr lang="fr-FR" sz="2400" dirty="0" smtClean="0">
                <a:latin typeface="Calibri" pitchFamily="34" charset="0"/>
                <a:ea typeface="Times New Roman" pitchFamily="18" charset="0"/>
                <a:cs typeface="Arial" pitchFamily="34" charset="0"/>
              </a:rPr>
              <a:t> de </a:t>
            </a:r>
            <a:r>
              <a:rPr lang="fr-FR" sz="2400" dirty="0" smtClean="0">
                <a:solidFill>
                  <a:srgbClr val="0000FF"/>
                </a:solidFill>
                <a:latin typeface="Calibri" pitchFamily="34" charset="0"/>
                <a:ea typeface="Times New Roman" pitchFamily="18" charset="0"/>
                <a:cs typeface="Arial" pitchFamily="34" charset="0"/>
                <a:hlinkClick r:id="rId9" tooltip="1516"/>
              </a:rPr>
              <a:t>1516</a:t>
            </a:r>
            <a:r>
              <a:rPr lang="fr-FR" sz="2400" dirty="0" smtClean="0">
                <a:latin typeface="Calibri" pitchFamily="34" charset="0"/>
                <a:ea typeface="Times New Roman" pitchFamily="18" charset="0"/>
                <a:cs typeface="Arial" pitchFamily="34" charset="0"/>
              </a:rPr>
              <a:t> à </a:t>
            </a:r>
            <a:r>
              <a:rPr lang="fr-FR" sz="2400" dirty="0" smtClean="0">
                <a:solidFill>
                  <a:srgbClr val="0000FF"/>
                </a:solidFill>
                <a:latin typeface="Calibri" pitchFamily="34" charset="0"/>
                <a:ea typeface="Times New Roman" pitchFamily="18" charset="0"/>
                <a:cs typeface="Arial" pitchFamily="34" charset="0"/>
                <a:hlinkClick r:id="rId10" tooltip="1918"/>
              </a:rPr>
              <a:t>1918</a:t>
            </a:r>
            <a:r>
              <a:rPr lang="fr-FR" sz="2400" dirty="0" smtClean="0">
                <a:latin typeface="Calibri" pitchFamily="34" charset="0"/>
                <a:ea typeface="Times New Roman" pitchFamily="18" charset="0"/>
                <a:cs typeface="Arial" pitchFamily="34" charset="0"/>
              </a:rPr>
              <a:t>.</a:t>
            </a:r>
            <a:endParaRPr lang="fr-FR" sz="24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Calibri" pitchFamily="34" charset="0"/>
                <a:ea typeface="Times New Roman" pitchFamily="18" charset="0"/>
                <a:cs typeface="Arial" pitchFamily="34" charset="0"/>
              </a:rPr>
              <a:t>Suite au </a:t>
            </a:r>
            <a:r>
              <a:rPr lang="fr-FR" sz="2400" dirty="0" smtClean="0">
                <a:solidFill>
                  <a:srgbClr val="0000FF"/>
                </a:solidFill>
                <a:latin typeface="Calibri" pitchFamily="34" charset="0"/>
                <a:ea typeface="Times New Roman" pitchFamily="18" charset="0"/>
                <a:cs typeface="Arial" pitchFamily="34" charset="0"/>
                <a:hlinkClick r:id="rId11" tooltip="Traité de Versailles"/>
              </a:rPr>
              <a:t>Traité de Versailles</a:t>
            </a:r>
            <a:r>
              <a:rPr lang="fr-FR" sz="2400" dirty="0" smtClean="0">
                <a:latin typeface="Calibri" pitchFamily="34" charset="0"/>
                <a:ea typeface="Times New Roman" pitchFamily="18" charset="0"/>
                <a:cs typeface="Arial" pitchFamily="34" charset="0"/>
              </a:rPr>
              <a:t> (</a:t>
            </a:r>
            <a:r>
              <a:rPr lang="fr-FR" sz="2400" dirty="0" smtClean="0">
                <a:solidFill>
                  <a:srgbClr val="0000FF"/>
                </a:solidFill>
                <a:latin typeface="Calibri" pitchFamily="34" charset="0"/>
                <a:ea typeface="Times New Roman" pitchFamily="18" charset="0"/>
                <a:cs typeface="Arial" pitchFamily="34" charset="0"/>
                <a:hlinkClick r:id="rId12" tooltip="1919"/>
              </a:rPr>
              <a:t>1919</a:t>
            </a:r>
            <a:r>
              <a:rPr lang="fr-FR" sz="2400" dirty="0" smtClean="0">
                <a:latin typeface="Calibri" pitchFamily="34" charset="0"/>
                <a:ea typeface="Times New Roman" pitchFamily="18" charset="0"/>
                <a:cs typeface="Arial" pitchFamily="34" charset="0"/>
              </a:rPr>
              <a:t>) et après la bataille de Khan Meiseloun qui permit l'entrée des troupes du général </a:t>
            </a:r>
            <a:r>
              <a:rPr lang="fr-FR" sz="2400" dirty="0" smtClean="0">
                <a:solidFill>
                  <a:srgbClr val="0000FF"/>
                </a:solidFill>
                <a:latin typeface="Calibri" pitchFamily="34" charset="0"/>
                <a:ea typeface="Times New Roman" pitchFamily="18" charset="0"/>
                <a:cs typeface="Arial" pitchFamily="34" charset="0"/>
                <a:hlinkClick r:id="rId13" tooltip="Mariano Goybet"/>
              </a:rPr>
              <a:t>Mariano Goybet</a:t>
            </a:r>
            <a:r>
              <a:rPr lang="fr-FR" sz="2400" dirty="0" smtClean="0">
                <a:latin typeface="Calibri" pitchFamily="34" charset="0"/>
                <a:ea typeface="Times New Roman" pitchFamily="18" charset="0"/>
                <a:cs typeface="Arial" pitchFamily="34" charset="0"/>
              </a:rPr>
              <a:t> dans la ville Sainte, celle-ci fut placée, avec la Syrie, sous </a:t>
            </a:r>
            <a:r>
              <a:rPr lang="fr-FR" sz="2400" dirty="0" smtClean="0">
                <a:solidFill>
                  <a:srgbClr val="0000FF"/>
                </a:solidFill>
                <a:latin typeface="Calibri" pitchFamily="34" charset="0"/>
                <a:ea typeface="Times New Roman" pitchFamily="18" charset="0"/>
                <a:cs typeface="Arial" pitchFamily="34" charset="0"/>
                <a:hlinkClick r:id="rId14" tooltip="Mandat français en Syrie"/>
              </a:rPr>
              <a:t>mandat français</a:t>
            </a:r>
            <a:r>
              <a:rPr lang="fr-FR" sz="2400" dirty="0" smtClean="0">
                <a:latin typeface="Calibri" pitchFamily="34" charset="0"/>
                <a:ea typeface="Times New Roman" pitchFamily="18" charset="0"/>
                <a:cs typeface="Arial" pitchFamily="34" charset="0"/>
              </a:rPr>
              <a:t> en 1920, jusqu'à son indépendance en </a:t>
            </a:r>
            <a:r>
              <a:rPr lang="fr-FR" sz="2400" dirty="0" smtClean="0">
                <a:solidFill>
                  <a:srgbClr val="0000FF"/>
                </a:solidFill>
                <a:latin typeface="Calibri" pitchFamily="34" charset="0"/>
                <a:ea typeface="Times New Roman" pitchFamily="18" charset="0"/>
                <a:cs typeface="Arial" pitchFamily="34" charset="0"/>
                <a:hlinkClick r:id="rId15" tooltip="1946"/>
              </a:rPr>
              <a:t>1946</a:t>
            </a:r>
            <a:r>
              <a:rPr lang="fr-FR" dirty="0" smtClean="0">
                <a:latin typeface="Calibri" pitchFamily="34" charset="0"/>
                <a:ea typeface="Times New Roman" pitchFamily="18" charset="0"/>
                <a:cs typeface="Arial" pitchFamily="34" charset="0"/>
              </a:rPr>
              <a:t>.</a:t>
            </a:r>
            <a:endParaRPr lang="fr-FR" dirty="0" smtClean="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http://upload.wikimedia.org/wikipedia/commons/thumb/1/15/R%C3%A9sidence_du_G%C3%A9n%C3%A9ral_Sarrail.jpg/550px-R%C3%A9sidence_du_G%C3%A9n%C3%A9ral_Sarrail.jpg">
            <a:hlinkClick r:id="rId2"/>
          </p:cNvPr>
          <p:cNvPicPr/>
          <p:nvPr/>
        </p:nvPicPr>
        <p:blipFill>
          <a:blip r:embed="rId3"/>
          <a:srcRect/>
          <a:stretch>
            <a:fillRect/>
          </a:stretch>
        </p:blipFill>
        <p:spPr bwMode="auto">
          <a:xfrm>
            <a:off x="1000100" y="285728"/>
            <a:ext cx="7143768" cy="4857759"/>
          </a:xfrm>
          <a:prstGeom prst="rect">
            <a:avLst/>
          </a:prstGeom>
          <a:noFill/>
          <a:ln w="9525">
            <a:noFill/>
            <a:miter lim="800000"/>
            <a:headEnd/>
            <a:tailEnd/>
          </a:ln>
        </p:spPr>
      </p:pic>
      <p:sp>
        <p:nvSpPr>
          <p:cNvPr id="1025" name="Rectangle 1"/>
          <p:cNvSpPr>
            <a:spLocks noChangeArrowheads="1"/>
          </p:cNvSpPr>
          <p:nvPr/>
        </p:nvSpPr>
        <p:spPr bwMode="auto">
          <a:xfrm>
            <a:off x="571472" y="5572140"/>
            <a:ext cx="795993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Vue panoramique de la cour de la résidence du Général Sarrail</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1500174"/>
            <a:ext cx="8501122" cy="1569660"/>
          </a:xfrm>
          <a:prstGeom prst="rect">
            <a:avLst/>
          </a:prstGeom>
        </p:spPr>
        <p:txBody>
          <a:bodyPr wrap="square">
            <a:spAutoFit/>
          </a:bodyPr>
          <a:lstStyle/>
          <a:p>
            <a:r>
              <a:rPr lang="fr-FR" sz="2400" dirty="0" smtClean="0"/>
              <a:t>Depuis les années 1970 l'exode rural et l’urbanisation intense ont profondément transformé le paysage de la ville qui était autrefois une oasis avec des marécages, de nombreux vergers et de nombreux espaces verts</a:t>
            </a:r>
            <a:endParaRPr lang="fr-FR" sz="2400" dirty="0"/>
          </a:p>
        </p:txBody>
      </p:sp>
      <p:sp>
        <p:nvSpPr>
          <p:cNvPr id="3" name="Rectangle 2"/>
          <p:cNvSpPr/>
          <p:nvPr/>
        </p:nvSpPr>
        <p:spPr>
          <a:xfrm>
            <a:off x="428596" y="1428736"/>
            <a:ext cx="4857784" cy="523220"/>
          </a:xfrm>
          <a:prstGeom prst="rect">
            <a:avLst/>
          </a:prstGeom>
        </p:spPr>
        <p:txBody>
          <a:bodyPr wrap="square">
            <a:spAutoFit/>
          </a:bodyPr>
          <a:lstStyle/>
          <a:p>
            <a:endParaRPr lang="fr-FR" sz="2800" dirty="0"/>
          </a:p>
        </p:txBody>
      </p:sp>
      <p:sp>
        <p:nvSpPr>
          <p:cNvPr id="22530" name="Rectangle 2"/>
          <p:cNvSpPr>
            <a:spLocks noChangeArrowheads="1"/>
          </p:cNvSpPr>
          <p:nvPr/>
        </p:nvSpPr>
        <p:spPr bwMode="auto">
          <a:xfrm>
            <a:off x="285720" y="4357694"/>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357166"/>
            <a:ext cx="4157677" cy="523220"/>
          </a:xfrm>
          <a:prstGeom prst="rect">
            <a:avLst/>
          </a:prstGeom>
        </p:spPr>
        <p:txBody>
          <a:bodyPr wrap="none">
            <a:spAutoFit/>
          </a:bodyPr>
          <a:lstStyle/>
          <a:p>
            <a:r>
              <a:rPr lang="fr-FR" sz="2800" b="1" dirty="0" smtClean="0"/>
              <a:t>Les traditions et l'artisanat</a:t>
            </a:r>
            <a:endParaRPr lang="fr-FR" sz="2800" dirty="0"/>
          </a:p>
        </p:txBody>
      </p:sp>
      <p:sp>
        <p:nvSpPr>
          <p:cNvPr id="3" name="Rectangle 2"/>
          <p:cNvSpPr/>
          <p:nvPr/>
        </p:nvSpPr>
        <p:spPr>
          <a:xfrm>
            <a:off x="571472" y="1071546"/>
            <a:ext cx="8072494" cy="4893647"/>
          </a:xfrm>
          <a:prstGeom prst="rect">
            <a:avLst/>
          </a:prstGeom>
        </p:spPr>
        <p:txBody>
          <a:bodyPr wrap="square">
            <a:spAutoFit/>
          </a:bodyPr>
          <a:lstStyle/>
          <a:p>
            <a:pPr lvl="0" eaLnBrk="0" fontAlgn="base" hangingPunct="0">
              <a:spcBef>
                <a:spcPct val="0"/>
              </a:spcBef>
              <a:spcAft>
                <a:spcPct val="0"/>
              </a:spcAft>
              <a:buFontTx/>
              <a:buChar char="•"/>
            </a:pPr>
            <a:r>
              <a:rPr lang="fr-FR" sz="2400" dirty="0" smtClean="0">
                <a:latin typeface="Calibri" pitchFamily="34" charset="0"/>
                <a:ea typeface="Times New Roman" pitchFamily="18" charset="0"/>
                <a:cs typeface="Arial" pitchFamily="34" charset="0"/>
              </a:rPr>
              <a:t>Le « </a:t>
            </a:r>
            <a:r>
              <a:rPr lang="fr-FR" sz="2400" dirty="0" smtClean="0">
                <a:solidFill>
                  <a:srgbClr val="0000FF"/>
                </a:solidFill>
                <a:latin typeface="Calibri" pitchFamily="34" charset="0"/>
                <a:ea typeface="Times New Roman" pitchFamily="18" charset="0"/>
                <a:cs typeface="Arial" pitchFamily="34" charset="0"/>
                <a:hlinkClick r:id="rId2" tooltip="Damasquinage"/>
              </a:rPr>
              <a:t>damasquinage</a:t>
            </a:r>
            <a:r>
              <a:rPr lang="fr-FR" sz="2400" dirty="0" smtClean="0">
                <a:latin typeface="Calibri" pitchFamily="34" charset="0"/>
                <a:ea typeface="Times New Roman" pitchFamily="18" charset="0"/>
                <a:cs typeface="Arial" pitchFamily="34" charset="0"/>
              </a:rPr>
              <a:t> » consiste à incruster de petits filets d'or ou d'argent dans un objet de métal. Cette technique s'est répandue de Damas à </a:t>
            </a:r>
            <a:r>
              <a:rPr lang="fr-FR" sz="2400" dirty="0" smtClean="0">
                <a:solidFill>
                  <a:srgbClr val="0000FF"/>
                </a:solidFill>
                <a:latin typeface="Calibri" pitchFamily="34" charset="0"/>
                <a:ea typeface="Times New Roman" pitchFamily="18" charset="0"/>
                <a:cs typeface="Arial" pitchFamily="34" charset="0"/>
                <a:hlinkClick r:id="rId3" tooltip="Tolède"/>
              </a:rPr>
              <a:t>Tolède</a:t>
            </a:r>
            <a:r>
              <a:rPr lang="fr-FR" sz="2400" dirty="0" smtClean="0">
                <a:latin typeface="Calibri" pitchFamily="34" charset="0"/>
                <a:ea typeface="Times New Roman" pitchFamily="18" charset="0"/>
                <a:cs typeface="Arial" pitchFamily="34" charset="0"/>
              </a:rPr>
              <a:t> et en </a:t>
            </a:r>
            <a:r>
              <a:rPr lang="fr-FR" sz="2400" dirty="0" smtClean="0">
                <a:solidFill>
                  <a:srgbClr val="0000FF"/>
                </a:solidFill>
                <a:latin typeface="Calibri" pitchFamily="34" charset="0"/>
                <a:ea typeface="Times New Roman" pitchFamily="18" charset="0"/>
                <a:cs typeface="Arial" pitchFamily="34" charset="0"/>
                <a:hlinkClick r:id="rId4" tooltip="Inde"/>
              </a:rPr>
              <a:t>Inde</a:t>
            </a:r>
            <a:r>
              <a:rPr lang="fr-FR" sz="2400" dirty="0" smtClean="0">
                <a:latin typeface="Calibri" pitchFamily="34" charset="0"/>
                <a:ea typeface="Times New Roman" pitchFamily="18" charset="0"/>
                <a:cs typeface="Arial" pitchFamily="34" charset="0"/>
              </a:rPr>
              <a:t>. </a:t>
            </a:r>
            <a:endParaRPr lang="fr-FR" sz="24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Arial" pitchFamily="34" charset="0"/>
                <a:ea typeface="Times New Roman" pitchFamily="18" charset="0"/>
                <a:cs typeface="Arial" pitchFamily="34" charset="0"/>
              </a:rPr>
              <a:t>Le « damas soudé » consiste à forger des barres de fer pour constituer l'âme à la fois résistante et souple d'épées, dont les tranchants étaient rapportés par soudure : les </a:t>
            </a:r>
            <a:r>
              <a:rPr lang="fr-FR" sz="2400" dirty="0" smtClean="0">
                <a:solidFill>
                  <a:srgbClr val="0000FF"/>
                </a:solidFill>
                <a:latin typeface="Arial" pitchFamily="34" charset="0"/>
                <a:ea typeface="Times New Roman" pitchFamily="18" charset="0"/>
                <a:cs typeface="Arial" pitchFamily="34" charset="0"/>
                <a:hlinkClick r:id="rId5" tooltip="Lames de Damas"/>
              </a:rPr>
              <a:t>lames de Damas</a:t>
            </a:r>
            <a:r>
              <a:rPr lang="fr-FR" sz="2400" dirty="0" smtClean="0">
                <a:latin typeface="Arial" pitchFamily="34" charset="0"/>
                <a:ea typeface="Times New Roman" pitchFamily="18" charset="0"/>
                <a:cs typeface="Arial" pitchFamily="34" charset="0"/>
              </a:rPr>
              <a:t>. Des barres de fer doux et carburé, disposées alternativement étaient soudées, martelées, repliées sur elles-mêmes comme pour faire une pâte feuilletée. Après polissage, le métal était plongé dans un bain d'acide pour faire apparaître l'effet de moirage des couches de métal blanc et noir, appelé le « damassé ». </a:t>
            </a:r>
            <a:endParaRPr lang="fr-FR" sz="2400" dirty="0" smtClean="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2000240"/>
            <a:ext cx="7786742" cy="1938992"/>
          </a:xfrm>
          <a:prstGeom prst="rect">
            <a:avLst/>
          </a:prstGeom>
        </p:spPr>
        <p:txBody>
          <a:bodyPr wrap="square">
            <a:spAutoFit/>
          </a:bodyPr>
          <a:lstStyle/>
          <a:p>
            <a:pPr lvl="0" eaLnBrk="0" fontAlgn="base" hangingPunct="0">
              <a:spcBef>
                <a:spcPct val="0"/>
              </a:spcBef>
              <a:spcAft>
                <a:spcPct val="0"/>
              </a:spcAft>
              <a:buFontTx/>
              <a:buChar char="•"/>
            </a:pPr>
            <a:r>
              <a:rPr lang="fr-FR" sz="2400" dirty="0" smtClean="0">
                <a:latin typeface="Calibri" pitchFamily="34" charset="0"/>
                <a:ea typeface="Times New Roman" pitchFamily="18" charset="0"/>
                <a:cs typeface="Arial" pitchFamily="34" charset="0"/>
              </a:rPr>
              <a:t>Damas est réputée pour ses étoffes de soie et surtout pour ses brocarts tramés d'or que l'on appelle des « </a:t>
            </a:r>
            <a:r>
              <a:rPr lang="fr-FR" sz="2400" dirty="0" smtClean="0">
                <a:solidFill>
                  <a:srgbClr val="0000FF"/>
                </a:solidFill>
                <a:latin typeface="Calibri" pitchFamily="34" charset="0"/>
                <a:ea typeface="Times New Roman" pitchFamily="18" charset="0"/>
                <a:cs typeface="Arial" pitchFamily="34" charset="0"/>
                <a:hlinkClick r:id="rId2" tooltip="Damas (tissu)"/>
              </a:rPr>
              <a:t>damas</a:t>
            </a:r>
            <a:r>
              <a:rPr lang="fr-FR" sz="2400" dirty="0" smtClean="0">
                <a:latin typeface="Calibri" pitchFamily="34" charset="0"/>
                <a:ea typeface="Times New Roman" pitchFamily="18" charset="0"/>
                <a:cs typeface="Arial" pitchFamily="34" charset="0"/>
              </a:rPr>
              <a:t> ». L'industrie de la soie à Damas a été longtemps l'apanage de vieilles familles chrétiennes et en particulier à son apogée entre le XVIIe et XIXe siècle. </a:t>
            </a:r>
            <a:endParaRPr lang="fr-FR" sz="2400" dirty="0" smtClean="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1071546"/>
            <a:ext cx="7929618" cy="3108543"/>
          </a:xfrm>
          <a:prstGeom prst="rect">
            <a:avLst/>
          </a:prstGeom>
        </p:spPr>
        <p:txBody>
          <a:bodyPr wrap="square">
            <a:spAutoFit/>
          </a:bodyPr>
          <a:lstStyle/>
          <a:p>
            <a:pPr lvl="0" fontAlgn="base">
              <a:spcBef>
                <a:spcPct val="0"/>
              </a:spcBef>
              <a:spcAft>
                <a:spcPct val="0"/>
              </a:spcAft>
            </a:pPr>
            <a:r>
              <a:rPr lang="fr-FR" sz="2800" b="1" dirty="0" smtClean="0">
                <a:latin typeface="Calibri" pitchFamily="34" charset="0"/>
                <a:ea typeface="Times New Roman" pitchFamily="18" charset="0"/>
                <a:cs typeface="Arial" pitchFamily="34" charset="0"/>
              </a:rPr>
              <a:t>Étymologie :</a:t>
            </a:r>
            <a:endParaRPr lang="fr-FR" sz="28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Calibri" pitchFamily="34" charset="0"/>
                <a:ea typeface="Times New Roman" pitchFamily="18" charset="0"/>
                <a:cs typeface="Arial" pitchFamily="34" charset="0"/>
              </a:rPr>
              <a:t>En </a:t>
            </a:r>
            <a:r>
              <a:rPr lang="fr-FR" sz="2400" dirty="0" smtClean="0">
                <a:solidFill>
                  <a:srgbClr val="0000FF"/>
                </a:solidFill>
                <a:latin typeface="Calibri" pitchFamily="34" charset="0"/>
                <a:ea typeface="Times New Roman" pitchFamily="18" charset="0"/>
                <a:cs typeface="Arial" pitchFamily="34" charset="0"/>
                <a:hlinkClick r:id="rId2" tooltip="Arabe"/>
              </a:rPr>
              <a:t>arabe</a:t>
            </a:r>
            <a:r>
              <a:rPr lang="fr-FR" sz="2400" dirty="0" smtClean="0">
                <a:latin typeface="Calibri" pitchFamily="34" charset="0"/>
                <a:ea typeface="Times New Roman" pitchFamily="18" charset="0"/>
                <a:cs typeface="Arial" pitchFamily="34" charset="0"/>
              </a:rPr>
              <a:t>, la cité s'appelle </a:t>
            </a:r>
            <a:r>
              <a:rPr lang="ar-SA" sz="2400" dirty="0" smtClean="0">
                <a:latin typeface="Calibri" pitchFamily="34" charset="0"/>
                <a:ea typeface="Times New Roman" pitchFamily="18" charset="0"/>
                <a:cs typeface="Arial" pitchFamily="34" charset="0"/>
              </a:rPr>
              <a:t>دمشق</a:t>
            </a:r>
            <a:r>
              <a:rPr lang="fr-FR" sz="2400" dirty="0" smtClean="0">
                <a:latin typeface="Calibri" pitchFamily="34" charset="0"/>
                <a:ea typeface="Times New Roman" pitchFamily="18" charset="0"/>
                <a:cs typeface="Arial" pitchFamily="34" charset="0"/>
              </a:rPr>
              <a:t> (</a:t>
            </a:r>
            <a:r>
              <a:rPr lang="fr-FR" sz="2400" i="1" dirty="0" smtClean="0">
                <a:latin typeface="Calibri" pitchFamily="34" charset="0"/>
                <a:ea typeface="Times New Roman" pitchFamily="18" charset="0"/>
                <a:cs typeface="Arial" pitchFamily="34" charset="0"/>
              </a:rPr>
              <a:t>Dimashq</a:t>
            </a:r>
            <a:r>
              <a:rPr lang="fr-FR" sz="2400" dirty="0" smtClean="0">
                <a:latin typeface="Calibri" pitchFamily="34" charset="0"/>
                <a:ea typeface="Times New Roman" pitchFamily="18" charset="0"/>
                <a:cs typeface="Arial" pitchFamily="34" charset="0"/>
              </a:rPr>
              <a:t>), bien que ce ci soit souvent abrégé </a:t>
            </a:r>
            <a:r>
              <a:rPr lang="fr-FR" sz="2400" i="1" dirty="0" smtClean="0">
                <a:latin typeface="Calibri" pitchFamily="34" charset="0"/>
                <a:ea typeface="Times New Roman" pitchFamily="18" charset="0"/>
                <a:cs typeface="Arial" pitchFamily="34" charset="0"/>
              </a:rPr>
              <a:t>Dimashq</a:t>
            </a:r>
            <a:r>
              <a:rPr lang="fr-FR" sz="2400" dirty="0" smtClean="0">
                <a:latin typeface="Calibri" pitchFamily="34" charset="0"/>
                <a:ea typeface="Times New Roman" pitchFamily="18" charset="0"/>
                <a:cs typeface="Arial" pitchFamily="34" charset="0"/>
              </a:rPr>
              <a:t> par les habitants de Damas, de Syrie et des pays arabes voisins. L'étymologie du mot ancien « Damascus » est incertaine, mais elle est souvent considérée comme étant </a:t>
            </a:r>
            <a:r>
              <a:rPr lang="fr-FR" sz="2400" dirty="0" smtClean="0">
                <a:solidFill>
                  <a:srgbClr val="0000FF"/>
                </a:solidFill>
                <a:latin typeface="Calibri" pitchFamily="34" charset="0"/>
                <a:ea typeface="Times New Roman" pitchFamily="18" charset="0"/>
                <a:cs typeface="Arial" pitchFamily="34" charset="0"/>
                <a:hlinkClick r:id="rId3" tooltip="Langues sémitiques"/>
              </a:rPr>
              <a:t>présémitique</a:t>
            </a:r>
            <a:r>
              <a:rPr lang="fr-FR" sz="2400" dirty="0" smtClean="0">
                <a:latin typeface="Calibri" pitchFamily="34" charset="0"/>
                <a:ea typeface="Times New Roman" pitchFamily="18" charset="0"/>
                <a:cs typeface="Arial" pitchFamily="34" charset="0"/>
              </a:rPr>
              <a:t>. On retrouve les termes </a:t>
            </a:r>
            <a:r>
              <a:rPr lang="fr-FR" sz="2400" i="1" dirty="0" smtClean="0">
                <a:latin typeface="Calibri" pitchFamily="34" charset="0"/>
                <a:ea typeface="Times New Roman" pitchFamily="18" charset="0"/>
                <a:cs typeface="Arial" pitchFamily="34" charset="0"/>
              </a:rPr>
              <a:t>Dimašqa</a:t>
            </a:r>
            <a:r>
              <a:rPr lang="fr-FR" sz="2400" dirty="0" smtClean="0">
                <a:latin typeface="Calibri" pitchFamily="34" charset="0"/>
                <a:ea typeface="Times New Roman" pitchFamily="18" charset="0"/>
                <a:cs typeface="Arial" pitchFamily="34" charset="0"/>
              </a:rPr>
              <a:t> en </a:t>
            </a:r>
            <a:r>
              <a:rPr lang="fr-FR" sz="2400" dirty="0" smtClean="0">
                <a:solidFill>
                  <a:srgbClr val="0000FF"/>
                </a:solidFill>
                <a:latin typeface="Calibri" pitchFamily="34" charset="0"/>
                <a:ea typeface="Times New Roman" pitchFamily="18" charset="0"/>
                <a:cs typeface="Arial" pitchFamily="34" charset="0"/>
                <a:hlinkClick r:id="rId4" tooltip="Akkadien"/>
              </a:rPr>
              <a:t>akkadien</a:t>
            </a:r>
            <a:r>
              <a:rPr lang="fr-FR" sz="2400" dirty="0" smtClean="0">
                <a:latin typeface="Calibri" pitchFamily="34" charset="0"/>
                <a:ea typeface="Times New Roman" pitchFamily="18" charset="0"/>
                <a:cs typeface="Arial" pitchFamily="34" charset="0"/>
              </a:rPr>
              <a:t>, </a:t>
            </a:r>
            <a:r>
              <a:rPr lang="fr-FR" sz="2400" i="1" dirty="0" smtClean="0">
                <a:latin typeface="Calibri" pitchFamily="34" charset="0"/>
                <a:ea typeface="Times New Roman" pitchFamily="18" charset="0"/>
                <a:cs typeface="Arial" pitchFamily="34" charset="0"/>
              </a:rPr>
              <a:t>T-ms-</a:t>
            </a:r>
            <a:r>
              <a:rPr lang="fr-FR" sz="2400" i="1" dirty="0" smtClean="0">
                <a:latin typeface="Tahoma" pitchFamily="34" charset="0"/>
                <a:ea typeface="Times New Roman" pitchFamily="18" charset="0"/>
                <a:cs typeface="Tahoma" pitchFamily="34" charset="0"/>
              </a:rPr>
              <a:t>ḳ</a:t>
            </a:r>
            <a:r>
              <a:rPr lang="fr-FR" sz="2400" i="1" dirty="0" smtClean="0">
                <a:latin typeface="Calibri" pitchFamily="34" charset="0"/>
                <a:ea typeface="Times New Roman" pitchFamily="18" charset="0"/>
                <a:cs typeface="Arial" pitchFamily="34" charset="0"/>
              </a:rPr>
              <a:t>w</a:t>
            </a:r>
            <a:r>
              <a:rPr lang="fr-FR" sz="2400" dirty="0" smtClean="0">
                <a:latin typeface="Calibri" pitchFamily="34" charset="0"/>
                <a:ea typeface="Times New Roman" pitchFamily="18" charset="0"/>
                <a:cs typeface="Arial" pitchFamily="34" charset="0"/>
              </a:rPr>
              <a:t> en </a:t>
            </a:r>
            <a:r>
              <a:rPr lang="fr-FR" sz="2400" dirty="0" smtClean="0">
                <a:solidFill>
                  <a:srgbClr val="0000FF"/>
                </a:solidFill>
                <a:latin typeface="Calibri" pitchFamily="34" charset="0"/>
                <a:ea typeface="Times New Roman" pitchFamily="18" charset="0"/>
                <a:cs typeface="Arial" pitchFamily="34" charset="0"/>
                <a:hlinkClick r:id="rId5" tooltip="Égyptien ancien"/>
              </a:rPr>
              <a:t>égyptien ancien</a:t>
            </a:r>
            <a:r>
              <a:rPr lang="fr-FR" sz="2400" dirty="0" smtClean="0">
                <a:latin typeface="Calibri" pitchFamily="34" charset="0"/>
                <a:ea typeface="Times New Roman" pitchFamily="18" charset="0"/>
                <a:cs typeface="Arial" pitchFamily="34" charset="0"/>
              </a:rPr>
              <a:t>, </a:t>
            </a:r>
            <a:r>
              <a:rPr lang="fr-FR" sz="2400" i="1" dirty="0" smtClean="0">
                <a:latin typeface="Calibri" pitchFamily="34" charset="0"/>
                <a:ea typeface="Times New Roman" pitchFamily="18" charset="0"/>
                <a:cs typeface="Arial" pitchFamily="34" charset="0"/>
              </a:rPr>
              <a:t>Dammaśq</a:t>
            </a:r>
            <a:r>
              <a:rPr lang="fr-FR" sz="2400" dirty="0" smtClean="0">
                <a:latin typeface="Calibri" pitchFamily="34" charset="0"/>
                <a:ea typeface="Times New Roman" pitchFamily="18" charset="0"/>
                <a:cs typeface="Arial" pitchFamily="34" charset="0"/>
              </a:rPr>
              <a:t> en </a:t>
            </a:r>
            <a:r>
              <a:rPr lang="fr-FR" sz="2400" dirty="0" smtClean="0">
                <a:solidFill>
                  <a:srgbClr val="0000FF"/>
                </a:solidFill>
                <a:latin typeface="Calibri" pitchFamily="34" charset="0"/>
                <a:ea typeface="Times New Roman" pitchFamily="18" charset="0"/>
                <a:cs typeface="Arial" pitchFamily="34" charset="0"/>
                <a:hlinkClick r:id="rId6" tooltip="Araméen"/>
              </a:rPr>
              <a:t>araméen</a:t>
            </a:r>
            <a:r>
              <a:rPr lang="fr-FR" sz="2400" dirty="0" smtClean="0">
                <a:latin typeface="Calibri" pitchFamily="34" charset="0"/>
                <a:ea typeface="Times New Roman" pitchFamily="18" charset="0"/>
                <a:cs typeface="Arial" pitchFamily="34" charset="0"/>
              </a:rPr>
              <a:t> et </a:t>
            </a:r>
            <a:r>
              <a:rPr lang="fr-FR" sz="2400" i="1" dirty="0" smtClean="0">
                <a:latin typeface="Calibri" pitchFamily="34" charset="0"/>
                <a:ea typeface="Times New Roman" pitchFamily="18" charset="0"/>
                <a:cs typeface="Arial" pitchFamily="34" charset="0"/>
              </a:rPr>
              <a:t>Dammeśeq</a:t>
            </a:r>
            <a:r>
              <a:rPr lang="fr-FR" sz="2400" dirty="0" smtClean="0">
                <a:latin typeface="Calibri" pitchFamily="34" charset="0"/>
                <a:ea typeface="Times New Roman" pitchFamily="18" charset="0"/>
                <a:cs typeface="Arial" pitchFamily="34" charset="0"/>
              </a:rPr>
              <a:t> en </a:t>
            </a:r>
            <a:r>
              <a:rPr lang="fr-FR" sz="2400" dirty="0" smtClean="0">
                <a:solidFill>
                  <a:srgbClr val="0000FF"/>
                </a:solidFill>
                <a:latin typeface="Calibri" pitchFamily="34" charset="0"/>
                <a:ea typeface="Times New Roman" pitchFamily="18" charset="0"/>
                <a:cs typeface="Arial" pitchFamily="34" charset="0"/>
                <a:hlinkClick r:id="rId7" tooltip="Hébreu biblique"/>
              </a:rPr>
              <a:t>hébreu biblique</a:t>
            </a:r>
            <a:r>
              <a:rPr lang="fr-FR" sz="2400" dirty="0" smtClean="0">
                <a:latin typeface="Calibri" pitchFamily="34" charset="0"/>
                <a:ea typeface="Times New Roman" pitchFamily="18" charset="0"/>
                <a:cs typeface="Arial" pitchFamily="34" charset="0"/>
              </a:rPr>
              <a:t>.</a:t>
            </a:r>
            <a:endParaRPr lang="fr-FR" sz="2400" dirty="0" smtClean="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57158" y="714356"/>
            <a:ext cx="8358246"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Il y a aussi le linge « damassé » sur lequel apparaissent des dessins par des procédés, de tissage. Cet art existe encore, mais avec des métiers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2" tooltip="Joseph-Marie Jacquard"/>
              </a:rPr>
              <a:t>Jacquard</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fr-F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Dans les souks, on voit beaucoup de tapis, mais ce sont principalement des importations d'</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tooltip="Iran"/>
              </a:rPr>
              <a:t>Iran</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4" tooltip="Afghanistan"/>
              </a:rPr>
              <a:t>Afghanistan</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ou d'</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5" tooltip="Ouzbékistan"/>
              </a:rPr>
              <a:t>Ouzbékistan</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fr-F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On trouve aussi à Damas de nombreuses confiseries offrant des fruits confits entiers :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6" tooltip="Abricot"/>
              </a:rPr>
              <a:t>abricots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7" tooltip="Poire"/>
              </a:rPr>
              <a:t>poires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8" tooltip="Mandarine"/>
              </a:rPr>
              <a:t>mandarines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etc. en piles impressionnantes. Au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9" tooltip="Moyen Âge"/>
              </a:rPr>
              <a:t>Moyen Âge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la région était le premier producteur de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10" tooltip="Sucre"/>
              </a:rPr>
              <a:t>sucre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les croisades en ont rapporté l'usage en occident (confitures et fruits confits). </a:t>
            </a:r>
            <a:endParaRPr kumimoji="0" lang="fr-F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Damas est par excellence la ville du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11" tooltip="Jasmin"/>
              </a:rPr>
              <a:t>jasmin</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et de la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12" tooltip="Rose"/>
              </a:rPr>
              <a:t>rose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428604"/>
            <a:ext cx="1714512" cy="523220"/>
          </a:xfrm>
          <a:prstGeom prst="rect">
            <a:avLst/>
          </a:prstGeom>
        </p:spPr>
        <p:txBody>
          <a:bodyPr wrap="square">
            <a:spAutoFit/>
          </a:bodyPr>
          <a:lstStyle/>
          <a:p>
            <a:r>
              <a:rPr lang="fr-FR" sz="2800" b="1" dirty="0" smtClean="0"/>
              <a:t>La ville</a:t>
            </a:r>
            <a:endParaRPr lang="fr-FR" sz="2800" dirty="0"/>
          </a:p>
        </p:txBody>
      </p:sp>
      <p:pic>
        <p:nvPicPr>
          <p:cNvPr id="3" name="Image 2" descr="http://upload.wikimedia.org/wikipedia/commons/thumb/d/d5/Umayyad_Mosque%2C_Damascus.jpg/220px-Umayyad_Mosque%2C_Damascus.jpg">
            <a:hlinkClick r:id="rId2"/>
          </p:cNvPr>
          <p:cNvPicPr/>
          <p:nvPr/>
        </p:nvPicPr>
        <p:blipFill>
          <a:blip r:embed="rId3"/>
          <a:srcRect/>
          <a:stretch>
            <a:fillRect/>
          </a:stretch>
        </p:blipFill>
        <p:spPr bwMode="auto">
          <a:xfrm>
            <a:off x="857224" y="1071546"/>
            <a:ext cx="3643338" cy="2571768"/>
          </a:xfrm>
          <a:prstGeom prst="rect">
            <a:avLst/>
          </a:prstGeom>
          <a:noFill/>
          <a:ln w="9525">
            <a:noFill/>
            <a:miter lim="800000"/>
            <a:headEnd/>
            <a:tailEnd/>
          </a:ln>
        </p:spPr>
      </p:pic>
      <p:pic>
        <p:nvPicPr>
          <p:cNvPr id="4" name="Image 3" descr="http://upload.wikimedia.org/wikipedia/commons/thumb/8/85/Dome_of_the_Clocks%2C_Umayyad_Mosque.jpg/220px-Dome_of_the_Clocks%2C_Umayyad_Mosque.jpg">
            <a:hlinkClick r:id="rId4"/>
          </p:cNvPr>
          <p:cNvPicPr/>
          <p:nvPr/>
        </p:nvPicPr>
        <p:blipFill>
          <a:blip r:embed="rId5"/>
          <a:srcRect/>
          <a:stretch>
            <a:fillRect/>
          </a:stretch>
        </p:blipFill>
        <p:spPr bwMode="auto">
          <a:xfrm>
            <a:off x="4857752" y="3286124"/>
            <a:ext cx="3429024" cy="2571768"/>
          </a:xfrm>
          <a:prstGeom prst="rect">
            <a:avLst/>
          </a:prstGeom>
          <a:noFill/>
          <a:ln w="9525">
            <a:noFill/>
            <a:miter lim="800000"/>
            <a:headEnd/>
            <a:tailEnd/>
          </a:ln>
        </p:spPr>
      </p:pic>
      <p:sp>
        <p:nvSpPr>
          <p:cNvPr id="5" name="Rectangle 4"/>
          <p:cNvSpPr/>
          <p:nvPr/>
        </p:nvSpPr>
        <p:spPr>
          <a:xfrm>
            <a:off x="428596" y="3786190"/>
            <a:ext cx="4366708" cy="461665"/>
          </a:xfrm>
          <a:prstGeom prst="rect">
            <a:avLst/>
          </a:prstGeom>
        </p:spPr>
        <p:txBody>
          <a:bodyPr wrap="non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Grande mosquée des Omeyyades</a:t>
            </a:r>
            <a:endParaRPr lang="fr-FR" sz="2400" dirty="0" smtClean="0">
              <a:latin typeface="Arial" pitchFamily="34" charset="0"/>
              <a:cs typeface="Arial" pitchFamily="34" charset="0"/>
            </a:endParaRPr>
          </a:p>
        </p:txBody>
      </p:sp>
      <p:sp>
        <p:nvSpPr>
          <p:cNvPr id="6" name="Rectangle 5"/>
          <p:cNvSpPr/>
          <p:nvPr/>
        </p:nvSpPr>
        <p:spPr>
          <a:xfrm>
            <a:off x="4286248" y="6000768"/>
            <a:ext cx="4366708" cy="461665"/>
          </a:xfrm>
          <a:prstGeom prst="rect">
            <a:avLst/>
          </a:prstGeom>
        </p:spPr>
        <p:txBody>
          <a:bodyPr wrap="non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Grande mosquée des Omeyyades</a:t>
            </a:r>
            <a:endParaRPr lang="fr-FR" sz="2400" dirty="0" smtClean="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285720" y="785794"/>
            <a:ext cx="8643998"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grande mosquée, actuellement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2" tooltip="Grande mosquée des Omeyyades"/>
              </a:rPr>
              <a:t>Grande mosquée des Omeyyades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 été construite vers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tooltip="705"/>
              </a:rPr>
              <a:t>705</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C'est la plus ancienne avec le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4" tooltip="Dôme du Rocher"/>
              </a:rPr>
              <a:t>Dôme du Rocher</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de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5" tooltip="Jérusalem"/>
              </a:rPr>
              <a:t>Jérusalem</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à être pratiquement dans son état initial.</a:t>
            </a:r>
            <a:endPar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Fait exceptionnel, la salle de prière contient un tombeau : celui de </a:t>
            </a:r>
            <a:r>
              <a:rPr kumimoji="0" lang="fr-FR" sz="2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6" tooltip="Saint Jean Baptiste"/>
              </a:rPr>
              <a:t>Jean-Baptiste</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(Sidi Yahya pour les musulmans), cousin de </a:t>
            </a:r>
            <a:r>
              <a:rPr kumimoji="0" lang="fr-FR" sz="2400"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7" tooltip="Jésus de Nazareth"/>
              </a:rPr>
              <a:t>Jésus</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 présence d'un tombeau dans la salle de prière d'une mosquée est un cas pratiquement unique. Les chrétiens du quartier Est de Damas viennent y faire des prières. On voit donc dans cette salle à la fois les prosternations des musulmans, et les signes de croix et les génuflexions des chrétiens. La présence de ce tombeau s'explique historiquement.</a:t>
            </a:r>
            <a:r>
              <a:rPr kumimoji="0" lang="fr-FR"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1142984"/>
            <a:ext cx="7786742" cy="4154984"/>
          </a:xfrm>
          <a:prstGeom prst="rect">
            <a:avLst/>
          </a:prstGeom>
        </p:spPr>
        <p:txBody>
          <a:bodyPr wrap="squar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les Arabes conquirent la ville en 635, ils y trouvèrent en plein centre la grande basilique Saint-Jean Baptiste, fierté des chrétiens, qui abritait le tombeau du Précurseur. Un dignitaire chrétien de la ville qui devait à ses origines arabes de s'exprimer en arabe, Sarjoun, le père de saint </a:t>
            </a:r>
            <a:r>
              <a:rPr lang="fr-FR" sz="2400" dirty="0" smtClean="0">
                <a:solidFill>
                  <a:srgbClr val="0000FF"/>
                </a:solidFill>
                <a:latin typeface="Calibri" pitchFamily="34" charset="0"/>
                <a:ea typeface="Times New Roman" pitchFamily="18" charset="0"/>
                <a:cs typeface="Arial" pitchFamily="34" charset="0"/>
                <a:hlinkClick r:id="rId2" tooltip="Jean Damascène"/>
              </a:rPr>
              <a:t>Jean Damascène</a:t>
            </a:r>
            <a:r>
              <a:rPr lang="fr-FR" sz="2400" dirty="0" smtClean="0">
                <a:latin typeface="Calibri" pitchFamily="34" charset="0"/>
                <a:ea typeface="Times New Roman" pitchFamily="18" charset="0"/>
                <a:cs typeface="Arial" pitchFamily="34" charset="0"/>
              </a:rPr>
              <a:t>, vint demander au calife qu'il épargne ce sanctuaire chrétien. Par respect pour Sidi Yahya, les califes successifs préservèrent durant soixante-dix ans le grand sanctuaire chrétien. Et lorsque </a:t>
            </a:r>
            <a:r>
              <a:rPr lang="fr-FR" sz="2400" dirty="0" smtClean="0">
                <a:solidFill>
                  <a:srgbClr val="0000FF"/>
                </a:solidFill>
                <a:latin typeface="Calibri" pitchFamily="34" charset="0"/>
                <a:ea typeface="Times New Roman" pitchFamily="18" charset="0"/>
                <a:cs typeface="Arial" pitchFamily="34" charset="0"/>
                <a:hlinkClick r:id="rId3" tooltip="Al-Walid ben Abd al-Malik"/>
              </a:rPr>
              <a:t>Al-Walid I</a:t>
            </a:r>
            <a:r>
              <a:rPr lang="fr-FR" sz="2400" baseline="30000" dirty="0" smtClean="0">
                <a:solidFill>
                  <a:srgbClr val="0000FF"/>
                </a:solidFill>
                <a:latin typeface="Calibri" pitchFamily="34" charset="0"/>
                <a:ea typeface="Times New Roman" pitchFamily="18" charset="0"/>
                <a:cs typeface="Arial" pitchFamily="34" charset="0"/>
                <a:hlinkClick r:id="rId3" tooltip="Al-Walid ben Abd al-Malik"/>
              </a:rPr>
              <a:t>er</a:t>
            </a:r>
            <a:r>
              <a:rPr lang="fr-FR" sz="2400" dirty="0" smtClean="0">
                <a:latin typeface="Calibri" pitchFamily="34" charset="0"/>
                <a:ea typeface="Times New Roman" pitchFamily="18" charset="0"/>
                <a:cs typeface="Arial" pitchFamily="34" charset="0"/>
              </a:rPr>
              <a:t> décida de transformer l'église en mosquée, en 705, il épargna le tombeau du Baptiste et fit construire la mosquée autour.</a:t>
            </a:r>
            <a:endParaRPr lang="fr-FR" sz="2400" dirty="0" smtClean="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500034" y="1142984"/>
            <a:ext cx="814393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mosquée est très fréquentée durant toute la journée. On y entre pour prier, pour admirer et on y vient aussi tout simplement pour faire la sieste, allongé sur le tapis ou adossé à une colonne, car c'est un lieu frais et calme dans le centre de la ville. Véritable lieu de vie, on y voit même des enfants jouer, parfois avec des trottinettes.</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Le plus haut minaret de cette mosquée est le minaret de Jésus : c'est là que selon la tradition locale Jésus, le Messie, reviendra sur terre au moment du jugement dernier.</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1000108"/>
            <a:ext cx="8215370" cy="4524315"/>
          </a:xfrm>
          <a:prstGeom prst="rect">
            <a:avLst/>
          </a:prstGeom>
        </p:spPr>
        <p:txBody>
          <a:bodyPr wrap="square">
            <a:spAutoFit/>
          </a:bodyPr>
          <a:lstStyle/>
          <a:p>
            <a:pPr lvl="0" fontAlgn="base">
              <a:spcBef>
                <a:spcPct val="0"/>
              </a:spcBef>
              <a:spcAft>
                <a:spcPct val="0"/>
              </a:spcAft>
            </a:pPr>
            <a:r>
              <a:rPr lang="fr-FR" sz="2400" dirty="0" smtClean="0">
                <a:solidFill>
                  <a:srgbClr val="0000FF"/>
                </a:solidFill>
                <a:latin typeface="Calibri" pitchFamily="34" charset="0"/>
                <a:ea typeface="Times New Roman" pitchFamily="18" charset="0"/>
                <a:cs typeface="Arial" pitchFamily="34" charset="0"/>
                <a:hlinkClick r:id="rId2" tooltip="Ibn Battûta"/>
              </a:rPr>
              <a:t>Ibn Battûta</a:t>
            </a:r>
            <a:r>
              <a:rPr lang="fr-FR" sz="2400" dirty="0" smtClean="0">
                <a:latin typeface="Calibri" pitchFamily="34" charset="0"/>
                <a:ea typeface="Times New Roman" pitchFamily="18" charset="0"/>
                <a:cs typeface="Arial" pitchFamily="34" charset="0"/>
              </a:rPr>
              <a:t> cite:</a:t>
            </a:r>
            <a:endParaRPr lang="fr-FR" sz="2400" dirty="0" smtClean="0">
              <a:latin typeface="Arial" pitchFamily="34" charset="0"/>
              <a:ea typeface="Times New Roman" pitchFamily="18" charset="0"/>
              <a:cs typeface="Arial" pitchFamily="34" charset="0"/>
            </a:endParaRPr>
          </a:p>
          <a:p>
            <a:pPr lvl="0" eaLnBrk="0" fontAlgn="base" hangingPunct="0">
              <a:spcBef>
                <a:spcPct val="0"/>
              </a:spcBef>
              <a:spcAft>
                <a:spcPct val="0"/>
              </a:spcAft>
            </a:pPr>
            <a:r>
              <a:rPr lang="fr-FR" sz="2400" dirty="0" smtClean="0">
                <a:latin typeface="Arial" pitchFamily="34" charset="0"/>
                <a:ea typeface="Times New Roman" pitchFamily="18" charset="0"/>
                <a:cs typeface="Arial" pitchFamily="34" charset="0"/>
              </a:rPr>
              <a:t>« C'est la plus sublime mosquée du monde par sa pompe, la plus artistement construite, la plus admirable par sa beauté, sa grâce et sa perfection. On n'en connaît pas une semblable, et l'on n'en trouve pas une seconde qui puisse soutenir la comparaison avec elle. Celui qui a présidé à sa construction et à son arrangement fut le commandeur des croyants, [...]</a:t>
            </a:r>
            <a:br>
              <a:rPr lang="fr-FR" sz="2400" dirty="0" smtClean="0">
                <a:latin typeface="Arial" pitchFamily="34" charset="0"/>
                <a:ea typeface="Times New Roman" pitchFamily="18" charset="0"/>
                <a:cs typeface="Arial" pitchFamily="34" charset="0"/>
              </a:rPr>
            </a:br>
            <a:r>
              <a:rPr lang="fr-FR" sz="2400" dirty="0" smtClean="0">
                <a:latin typeface="Arial" pitchFamily="34" charset="0"/>
                <a:ea typeface="Times New Roman" pitchFamily="18" charset="0"/>
                <a:cs typeface="Arial" pitchFamily="34" charset="0"/>
              </a:rPr>
              <a:t>Il fit partir une ambassade vers l'empereur des Grecs, à Constantinople, pour intimer à ce prince l'ordre de lui envoyer des artisans, et ce dernier lui en expédia douze mille.</a:t>
            </a:r>
            <a:r>
              <a:rPr lang="fr-FR" sz="800" dirty="0" smtClean="0">
                <a:latin typeface="Arial" pitchFamily="34" charset="0"/>
                <a:cs typeface="Arial" pitchFamily="34" charset="0"/>
              </a:rPr>
              <a:t> </a:t>
            </a: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714356"/>
            <a:ext cx="8501122" cy="2308324"/>
          </a:xfrm>
          <a:prstGeom prst="rect">
            <a:avLst/>
          </a:prstGeom>
        </p:spPr>
        <p:txBody>
          <a:bodyPr wrap="square">
            <a:spAutoFit/>
          </a:bodyPr>
          <a:lstStyle/>
          <a:p>
            <a:r>
              <a:rPr lang="fr-FR" sz="2400" dirty="0" smtClean="0"/>
              <a:t>Le lieu où se trouve la mosquée était d'abord une église. [...]</a:t>
            </a:r>
            <a:br>
              <a:rPr lang="fr-FR" sz="2400" dirty="0" smtClean="0"/>
            </a:br>
            <a:r>
              <a:rPr lang="fr-FR" sz="2400" dirty="0" smtClean="0"/>
              <a:t>Au milieu de la mosquée est le tombeau de </a:t>
            </a:r>
            <a:r>
              <a:rPr lang="fr-FR" sz="2400" u="sng" dirty="0" smtClean="0">
                <a:hlinkClick r:id="rId2" tooltip="Zacharie"/>
              </a:rPr>
              <a:t>Zacharie</a:t>
            </a:r>
            <a:r>
              <a:rPr lang="fr-FR" sz="2400" dirty="0" smtClean="0"/>
              <a:t>, au-dessus duquel se voit un cercueil placé obliquement entre deux colonnes, et recouvert d'une étoffe de soie noire et brodée. On y voit écrit, en lettres de couleur blanche, ce qui suit: “ Ô Zacharie! nous t'annonçons la naissance d'un garçon, dont le nom sera </a:t>
            </a:r>
            <a:r>
              <a:rPr lang="fr-FR" sz="2400" u="sng" dirty="0" smtClean="0">
                <a:hlinkClick r:id="rId3" tooltip="Saint Jean Baptiste"/>
              </a:rPr>
              <a:t>Yahia</a:t>
            </a:r>
            <a:r>
              <a:rPr lang="fr-FR" sz="2400" dirty="0" smtClean="0"/>
              <a:t>.”</a:t>
            </a:r>
            <a:endParaRPr lang="fr-FR" sz="2400" dirty="0"/>
          </a:p>
        </p:txBody>
      </p:sp>
      <p:sp>
        <p:nvSpPr>
          <p:cNvPr id="26625" name="Rectangle 1"/>
          <p:cNvSpPr>
            <a:spLocks noChangeArrowheads="1"/>
          </p:cNvSpPr>
          <p:nvPr/>
        </p:nvSpPr>
        <p:spPr bwMode="auto">
          <a:xfrm>
            <a:off x="285720" y="3000372"/>
            <a:ext cx="864399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renommée de cette mosquée et de ses mérites est très répandue; On lit à ce sujet, dans l'ouvrage qui a pour titre Les Qualités excellentes de Damas, l'assertion suivante: “ La prière dans la mosquée de Damas équivaut à trente mille prières ”. Et dans les traditions du prophète on trouve ces paroles de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4" tooltip="Mahomet"/>
              </a:rPr>
              <a:t>Mahomet</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 On adorera Dieu, dans la mosquée de Damas, durant quarante années après la destruction du </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monde. </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928670"/>
            <a:ext cx="7858180" cy="3416320"/>
          </a:xfrm>
          <a:prstGeom prst="rect">
            <a:avLst/>
          </a:prstGeom>
        </p:spPr>
        <p:txBody>
          <a:bodyPr wrap="squar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Curieusement Ibn Battûta voit le tombeau de Zacharie, père de </a:t>
            </a:r>
            <a:r>
              <a:rPr lang="fr-FR" sz="2400" dirty="0" smtClean="0">
                <a:solidFill>
                  <a:srgbClr val="0000FF"/>
                </a:solidFill>
                <a:latin typeface="Calibri" pitchFamily="34" charset="0"/>
                <a:ea typeface="Times New Roman" pitchFamily="18" charset="0"/>
                <a:cs typeface="Arial" pitchFamily="34" charset="0"/>
                <a:hlinkClick r:id="rId2" tooltip="Saint Jean Baptiste"/>
              </a:rPr>
              <a:t>Jean-Baptiste</a:t>
            </a:r>
            <a:r>
              <a:rPr lang="fr-FR" sz="2400" dirty="0" smtClean="0">
                <a:latin typeface="Calibri" pitchFamily="34" charset="0"/>
                <a:ea typeface="Times New Roman" pitchFamily="18" charset="0"/>
                <a:cs typeface="Arial" pitchFamily="34" charset="0"/>
              </a:rPr>
              <a:t>, là où la tradition actuelle situe le tombeau du second.</a:t>
            </a:r>
            <a:endParaRPr lang="fr-FR" sz="2400" dirty="0" smtClean="0">
              <a:latin typeface="Arial" pitchFamily="34" charset="0"/>
              <a:cs typeface="Arial" pitchFamily="34" charset="0"/>
            </a:endParaRPr>
          </a:p>
          <a:p>
            <a:pPr lvl="0" eaLnBrk="0" fontAlgn="base" hangingPunct="0">
              <a:spcBef>
                <a:spcPct val="0"/>
              </a:spcBef>
              <a:spcAft>
                <a:spcPct val="0"/>
              </a:spcAft>
            </a:pPr>
            <a:r>
              <a:rPr lang="fr-FR" sz="2400" dirty="0" smtClean="0">
                <a:latin typeface="Calibri" pitchFamily="34" charset="0"/>
                <a:ea typeface="Times New Roman" pitchFamily="18" charset="0"/>
                <a:cs typeface="Arial" pitchFamily="34" charset="0"/>
              </a:rPr>
              <a:t>Dans une annexe, hors de l'enceinte de la mosquée se trouve le mausolée de </a:t>
            </a:r>
            <a:r>
              <a:rPr lang="fr-FR" sz="2400" dirty="0" smtClean="0">
                <a:solidFill>
                  <a:srgbClr val="0000FF"/>
                </a:solidFill>
                <a:latin typeface="Calibri" pitchFamily="34" charset="0"/>
                <a:ea typeface="Times New Roman" pitchFamily="18" charset="0"/>
                <a:cs typeface="Arial" pitchFamily="34" charset="0"/>
                <a:hlinkClick r:id="rId3" tooltip="Husayn ben Ali"/>
              </a:rPr>
              <a:t>Husayn</a:t>
            </a:r>
            <a:r>
              <a:rPr lang="fr-FR" sz="2400" dirty="0" smtClean="0">
                <a:latin typeface="Calibri" pitchFamily="34" charset="0"/>
                <a:ea typeface="Times New Roman" pitchFamily="18" charset="0"/>
                <a:cs typeface="Arial" pitchFamily="34" charset="0"/>
              </a:rPr>
              <a:t> qui est supposé avoir contenu (ou contenir ?) le crâne du troisième Imam des chiites décapité à la </a:t>
            </a:r>
            <a:r>
              <a:rPr lang="fr-FR" sz="2400" dirty="0" smtClean="0">
                <a:solidFill>
                  <a:srgbClr val="0000FF"/>
                </a:solidFill>
                <a:latin typeface="Calibri" pitchFamily="34" charset="0"/>
                <a:ea typeface="Times New Roman" pitchFamily="18" charset="0"/>
                <a:cs typeface="Arial" pitchFamily="34" charset="0"/>
                <a:hlinkClick r:id="rId4" tooltip="Bataille de Kerbala (680)"/>
              </a:rPr>
              <a:t>bataille de </a:t>
            </a:r>
            <a:r>
              <a:rPr lang="fr-FR" sz="2400" dirty="0" err="1" smtClean="0">
                <a:solidFill>
                  <a:srgbClr val="0000FF"/>
                </a:solidFill>
                <a:latin typeface="Calibri" pitchFamily="34" charset="0"/>
                <a:ea typeface="Times New Roman" pitchFamily="18" charset="0"/>
                <a:cs typeface="Arial" pitchFamily="34" charset="0"/>
                <a:hlinkClick r:id="rId4" tooltip="Bataille de Kerbala (680)"/>
              </a:rPr>
              <a:t>Kerbala</a:t>
            </a:r>
            <a:r>
              <a:rPr lang="fr-FR" sz="2400" dirty="0" smtClean="0">
                <a:latin typeface="Calibri" pitchFamily="34" charset="0"/>
                <a:ea typeface="Times New Roman" pitchFamily="18" charset="0"/>
                <a:cs typeface="Arial" pitchFamily="34" charset="0"/>
              </a:rPr>
              <a:t> (</a:t>
            </a:r>
            <a:r>
              <a:rPr lang="fr-FR" sz="2400" dirty="0" smtClean="0">
                <a:solidFill>
                  <a:srgbClr val="0000FF"/>
                </a:solidFill>
                <a:latin typeface="Calibri" pitchFamily="34" charset="0"/>
                <a:ea typeface="Times New Roman" pitchFamily="18" charset="0"/>
                <a:cs typeface="Arial" pitchFamily="34" charset="0"/>
                <a:hlinkClick r:id="rId5" tooltip="Achoura"/>
              </a:rPr>
              <a:t>Achoura</a:t>
            </a:r>
            <a:r>
              <a:rPr lang="fr-FR" sz="2400" dirty="0" smtClean="0">
                <a:latin typeface="Calibri" pitchFamily="34" charset="0"/>
                <a:ea typeface="Times New Roman" pitchFamily="18" charset="0"/>
                <a:cs typeface="Arial" pitchFamily="34" charset="0"/>
              </a:rPr>
              <a:t> : 10 de muharram 61H; </a:t>
            </a:r>
            <a:r>
              <a:rPr lang="fr-FR" sz="2400" dirty="0" smtClean="0">
                <a:solidFill>
                  <a:srgbClr val="0000FF"/>
                </a:solidFill>
                <a:latin typeface="Calibri" pitchFamily="34" charset="0"/>
                <a:ea typeface="Times New Roman" pitchFamily="18" charset="0"/>
                <a:cs typeface="Arial" pitchFamily="34" charset="0"/>
                <a:hlinkClick r:id="rId6" tooltip="10 octobre"/>
              </a:rPr>
              <a:t>10 octobre</a:t>
            </a:r>
            <a:r>
              <a:rPr lang="fr-FR" sz="2400" dirty="0" smtClean="0">
                <a:latin typeface="Calibri" pitchFamily="34" charset="0"/>
                <a:ea typeface="Times New Roman" pitchFamily="18" charset="0"/>
                <a:cs typeface="Arial" pitchFamily="34" charset="0"/>
              </a:rPr>
              <a:t> </a:t>
            </a:r>
            <a:r>
              <a:rPr lang="fr-FR" sz="2400" dirty="0" smtClean="0">
                <a:solidFill>
                  <a:srgbClr val="0000FF"/>
                </a:solidFill>
                <a:latin typeface="Calibri" pitchFamily="34" charset="0"/>
                <a:ea typeface="Times New Roman" pitchFamily="18" charset="0"/>
                <a:cs typeface="Arial" pitchFamily="34" charset="0"/>
                <a:hlinkClick r:id="rId7" tooltip="680"/>
              </a:rPr>
              <a:t>680</a:t>
            </a:r>
            <a:r>
              <a:rPr lang="fr-FR" sz="2400" dirty="0" smtClean="0">
                <a:latin typeface="Calibri" pitchFamily="34" charset="0"/>
                <a:ea typeface="Times New Roman" pitchFamily="18" charset="0"/>
                <a:cs typeface="Arial" pitchFamily="34" charset="0"/>
              </a:rPr>
              <a:t>) le corps de </a:t>
            </a:r>
            <a:r>
              <a:rPr lang="fr-FR" sz="2400" dirty="0" smtClean="0">
                <a:solidFill>
                  <a:srgbClr val="0000FF"/>
                </a:solidFill>
                <a:latin typeface="Calibri" pitchFamily="34" charset="0"/>
                <a:ea typeface="Times New Roman" pitchFamily="18" charset="0"/>
                <a:cs typeface="Arial" pitchFamily="34" charset="0"/>
                <a:hlinkClick r:id="rId3" tooltip="Husayn ben Ali"/>
              </a:rPr>
              <a:t>Husayn</a:t>
            </a:r>
            <a:r>
              <a:rPr lang="fr-FR" sz="2400" dirty="0" smtClean="0">
                <a:latin typeface="Calibri" pitchFamily="34" charset="0"/>
                <a:ea typeface="Times New Roman" pitchFamily="18" charset="0"/>
                <a:cs typeface="Arial" pitchFamily="34" charset="0"/>
              </a:rPr>
              <a:t> se trouve à </a:t>
            </a:r>
            <a:r>
              <a:rPr lang="fr-FR" sz="2400" dirty="0" smtClean="0">
                <a:solidFill>
                  <a:srgbClr val="0000FF"/>
                </a:solidFill>
                <a:latin typeface="Calibri" pitchFamily="34" charset="0"/>
                <a:ea typeface="Times New Roman" pitchFamily="18" charset="0"/>
                <a:cs typeface="Arial" pitchFamily="34" charset="0"/>
                <a:hlinkClick r:id="rId8" tooltip="Nadjaf"/>
              </a:rPr>
              <a:t>Nadjaf</a:t>
            </a:r>
            <a:r>
              <a:rPr lang="fr-FR" sz="2400" dirty="0" smtClean="0">
                <a:latin typeface="Calibri" pitchFamily="34" charset="0"/>
                <a:ea typeface="Times New Roman" pitchFamily="18" charset="0"/>
                <a:cs typeface="Arial" pitchFamily="34" charset="0"/>
              </a:rPr>
              <a:t> (au sud de l'Irak) et la tête tranchée a été enterrée au </a:t>
            </a:r>
            <a:r>
              <a:rPr lang="fr-FR" sz="2400" dirty="0" smtClean="0">
                <a:solidFill>
                  <a:srgbClr val="0000FF"/>
                </a:solidFill>
                <a:latin typeface="Calibri" pitchFamily="34" charset="0"/>
                <a:ea typeface="Times New Roman" pitchFamily="18" charset="0"/>
                <a:cs typeface="Arial" pitchFamily="34" charset="0"/>
                <a:hlinkClick r:id="rId9" tooltip="Le Caire"/>
              </a:rPr>
              <a:t>Caire</a:t>
            </a:r>
            <a:r>
              <a:rPr lang="fr-FR" sz="2400" dirty="0" smtClean="0">
                <a:latin typeface="Calibri" pitchFamily="34" charset="0"/>
                <a:ea typeface="Times New Roman" pitchFamily="18" charset="0"/>
                <a:cs typeface="Arial" pitchFamily="34" charset="0"/>
              </a:rPr>
              <a:t>.</a:t>
            </a:r>
            <a:endParaRPr lang="fr-FR" sz="2400" dirty="0" smtClean="0">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500034" y="785794"/>
            <a:ext cx="807249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Lorsque Khawalî, portant la tête de Husayn, arriva auprès d'Obaïdallah, fils de Ziyâd, il lui dit: Tu dois me combler de cadeaux, car je t'apporte la tête du meilleur de tous les hommes </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Puis il (Obaïdallah) toucha avec une baguette la bouche de Husayn, en récitant ce vers: “ Nous tranchons les têtes des hommes qui nous sont chers, mais qui sont devenus rebelles et </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insolents. </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Damas comprend aussi des monuments de la période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2" tooltip="Ottoman"/>
              </a:rPr>
              <a:t>ottomane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le </a:t>
            </a:r>
            <a:r>
              <a:rPr kumimoji="0" lang="fr-FR" sz="2400" b="0" i="0" u="none" strike="noStrike" cap="none" normalizeH="0" baseline="0" dirty="0" smtClean="0">
                <a:ln>
                  <a:noFill/>
                </a:ln>
                <a:solidFill>
                  <a:srgbClr val="BA0000"/>
                </a:solidFill>
                <a:effectLst/>
                <a:latin typeface="Calibri" pitchFamily="34" charset="0"/>
                <a:ea typeface="Times New Roman" pitchFamily="18" charset="0"/>
                <a:cs typeface="Arial" pitchFamily="34" charset="0"/>
                <a:hlinkClick r:id="rId3" tooltip="Palais Azem (page inexistante)"/>
              </a:rPr>
              <a:t>Palais Azem</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de nombreux caravansérails dont le </a:t>
            </a:r>
            <a:r>
              <a:rPr kumimoji="0" lang="fr-FR" sz="24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Khan Assa'd Pacha</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du XVIII</a:t>
            </a:r>
            <a:r>
              <a:rPr kumimoji="0" lang="fr-FR" sz="24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e</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siècle, et un musée sur l'histoire et l'archéologie du pays.</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214290"/>
            <a:ext cx="2587311" cy="523220"/>
          </a:xfrm>
          <a:prstGeom prst="rect">
            <a:avLst/>
          </a:prstGeom>
        </p:spPr>
        <p:txBody>
          <a:bodyPr wrap="none">
            <a:spAutoFit/>
          </a:bodyPr>
          <a:lstStyle/>
          <a:p>
            <a:r>
              <a:rPr lang="fr-FR" sz="2800" b="1" dirty="0" smtClean="0"/>
              <a:t>L'agglomération</a:t>
            </a:r>
            <a:endParaRPr lang="fr-FR" sz="2800" dirty="0"/>
          </a:p>
        </p:txBody>
      </p:sp>
      <p:pic>
        <p:nvPicPr>
          <p:cNvPr id="3" name="Image 2" descr="http://upload.wikimedia.org/wikipedia/commons/thumb/4/4a/Umayyad_Square%2C_Damascus.jpg/220px-Umayyad_Square%2C_Damascus.jpg">
            <a:hlinkClick r:id="rId2"/>
          </p:cNvPr>
          <p:cNvPicPr/>
          <p:nvPr/>
        </p:nvPicPr>
        <p:blipFill>
          <a:blip r:embed="rId3"/>
          <a:srcRect/>
          <a:stretch>
            <a:fillRect/>
          </a:stretch>
        </p:blipFill>
        <p:spPr bwMode="auto">
          <a:xfrm>
            <a:off x="714348" y="1071546"/>
            <a:ext cx="4786346" cy="3357586"/>
          </a:xfrm>
          <a:prstGeom prst="rect">
            <a:avLst/>
          </a:prstGeom>
          <a:noFill/>
          <a:ln w="9525">
            <a:noFill/>
            <a:miter lim="800000"/>
            <a:headEnd/>
            <a:tailEnd/>
          </a:ln>
        </p:spPr>
      </p:pic>
      <p:sp>
        <p:nvSpPr>
          <p:cNvPr id="4" name="Rectangle 3"/>
          <p:cNvSpPr/>
          <p:nvPr/>
        </p:nvSpPr>
        <p:spPr>
          <a:xfrm>
            <a:off x="5857884" y="2500306"/>
            <a:ext cx="2878993" cy="461665"/>
          </a:xfrm>
          <a:prstGeom prst="rect">
            <a:avLst/>
          </a:prstGeom>
        </p:spPr>
        <p:txBody>
          <a:bodyPr wrap="none">
            <a:spAutoFit/>
          </a:bodyPr>
          <a:lstStyle/>
          <a:p>
            <a:r>
              <a:rPr lang="fr-FR" sz="2400" dirty="0" smtClean="0"/>
              <a:t>Place des Omeyyades</a:t>
            </a:r>
            <a:endParaRPr lang="fr-FR" sz="2400" dirty="0"/>
          </a:p>
        </p:txBody>
      </p:sp>
      <p:sp>
        <p:nvSpPr>
          <p:cNvPr id="29697" name="Rectangle 1"/>
          <p:cNvSpPr>
            <a:spLocks noChangeArrowheads="1"/>
          </p:cNvSpPr>
          <p:nvPr/>
        </p:nvSpPr>
        <p:spPr bwMode="auto">
          <a:xfrm>
            <a:off x="428596" y="4857760"/>
            <a:ext cx="835824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ville de Damas comptait 4 414 913 habitants en 2004, et 6 498 133 habitants dans l'agglomération</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http://upload.wikimedia.org/wikipedia/commons/thumb/b/b6/Damascus_roman_archs.JPG/300px-Damascus_roman_archs.JPG">
            <a:hlinkClick r:id="rId2"/>
          </p:cNvPr>
          <p:cNvPicPr/>
          <p:nvPr/>
        </p:nvPicPr>
        <p:blipFill>
          <a:blip r:embed="rId3"/>
          <a:srcRect/>
          <a:stretch>
            <a:fillRect/>
          </a:stretch>
        </p:blipFill>
        <p:spPr bwMode="auto">
          <a:xfrm>
            <a:off x="1714480" y="642918"/>
            <a:ext cx="6000792" cy="3214711"/>
          </a:xfrm>
          <a:prstGeom prst="rect">
            <a:avLst/>
          </a:prstGeom>
          <a:noFill/>
          <a:ln w="9525">
            <a:noFill/>
            <a:miter lim="800000"/>
            <a:headEnd/>
            <a:tailEnd/>
          </a:ln>
        </p:spPr>
      </p:pic>
      <p:sp>
        <p:nvSpPr>
          <p:cNvPr id="3" name="Rectangle 2"/>
          <p:cNvSpPr/>
          <p:nvPr/>
        </p:nvSpPr>
        <p:spPr>
          <a:xfrm>
            <a:off x="2428860" y="4500570"/>
            <a:ext cx="4572000" cy="1200329"/>
          </a:xfrm>
          <a:prstGeom prst="rect">
            <a:avLst/>
          </a:prstGeom>
        </p:spPr>
        <p:txBody>
          <a:bodyPr>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Fronton restant du temple de Zeus à Damas, qui fait maintenant partie des murs du souq al-Hamidiyyah</a:t>
            </a:r>
            <a:endParaRPr lang="fr-FR" sz="2400" dirty="0" smtClean="0">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214290"/>
            <a:ext cx="5239768" cy="461665"/>
          </a:xfrm>
          <a:prstGeom prst="rect">
            <a:avLst/>
          </a:prstGeom>
        </p:spPr>
        <p:txBody>
          <a:bodyPr wrap="none">
            <a:spAutoFit/>
          </a:bodyPr>
          <a:lstStyle/>
          <a:p>
            <a:r>
              <a:rPr lang="fr-FR" sz="2400" b="1" dirty="0" smtClean="0"/>
              <a:t>État actuel de l'ancienne ville de Damas</a:t>
            </a:r>
            <a:endParaRPr lang="fr-FR" sz="2400" dirty="0"/>
          </a:p>
        </p:txBody>
      </p:sp>
      <p:sp>
        <p:nvSpPr>
          <p:cNvPr id="28673" name="Rectangle 1"/>
          <p:cNvSpPr>
            <a:spLocks noChangeArrowheads="1"/>
          </p:cNvSpPr>
          <p:nvPr/>
        </p:nvSpPr>
        <p:spPr bwMode="auto">
          <a:xfrm>
            <a:off x="357158" y="642918"/>
            <a:ext cx="842968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Malgré les recommandations de l'UNESCO, Centre du Patrimoine Mondial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Souk el-Atik</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dans la zone tampon protégée a été détruit en trois jours en novembre 2006</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fr-F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rue du roi Faysal</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un quartier d'artisanat traditionnel de Damas, dans la zone tampon protégée tout près des murs d'enceinte de la vielle ville, entre la citadelle et </a:t>
            </a:r>
            <a:r>
              <a:rPr kumimoji="0" lang="fr-FR" sz="24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Bâb Touma</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est menacée de destruction par un projet de voie rapide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En 2007, l'ancienne ville de Damas a été reconnue par World Monument Fund comme l'un des sites les plus menacés du monde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8674" name="Rectangle 2"/>
          <p:cNvSpPr>
            <a:spLocks noChangeArrowheads="1"/>
          </p:cNvSpPr>
          <p:nvPr/>
        </p:nvSpPr>
        <p:spPr bwMode="auto">
          <a:xfrm>
            <a:off x="357158" y="3929066"/>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214290"/>
            <a:ext cx="914400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Géographie :</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361" name="Image 11" descr="http://upload.wikimedia.org/wikipedia/commons/thumb/4/4d/Damascus_SPOT_1363.jpg/300px-Damascus_SPOT_1363.jpg">
            <a:hlinkClick r:id="rId2"/>
          </p:cNvPr>
          <p:cNvPicPr>
            <a:picLocks noChangeAspect="1" noChangeArrowheads="1"/>
          </p:cNvPicPr>
          <p:nvPr/>
        </p:nvPicPr>
        <p:blipFill>
          <a:blip r:embed="rId3"/>
          <a:srcRect/>
          <a:stretch>
            <a:fillRect/>
          </a:stretch>
        </p:blipFill>
        <p:spPr bwMode="auto">
          <a:xfrm>
            <a:off x="1643042" y="928670"/>
            <a:ext cx="5667375" cy="3619500"/>
          </a:xfrm>
          <a:prstGeom prst="rect">
            <a:avLst/>
          </a:prstGeom>
          <a:noFill/>
        </p:spPr>
      </p:pic>
      <p:sp>
        <p:nvSpPr>
          <p:cNvPr id="5" name="Rectangle 4"/>
          <p:cNvSpPr/>
          <p:nvPr/>
        </p:nvSpPr>
        <p:spPr>
          <a:xfrm>
            <a:off x="2428860" y="4714884"/>
            <a:ext cx="4071966" cy="461665"/>
          </a:xfrm>
          <a:prstGeom prst="rect">
            <a:avLst/>
          </a:prstGeom>
        </p:spPr>
        <p:txBody>
          <a:bodyPr wrap="square">
            <a:spAutoFit/>
          </a:bodyPr>
          <a:lstStyle/>
          <a:p>
            <a:pPr lvl="0" fontAlgn="base">
              <a:spcBef>
                <a:spcPct val="0"/>
              </a:spcBef>
              <a:spcAft>
                <a:spcPct val="0"/>
              </a:spcAf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Damas vu par le satellite SPOT</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357158" y="5357826"/>
            <a:ext cx="7715304" cy="1200329"/>
          </a:xfrm>
          <a:prstGeom prst="rect">
            <a:avLst/>
          </a:prstGeom>
        </p:spPr>
        <p:txBody>
          <a:bodyPr wrap="square">
            <a:spAutoFit/>
          </a:bodyPr>
          <a:lstStyle/>
          <a:p>
            <a:r>
              <a:rPr lang="fr-FR" sz="2400" dirty="0"/>
              <a:t>Damas se trouve à environ 80 km de la mer Méditerranée, à l'abri de l'Anti-Liban. Elle se situe sur un plateau à 680 mètres au-dessus du niveau de la mer.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357158" y="428604"/>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 vieille ville se trouve sur la rive sud de la rivière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2" tooltip="Barada"/>
              </a:rPr>
              <a:t>Barada</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qui est presque à sec (3 cm à gauche). A l'intérieur des remparts se trouvent plusieurs monuments comme la mosquée des </a:t>
            </a:r>
            <a:r>
              <a:rPr kumimoji="0" lang="fr-FR" sz="24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tooltip="Omeyyades"/>
              </a:rPr>
              <a:t>Omeyyades</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le </a:t>
            </a:r>
            <a:r>
              <a:rPr kumimoji="0" lang="fr-FR" sz="2400" b="0" i="0" u="none" strike="noStrike" cap="none" normalizeH="0" baseline="0" dirty="0" smtClean="0">
                <a:ln>
                  <a:noFill/>
                </a:ln>
                <a:solidFill>
                  <a:srgbClr val="BA0000"/>
                </a:solidFill>
                <a:effectLst/>
                <a:latin typeface="Calibri" pitchFamily="34" charset="0"/>
                <a:ea typeface="Times New Roman" pitchFamily="18" charset="0"/>
                <a:cs typeface="Arial" pitchFamily="34" charset="0"/>
                <a:hlinkClick r:id="rId4" tooltip="Palais Azem (page inexistante)"/>
              </a:rPr>
              <a:t>Palais Azem</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ou encore le caravansérail Khan Assad Basha. Rues ou ruelles couvertes et bordées de boutiques, les souks (souk Al-Hamidiyyah, souk Medhat Basha, souk Bzouriye) pénètrent la vieille cité, principalement à l'ouest de la mosquée des Omeyyades. Par le tracé de l'ancienne Via Recta on gagne la partie Est où se situent les quartiers chrétiens, en particulier le quartier de Bâb Touma. Ces derniers abritent de nombreuses églises, basiliques et cathédrales de tous les rites présents en Syrie : grec-orthodoxe, grec-catholique (melkite), maronite, syriaque, arménien, chaldéen qui montrent toute la richesse liturgique orientale. A Bâb Kisan, une chapelle commémore la fuite de St Paul caché dans un panier à ce niveau du mur d'enceinte.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612845"/>
            <a:ext cx="8358246" cy="5262979"/>
          </a:xfrm>
          <a:prstGeom prst="rect">
            <a:avLst/>
          </a:prstGeom>
        </p:spPr>
        <p:txBody>
          <a:bodyPr wrap="squar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Pour le sud-est, nord et nord-est, elle est entourée de banlieues, dont l'histoire remonte au Moyen Âge : </a:t>
            </a:r>
            <a:r>
              <a:rPr lang="fr-FR" sz="2400" dirty="0" smtClean="0">
                <a:latin typeface="Calibri" pitchFamily="34" charset="0"/>
                <a:ea typeface="Times New Roman" pitchFamily="18" charset="0"/>
                <a:cs typeface="Arial" pitchFamily="34" charset="0"/>
              </a:rPr>
              <a:t>Médan, </a:t>
            </a:r>
            <a:r>
              <a:rPr lang="fr-FR" sz="2400" dirty="0" smtClean="0">
                <a:latin typeface="Calibri" pitchFamily="34" charset="0"/>
                <a:ea typeface="Times New Roman" pitchFamily="18" charset="0"/>
                <a:cs typeface="Arial" pitchFamily="34" charset="0"/>
              </a:rPr>
              <a:t>dans le sud-ouest, Sarouja et Imara dans le nord et le nord-ouest. Ces districts se construisent d'abord sur les routes de la ville, près des tombes des personnalités religieuses. Au XIX</a:t>
            </a:r>
            <a:r>
              <a:rPr lang="fr-FR" sz="2400" baseline="30000" dirty="0" smtClean="0">
                <a:latin typeface="Calibri" pitchFamily="34" charset="0"/>
                <a:ea typeface="Times New Roman" pitchFamily="18" charset="0"/>
                <a:cs typeface="Arial" pitchFamily="34" charset="0"/>
              </a:rPr>
              <a:t>e</a:t>
            </a:r>
            <a:r>
              <a:rPr lang="fr-FR" sz="2400" dirty="0" smtClean="0">
                <a:latin typeface="Calibri" pitchFamily="34" charset="0"/>
                <a:ea typeface="Times New Roman" pitchFamily="18" charset="0"/>
                <a:cs typeface="Arial" pitchFamily="34" charset="0"/>
              </a:rPr>
              <a:t> siècle, les villages se développent sur les pentes du Jabal Qassioun, surplombant la ville. C'est à cette époque qu'apparaît le site du quartier d'As Salihiye autour de l'important sanctuaire de </a:t>
            </a:r>
            <a:r>
              <a:rPr lang="fr-FR" sz="2400" dirty="0" smtClean="0">
                <a:solidFill>
                  <a:srgbClr val="BA0000"/>
                </a:solidFill>
                <a:latin typeface="Calibri" pitchFamily="34" charset="0"/>
                <a:ea typeface="Times New Roman" pitchFamily="18" charset="0"/>
                <a:cs typeface="Arial" pitchFamily="34" charset="0"/>
                <a:hlinkClick r:id="rId2" tooltip="Muhi al-Din Ibn Arabi (page inexistante)"/>
              </a:rPr>
              <a:t>Muhi al-Din Ibn Arabi</a:t>
            </a:r>
            <a:r>
              <a:rPr lang="fr-FR" sz="2400" dirty="0" smtClean="0">
                <a:latin typeface="Calibri" pitchFamily="34" charset="0"/>
                <a:ea typeface="Times New Roman" pitchFamily="18" charset="0"/>
                <a:cs typeface="Arial" pitchFamily="34" charset="0"/>
              </a:rPr>
              <a:t>. Ces nouveaux quartiers ont été d'abord colonisés par des soldats kurdes et des réfugiés musulmans des régions européennes de l'Empire ottoman, qui avaient été reconquises par les chrétiens. Aussi prirent-ils les noms d'al-Akrad (les Kurdes) et d'al-Muhajirin (les migrants). Ces quartiers se situent à environ deux ou trois kilomètres au nord-ouest de la vieille ville.</a:t>
            </a:r>
            <a:endParaRPr lang="fr-FR" sz="2400" dirty="0" smtClean="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214282" y="285728"/>
            <a:ext cx="864399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De la fin du XIX</a:t>
            </a:r>
            <a:r>
              <a:rPr kumimoji="0" lang="fr-FR" sz="2400" b="0" i="0" u="none" strike="noStrike" cap="none" normalizeH="0" baseline="30000" smtClean="0">
                <a:ln>
                  <a:noFill/>
                </a:ln>
                <a:solidFill>
                  <a:schemeClr val="tx1"/>
                </a:solidFill>
                <a:effectLst/>
                <a:latin typeface="Calibri" pitchFamily="34" charset="0"/>
                <a:ea typeface="Times New Roman" pitchFamily="18" charset="0"/>
                <a:cs typeface="Arial" pitchFamily="34" charset="0"/>
              </a:rPr>
              <a:t>e</a:t>
            </a:r>
            <a:r>
              <a:rPr kumimoji="0" lang="fr-FR" sz="24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 siècle, un centre administratif et commercial moderne a commencé à voir le jour à l'ouest de la vieille ville, autour du Barada, centré sur la zone connue sous le nom de al-Marjah ou la Prairie. Al-Marjah est rapidement devenu le nom de ce qui était initialement la place centrale du Damas moderne, autrement connue sous le nom de place des Martyrs, où a d'ailleurs été édifié l'hôtel de ville. Le palais de justice, le bureau principal de la poste et la gare se trouvaient sur un terrain légèrement plus élevé et plus au sud qui correspond à l'actuelle avenue An Nasr. Bientôt européanisé ce quartier s'est étendu sur la route entre Al-Marjah et As Salihiye. Le centre commercial et administratif de la nouvelle ville s'est progressivement déplacé légèrement vers le nord-ouest en direction de ce domaine. Par la suite, vers le nord, d'autres quartiers se sont développés autour de l'actuelle place Sabe' Bahrat sur laquelle a été édifiée la Banque Centrale de Syrie. A proximité se trouve le ministère de l'Economie.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889844"/>
            <a:ext cx="8143932" cy="4893647"/>
          </a:xfrm>
          <a:prstGeom prst="rect">
            <a:avLst/>
          </a:prstGeom>
        </p:spPr>
        <p:txBody>
          <a:bodyPr wrap="square">
            <a:spAutoFit/>
          </a:bodyPr>
          <a:lstStyle/>
          <a:p>
            <a:pPr lvl="0" fontAlgn="base">
              <a:spcBef>
                <a:spcPct val="0"/>
              </a:spcBef>
              <a:spcAft>
                <a:spcPct val="0"/>
              </a:spcAft>
            </a:pPr>
            <a:r>
              <a:rPr lang="fr-FR" sz="2400" dirty="0" smtClean="0">
                <a:latin typeface="Calibri" pitchFamily="34" charset="0"/>
                <a:ea typeface="Times New Roman" pitchFamily="18" charset="0"/>
                <a:cs typeface="Arial" pitchFamily="34" charset="0"/>
              </a:rPr>
              <a:t>Au XX</a:t>
            </a:r>
            <a:r>
              <a:rPr lang="fr-FR" sz="2400" baseline="30000" dirty="0" smtClean="0">
                <a:latin typeface="Calibri" pitchFamily="34" charset="0"/>
                <a:ea typeface="Times New Roman" pitchFamily="18" charset="0"/>
                <a:cs typeface="Arial" pitchFamily="34" charset="0"/>
              </a:rPr>
              <a:t>e</a:t>
            </a:r>
            <a:r>
              <a:rPr lang="fr-FR" sz="2400" dirty="0" smtClean="0">
                <a:latin typeface="Calibri" pitchFamily="34" charset="0"/>
                <a:ea typeface="Times New Roman" pitchFamily="18" charset="0"/>
                <a:cs typeface="Arial" pitchFamily="34" charset="0"/>
              </a:rPr>
              <a:t> siècle, de nouvelles banlieues se sont développées au nord du Barada, et dans une certaine mesure, au sud, envahissant l'oasis de la </a:t>
            </a:r>
            <a:r>
              <a:rPr lang="fr-FR" sz="2400" dirty="0" smtClean="0">
                <a:solidFill>
                  <a:srgbClr val="0000FF"/>
                </a:solidFill>
                <a:latin typeface="Calibri" pitchFamily="34" charset="0"/>
                <a:ea typeface="Times New Roman" pitchFamily="18" charset="0"/>
                <a:cs typeface="Arial" pitchFamily="34" charset="0"/>
                <a:hlinkClick r:id="rId2" tooltip="Ghouta"/>
              </a:rPr>
              <a:t>Ghouta</a:t>
            </a:r>
            <a:r>
              <a:rPr lang="fr-FR" sz="2400" dirty="0" smtClean="0">
                <a:latin typeface="Calibri" pitchFamily="34" charset="0"/>
                <a:ea typeface="Times New Roman" pitchFamily="18" charset="0"/>
                <a:cs typeface="Arial" pitchFamily="34" charset="0"/>
              </a:rPr>
              <a:t> (de l'arabe </a:t>
            </a:r>
            <a:r>
              <a:rPr lang="ar-SA" sz="2400" dirty="0" smtClean="0">
                <a:latin typeface="Calibri" pitchFamily="34" charset="0"/>
                <a:ea typeface="Times New Roman" pitchFamily="18" charset="0"/>
                <a:cs typeface="Arial" pitchFamily="34" charset="0"/>
              </a:rPr>
              <a:t>الغوطة</a:t>
            </a:r>
            <a:r>
              <a:rPr lang="fr-FR" sz="2400" dirty="0" smtClean="0">
                <a:latin typeface="Calibri" pitchFamily="34" charset="0"/>
                <a:ea typeface="Times New Roman" pitchFamily="18" charset="0"/>
                <a:cs typeface="Arial" pitchFamily="34" charset="0"/>
              </a:rPr>
              <a:t> qui signifie oasis). Depuis 1955, le nouveau quartier de Yarmouk est devenu une deuxième patrie pour des milliers de réfugiés palestiniens. Les urbanistes ont préféré préserver la Ghouta autant que possible, et à la fin du XX</a:t>
            </a:r>
            <a:r>
              <a:rPr lang="fr-FR" sz="2400" baseline="30000" dirty="0" smtClean="0">
                <a:latin typeface="Calibri" pitchFamily="34" charset="0"/>
                <a:ea typeface="Times New Roman" pitchFamily="18" charset="0"/>
                <a:cs typeface="Arial" pitchFamily="34" charset="0"/>
              </a:rPr>
              <a:t>e</a:t>
            </a:r>
            <a:r>
              <a:rPr lang="fr-FR" sz="2400" dirty="0" smtClean="0">
                <a:latin typeface="Calibri" pitchFamily="34" charset="0"/>
                <a:ea typeface="Times New Roman" pitchFamily="18" charset="0"/>
                <a:cs typeface="Arial" pitchFamily="34" charset="0"/>
              </a:rPr>
              <a:t> siècle, quelques-uns des principaux axes de développement ont été percés au nord, dans l'ouest du district Mezze et, plus récemment, le long de la vallée du Barada, à Dummar dans le nord-ouest ainsi que sur les pentes de la montagne à Berze dans le nord-est. Les zones les plus pauvres, souvent construites sans autorisation officielle, se sont surtout développées au sud de la ville principale.</a:t>
            </a:r>
            <a:endParaRPr lang="fr-FR" sz="2400" dirty="0" smtClean="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642910" y="1571612"/>
            <a:ext cx="785818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Damas est entourée d'une oasis, la Ghouta, arrosée par le Barada. La petite ville d'Aïn-el-Fijeh avec ses abondantes cascades, située à l'ouest de la vallée du Barada, alimente la capitale en eau potable. La Ghouta de Damas a diminué en taille avec l'expansion rapide de l'habitat et de l'industrie dans la ville et elle est presque à sec. Elle est aussi devenue polluée en raison de la circulation, de l'industrie et des eaux usées.</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1042</Words>
  <Application>Microsoft Office PowerPoint</Application>
  <PresentationFormat>Affichage à l'écran (4:3)</PresentationFormat>
  <Paragraphs>120</Paragraphs>
  <Slides>30</Slides>
  <Notes>0</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vector>
  </TitlesOfParts>
  <Company>KINGNET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COMPAQ</dc:creator>
  <cp:lastModifiedBy>COMPAQ</cp:lastModifiedBy>
  <cp:revision>20</cp:revision>
  <dcterms:created xsi:type="dcterms:W3CDTF">2011-12-09T16:05:00Z</dcterms:created>
  <dcterms:modified xsi:type="dcterms:W3CDTF">2012-01-03T18:54:24Z</dcterms:modified>
</cp:coreProperties>
</file>