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2" r:id="rId6"/>
    <p:sldId id="263" r:id="rId7"/>
    <p:sldId id="267" r:id="rId8"/>
    <p:sldId id="268" r:id="rId9"/>
    <p:sldId id="265" r:id="rId10"/>
    <p:sldId id="266" r:id="rId11"/>
    <p:sldId id="269" r:id="rId12"/>
    <p:sldId id="270" r:id="rId13"/>
    <p:sldId id="271" r:id="rId14"/>
    <p:sldId id="272" r:id="rId15"/>
    <p:sldId id="273" r:id="rId16"/>
    <p:sldId id="274" r:id="rId17"/>
    <p:sldId id="275" r:id="rId18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82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CDD9FF-6CE6-4159-83AF-38B7B5244568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E659ABD9-BCD2-4B7E-80CC-A4EDE4798170}">
      <dgm:prSet phldrT="[Text]"/>
      <dgm:spPr/>
      <dgm:t>
        <a:bodyPr/>
        <a:lstStyle/>
        <a:p>
          <a:r>
            <a:rPr lang="id-ID" dirty="0" smtClean="0"/>
            <a:t>Persiapan (10’)</a:t>
          </a:r>
          <a:endParaRPr lang="id-ID" dirty="0"/>
        </a:p>
      </dgm:t>
    </dgm:pt>
    <dgm:pt modelId="{7A74F277-C282-4009-AE24-1455BFC0BA2B}" type="parTrans" cxnId="{745B9C4B-D796-4D9B-90FB-32F1ED6B2B29}">
      <dgm:prSet/>
      <dgm:spPr/>
      <dgm:t>
        <a:bodyPr/>
        <a:lstStyle/>
        <a:p>
          <a:endParaRPr lang="id-ID"/>
        </a:p>
      </dgm:t>
    </dgm:pt>
    <dgm:pt modelId="{815C94FD-CBD9-422C-94DA-4D00697FC351}" type="sibTrans" cxnId="{745B9C4B-D796-4D9B-90FB-32F1ED6B2B29}">
      <dgm:prSet/>
      <dgm:spPr/>
      <dgm:t>
        <a:bodyPr/>
        <a:lstStyle/>
        <a:p>
          <a:endParaRPr lang="id-ID"/>
        </a:p>
      </dgm:t>
    </dgm:pt>
    <dgm:pt modelId="{4B888A53-6716-4DEF-B502-50EDC4B26A64}">
      <dgm:prSet phldrT="[Text]"/>
      <dgm:spPr/>
      <dgm:t>
        <a:bodyPr/>
        <a:lstStyle/>
        <a:p>
          <a:r>
            <a:rPr lang="id-ID" dirty="0" smtClean="0"/>
            <a:t>Kegiatan Pendahuluan (15’)</a:t>
          </a:r>
          <a:endParaRPr lang="id-ID" dirty="0"/>
        </a:p>
      </dgm:t>
    </dgm:pt>
    <dgm:pt modelId="{F1306122-40D5-4DD8-BFE3-9787F342810B}" type="parTrans" cxnId="{CD08CC97-8BDA-4C5F-8F21-878DFFC97020}">
      <dgm:prSet/>
      <dgm:spPr/>
      <dgm:t>
        <a:bodyPr/>
        <a:lstStyle/>
        <a:p>
          <a:endParaRPr lang="id-ID"/>
        </a:p>
      </dgm:t>
    </dgm:pt>
    <dgm:pt modelId="{0D23F3FC-A1BD-4C00-9533-C94757E71679}" type="sibTrans" cxnId="{CD08CC97-8BDA-4C5F-8F21-878DFFC97020}">
      <dgm:prSet/>
      <dgm:spPr/>
      <dgm:t>
        <a:bodyPr/>
        <a:lstStyle/>
        <a:p>
          <a:endParaRPr lang="id-ID"/>
        </a:p>
      </dgm:t>
    </dgm:pt>
    <dgm:pt modelId="{882AEC9C-D3B9-4FA5-9DF9-BDD3BFFC5DB5}">
      <dgm:prSet phldrT="[Text]"/>
      <dgm:spPr/>
      <dgm:t>
        <a:bodyPr/>
        <a:lstStyle/>
        <a:p>
          <a:r>
            <a:rPr lang="id-ID" dirty="0" smtClean="0"/>
            <a:t>Kegiatan Inti (360’)</a:t>
          </a:r>
          <a:endParaRPr lang="id-ID" dirty="0"/>
        </a:p>
      </dgm:t>
    </dgm:pt>
    <dgm:pt modelId="{A698169A-0828-4288-BF2E-31E8816B2FF9}" type="parTrans" cxnId="{D01229EE-A194-4279-AF52-FAA337F9E08F}">
      <dgm:prSet/>
      <dgm:spPr/>
      <dgm:t>
        <a:bodyPr/>
        <a:lstStyle/>
        <a:p>
          <a:endParaRPr lang="id-ID"/>
        </a:p>
      </dgm:t>
    </dgm:pt>
    <dgm:pt modelId="{D5353ABB-E1E6-4E01-AAFA-BFECC6650ABD}" type="sibTrans" cxnId="{D01229EE-A194-4279-AF52-FAA337F9E08F}">
      <dgm:prSet/>
      <dgm:spPr/>
      <dgm:t>
        <a:bodyPr/>
        <a:lstStyle/>
        <a:p>
          <a:endParaRPr lang="id-ID"/>
        </a:p>
      </dgm:t>
    </dgm:pt>
    <dgm:pt modelId="{5721885D-921A-4F18-8BEA-76447FEA882D}">
      <dgm:prSet phldrT="[Text]"/>
      <dgm:spPr/>
      <dgm:t>
        <a:bodyPr/>
        <a:lstStyle/>
        <a:p>
          <a:r>
            <a:rPr lang="id-ID" dirty="0" smtClean="0"/>
            <a:t>Penutup (20’)</a:t>
          </a:r>
          <a:endParaRPr lang="id-ID" dirty="0"/>
        </a:p>
      </dgm:t>
    </dgm:pt>
    <dgm:pt modelId="{B7D97EFE-6997-4B55-9F54-EE20768FCDA9}" type="parTrans" cxnId="{C80867A1-6BB5-4218-B466-10709DC2C336}">
      <dgm:prSet/>
      <dgm:spPr/>
      <dgm:t>
        <a:bodyPr/>
        <a:lstStyle/>
        <a:p>
          <a:endParaRPr lang="id-ID"/>
        </a:p>
      </dgm:t>
    </dgm:pt>
    <dgm:pt modelId="{D347B095-542C-4B5B-BAFA-A0C0D679E9FA}" type="sibTrans" cxnId="{C80867A1-6BB5-4218-B466-10709DC2C336}">
      <dgm:prSet/>
      <dgm:spPr/>
      <dgm:t>
        <a:bodyPr/>
        <a:lstStyle/>
        <a:p>
          <a:endParaRPr lang="id-ID"/>
        </a:p>
      </dgm:t>
    </dgm:pt>
    <dgm:pt modelId="{3A1E1028-99E6-4851-8E94-17FE5A18A6BF}">
      <dgm:prSet phldrT="[Text]"/>
      <dgm:spPr/>
      <dgm:t>
        <a:bodyPr/>
        <a:lstStyle/>
        <a:p>
          <a:r>
            <a:rPr lang="id-ID" dirty="0" smtClean="0"/>
            <a:t>Brainstorming (30’)</a:t>
          </a:r>
          <a:endParaRPr lang="id-ID" dirty="0"/>
        </a:p>
      </dgm:t>
    </dgm:pt>
    <dgm:pt modelId="{70910D31-CB82-4146-9014-B93F5ECBB4D4}" type="parTrans" cxnId="{7E34D2B9-3517-4BEA-BA7F-D0DC24733A1F}">
      <dgm:prSet/>
      <dgm:spPr/>
      <dgm:t>
        <a:bodyPr/>
        <a:lstStyle/>
        <a:p>
          <a:endParaRPr lang="id-ID"/>
        </a:p>
      </dgm:t>
    </dgm:pt>
    <dgm:pt modelId="{5D722388-F931-4DCC-95FD-43F360C1A294}" type="sibTrans" cxnId="{7E34D2B9-3517-4BEA-BA7F-D0DC24733A1F}">
      <dgm:prSet/>
      <dgm:spPr/>
      <dgm:t>
        <a:bodyPr/>
        <a:lstStyle/>
        <a:p>
          <a:endParaRPr lang="id-ID"/>
        </a:p>
      </dgm:t>
    </dgm:pt>
    <dgm:pt modelId="{D8F584B2-511F-4AA8-A6EF-1CA51176D56F}">
      <dgm:prSet phldrT="[Text]"/>
      <dgm:spPr/>
      <dgm:t>
        <a:bodyPr/>
        <a:lstStyle/>
        <a:p>
          <a:r>
            <a:rPr lang="id-ID" dirty="0" smtClean="0"/>
            <a:t>Mengkaji Materi (180’)</a:t>
          </a:r>
          <a:endParaRPr lang="id-ID" dirty="0"/>
        </a:p>
      </dgm:t>
    </dgm:pt>
    <dgm:pt modelId="{9FD01360-D551-401C-B135-952400198A51}" type="parTrans" cxnId="{A26831A0-AA56-4FDF-B17C-DE2D64EB75FD}">
      <dgm:prSet/>
      <dgm:spPr/>
      <dgm:t>
        <a:bodyPr/>
        <a:lstStyle/>
        <a:p>
          <a:endParaRPr lang="id-ID"/>
        </a:p>
      </dgm:t>
    </dgm:pt>
    <dgm:pt modelId="{7A60B89A-D068-4BAB-9C45-7EC1FD20C1E2}" type="sibTrans" cxnId="{A26831A0-AA56-4FDF-B17C-DE2D64EB75FD}">
      <dgm:prSet/>
      <dgm:spPr/>
      <dgm:t>
        <a:bodyPr/>
        <a:lstStyle/>
        <a:p>
          <a:endParaRPr lang="id-ID"/>
        </a:p>
      </dgm:t>
    </dgm:pt>
    <dgm:pt modelId="{D6197DD7-512F-4113-93FD-B64AF76D69A3}">
      <dgm:prSet phldrT="[Text]"/>
      <dgm:spPr/>
      <dgm:t>
        <a:bodyPr/>
        <a:lstStyle/>
        <a:p>
          <a:r>
            <a:rPr lang="id-ID" dirty="0" smtClean="0"/>
            <a:t>Presentasi (60’)</a:t>
          </a:r>
          <a:endParaRPr lang="id-ID" dirty="0"/>
        </a:p>
      </dgm:t>
    </dgm:pt>
    <dgm:pt modelId="{B3CD120B-2A36-4305-9FD1-6B52DC213899}" type="parTrans" cxnId="{0773B851-0CBD-423B-B4D9-F88ED915A7DA}">
      <dgm:prSet/>
      <dgm:spPr/>
      <dgm:t>
        <a:bodyPr/>
        <a:lstStyle/>
        <a:p>
          <a:endParaRPr lang="id-ID"/>
        </a:p>
      </dgm:t>
    </dgm:pt>
    <dgm:pt modelId="{DDB2CBDC-47F0-43E5-91F9-6339C46E0CBC}" type="sibTrans" cxnId="{0773B851-0CBD-423B-B4D9-F88ED915A7DA}">
      <dgm:prSet/>
      <dgm:spPr/>
      <dgm:t>
        <a:bodyPr/>
        <a:lstStyle/>
        <a:p>
          <a:endParaRPr lang="id-ID"/>
        </a:p>
      </dgm:t>
    </dgm:pt>
    <dgm:pt modelId="{52512AA8-1578-42AA-B132-AD25D5A230E1}">
      <dgm:prSet phldrT="[Text]"/>
      <dgm:spPr/>
      <dgm:t>
        <a:bodyPr/>
        <a:lstStyle/>
        <a:p>
          <a:r>
            <a:rPr lang="id-ID" dirty="0" smtClean="0"/>
            <a:t>Diskusi dan tanya jawab (45’)</a:t>
          </a:r>
          <a:endParaRPr lang="id-ID" dirty="0"/>
        </a:p>
      </dgm:t>
    </dgm:pt>
    <dgm:pt modelId="{94F9F963-D1A4-480E-8C8A-F559BDAD9C2B}" type="parTrans" cxnId="{CADC49B3-2870-4485-9E4C-8A8D1EAE2859}">
      <dgm:prSet/>
      <dgm:spPr/>
      <dgm:t>
        <a:bodyPr/>
        <a:lstStyle/>
        <a:p>
          <a:endParaRPr lang="id-ID"/>
        </a:p>
      </dgm:t>
    </dgm:pt>
    <dgm:pt modelId="{14E6D1F6-4602-42A4-83EC-BAB9B1B2A0D5}" type="sibTrans" cxnId="{CADC49B3-2870-4485-9E4C-8A8D1EAE2859}">
      <dgm:prSet/>
      <dgm:spPr/>
      <dgm:t>
        <a:bodyPr/>
        <a:lstStyle/>
        <a:p>
          <a:endParaRPr lang="id-ID"/>
        </a:p>
      </dgm:t>
    </dgm:pt>
    <dgm:pt modelId="{4BC05AA3-C106-4208-B14F-CBC112327649}">
      <dgm:prSet phldrT="[Text]"/>
      <dgm:spPr/>
      <dgm:t>
        <a:bodyPr/>
        <a:lstStyle/>
        <a:p>
          <a:r>
            <a:rPr lang="id-ID" dirty="0" smtClean="0"/>
            <a:t>Latihan Soal (45’)</a:t>
          </a:r>
          <a:endParaRPr lang="id-ID" dirty="0"/>
        </a:p>
      </dgm:t>
    </dgm:pt>
    <dgm:pt modelId="{D6FED8E8-F32E-4555-9F12-E8E3965C5D1C}" type="parTrans" cxnId="{8FA24DB3-C496-4B66-B54E-99C1401D8B31}">
      <dgm:prSet/>
      <dgm:spPr/>
      <dgm:t>
        <a:bodyPr/>
        <a:lstStyle/>
        <a:p>
          <a:endParaRPr lang="id-ID"/>
        </a:p>
      </dgm:t>
    </dgm:pt>
    <dgm:pt modelId="{BBF0A116-6601-442A-8EB0-36141DDFB8E7}" type="sibTrans" cxnId="{8FA24DB3-C496-4B66-B54E-99C1401D8B31}">
      <dgm:prSet/>
      <dgm:spPr/>
      <dgm:t>
        <a:bodyPr/>
        <a:lstStyle/>
        <a:p>
          <a:endParaRPr lang="id-ID"/>
        </a:p>
      </dgm:t>
    </dgm:pt>
    <dgm:pt modelId="{3950ECF3-0242-449E-B564-5CD72869B4F9}" type="pres">
      <dgm:prSet presAssocID="{15CDD9FF-6CE6-4159-83AF-38B7B5244568}" presName="diagram" presStyleCnt="0">
        <dgm:presLayoutVars>
          <dgm:dir/>
          <dgm:resizeHandles val="exact"/>
        </dgm:presLayoutVars>
      </dgm:prSet>
      <dgm:spPr/>
    </dgm:pt>
    <dgm:pt modelId="{1B1E962F-C4C4-4294-9CD6-BD25B07396C5}" type="pres">
      <dgm:prSet presAssocID="{E659ABD9-BCD2-4B7E-80CC-A4EDE4798170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56444506-C9B1-4547-A0E7-3F8627696EB8}" type="pres">
      <dgm:prSet presAssocID="{815C94FD-CBD9-422C-94DA-4D00697FC351}" presName="sibTrans" presStyleLbl="sibTrans2D1" presStyleIdx="0" presStyleCnt="3"/>
      <dgm:spPr/>
    </dgm:pt>
    <dgm:pt modelId="{01ACEBF8-3EFD-4762-80E5-52689519EC7F}" type="pres">
      <dgm:prSet presAssocID="{815C94FD-CBD9-422C-94DA-4D00697FC351}" presName="connectorText" presStyleLbl="sibTrans2D1" presStyleIdx="0" presStyleCnt="3"/>
      <dgm:spPr/>
    </dgm:pt>
    <dgm:pt modelId="{B516195C-9606-493B-AA6D-C3C39C139510}" type="pres">
      <dgm:prSet presAssocID="{4B888A53-6716-4DEF-B502-50EDC4B26A64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CE0ED87C-6D04-45D8-B769-24417B5EA1A5}" type="pres">
      <dgm:prSet presAssocID="{0D23F3FC-A1BD-4C00-9533-C94757E71679}" presName="sibTrans" presStyleLbl="sibTrans2D1" presStyleIdx="1" presStyleCnt="3"/>
      <dgm:spPr/>
    </dgm:pt>
    <dgm:pt modelId="{D2925B90-4E3E-4F4B-B944-E5DDFCCAF0A4}" type="pres">
      <dgm:prSet presAssocID="{0D23F3FC-A1BD-4C00-9533-C94757E71679}" presName="connectorText" presStyleLbl="sibTrans2D1" presStyleIdx="1" presStyleCnt="3"/>
      <dgm:spPr/>
    </dgm:pt>
    <dgm:pt modelId="{27B60890-74D2-4CDB-94CA-11832182A6C0}" type="pres">
      <dgm:prSet presAssocID="{882AEC9C-D3B9-4FA5-9DF9-BDD3BFFC5DB5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4744C6B4-487B-4EA3-BCD7-3265AF71C41B}" type="pres">
      <dgm:prSet presAssocID="{D5353ABB-E1E6-4E01-AAFA-BFECC6650ABD}" presName="sibTrans" presStyleLbl="sibTrans2D1" presStyleIdx="2" presStyleCnt="3"/>
      <dgm:spPr/>
    </dgm:pt>
    <dgm:pt modelId="{2AEF5048-2ACB-47FA-A92D-BDEA71B5108D}" type="pres">
      <dgm:prSet presAssocID="{D5353ABB-E1E6-4E01-AAFA-BFECC6650ABD}" presName="connectorText" presStyleLbl="sibTrans2D1" presStyleIdx="2" presStyleCnt="3"/>
      <dgm:spPr/>
    </dgm:pt>
    <dgm:pt modelId="{BD395C6D-706F-40B8-B9B9-55EE2CB0798B}" type="pres">
      <dgm:prSet presAssocID="{5721885D-921A-4F18-8BEA-76447FEA882D}" presName="node" presStyleLbl="node1" presStyleIdx="3" presStyleCnt="4">
        <dgm:presLayoutVars>
          <dgm:bulletEnabled val="1"/>
        </dgm:presLayoutVars>
      </dgm:prSet>
      <dgm:spPr/>
    </dgm:pt>
  </dgm:ptLst>
  <dgm:cxnLst>
    <dgm:cxn modelId="{290A84D9-02AD-4812-8012-FE9748FA65A2}" type="presOf" srcId="{815C94FD-CBD9-422C-94DA-4D00697FC351}" destId="{56444506-C9B1-4547-A0E7-3F8627696EB8}" srcOrd="0" destOrd="0" presId="urn:microsoft.com/office/officeart/2005/8/layout/process5"/>
    <dgm:cxn modelId="{2B792108-1CD5-40C8-9CB5-C7ADD5E8C281}" type="presOf" srcId="{3A1E1028-99E6-4851-8E94-17FE5A18A6BF}" destId="{27B60890-74D2-4CDB-94CA-11832182A6C0}" srcOrd="0" destOrd="1" presId="urn:microsoft.com/office/officeart/2005/8/layout/process5"/>
    <dgm:cxn modelId="{6B88F2D6-E7F8-40EC-865F-FF7230898921}" type="presOf" srcId="{D5353ABB-E1E6-4E01-AAFA-BFECC6650ABD}" destId="{4744C6B4-487B-4EA3-BCD7-3265AF71C41B}" srcOrd="0" destOrd="0" presId="urn:microsoft.com/office/officeart/2005/8/layout/process5"/>
    <dgm:cxn modelId="{D01229EE-A194-4279-AF52-FAA337F9E08F}" srcId="{15CDD9FF-6CE6-4159-83AF-38B7B5244568}" destId="{882AEC9C-D3B9-4FA5-9DF9-BDD3BFFC5DB5}" srcOrd="2" destOrd="0" parTransId="{A698169A-0828-4288-BF2E-31E8816B2FF9}" sibTransId="{D5353ABB-E1E6-4E01-AAFA-BFECC6650ABD}"/>
    <dgm:cxn modelId="{0905873F-1DB6-4DC7-8E66-DFA0D4AC5A8F}" type="presOf" srcId="{4BC05AA3-C106-4208-B14F-CBC112327649}" destId="{27B60890-74D2-4CDB-94CA-11832182A6C0}" srcOrd="0" destOrd="5" presId="urn:microsoft.com/office/officeart/2005/8/layout/process5"/>
    <dgm:cxn modelId="{7E34D2B9-3517-4BEA-BA7F-D0DC24733A1F}" srcId="{882AEC9C-D3B9-4FA5-9DF9-BDD3BFFC5DB5}" destId="{3A1E1028-99E6-4851-8E94-17FE5A18A6BF}" srcOrd="0" destOrd="0" parTransId="{70910D31-CB82-4146-9014-B93F5ECBB4D4}" sibTransId="{5D722388-F931-4DCC-95FD-43F360C1A294}"/>
    <dgm:cxn modelId="{F2BB4382-C558-4B9C-9E19-D7145DE195E5}" type="presOf" srcId="{15CDD9FF-6CE6-4159-83AF-38B7B5244568}" destId="{3950ECF3-0242-449E-B564-5CD72869B4F9}" srcOrd="0" destOrd="0" presId="urn:microsoft.com/office/officeart/2005/8/layout/process5"/>
    <dgm:cxn modelId="{446C9BCB-99FF-4EB5-BB78-D5AC82BC705C}" type="presOf" srcId="{815C94FD-CBD9-422C-94DA-4D00697FC351}" destId="{01ACEBF8-3EFD-4762-80E5-52689519EC7F}" srcOrd="1" destOrd="0" presId="urn:microsoft.com/office/officeart/2005/8/layout/process5"/>
    <dgm:cxn modelId="{FBD790BD-CBDD-4DDD-808C-8B107927FA66}" type="presOf" srcId="{D8F584B2-511F-4AA8-A6EF-1CA51176D56F}" destId="{27B60890-74D2-4CDB-94CA-11832182A6C0}" srcOrd="0" destOrd="2" presId="urn:microsoft.com/office/officeart/2005/8/layout/process5"/>
    <dgm:cxn modelId="{044D4A3F-9532-49EA-9F09-8DD4F3BE8234}" type="presOf" srcId="{E659ABD9-BCD2-4B7E-80CC-A4EDE4798170}" destId="{1B1E962F-C4C4-4294-9CD6-BD25B07396C5}" srcOrd="0" destOrd="0" presId="urn:microsoft.com/office/officeart/2005/8/layout/process5"/>
    <dgm:cxn modelId="{A26831A0-AA56-4FDF-B17C-DE2D64EB75FD}" srcId="{882AEC9C-D3B9-4FA5-9DF9-BDD3BFFC5DB5}" destId="{D8F584B2-511F-4AA8-A6EF-1CA51176D56F}" srcOrd="1" destOrd="0" parTransId="{9FD01360-D551-401C-B135-952400198A51}" sibTransId="{7A60B89A-D068-4BAB-9C45-7EC1FD20C1E2}"/>
    <dgm:cxn modelId="{21ABB525-4201-47CE-97F6-4F9A6AAABED2}" type="presOf" srcId="{0D23F3FC-A1BD-4C00-9533-C94757E71679}" destId="{CE0ED87C-6D04-45D8-B769-24417B5EA1A5}" srcOrd="0" destOrd="0" presId="urn:microsoft.com/office/officeart/2005/8/layout/process5"/>
    <dgm:cxn modelId="{18987677-FA1C-44D1-A903-609D5757DF0B}" type="presOf" srcId="{882AEC9C-D3B9-4FA5-9DF9-BDD3BFFC5DB5}" destId="{27B60890-74D2-4CDB-94CA-11832182A6C0}" srcOrd="0" destOrd="0" presId="urn:microsoft.com/office/officeart/2005/8/layout/process5"/>
    <dgm:cxn modelId="{745B9C4B-D796-4D9B-90FB-32F1ED6B2B29}" srcId="{15CDD9FF-6CE6-4159-83AF-38B7B5244568}" destId="{E659ABD9-BCD2-4B7E-80CC-A4EDE4798170}" srcOrd="0" destOrd="0" parTransId="{7A74F277-C282-4009-AE24-1455BFC0BA2B}" sibTransId="{815C94FD-CBD9-422C-94DA-4D00697FC351}"/>
    <dgm:cxn modelId="{467F7E1F-DEFA-4610-A933-32C51801CC27}" type="presOf" srcId="{D5353ABB-E1E6-4E01-AAFA-BFECC6650ABD}" destId="{2AEF5048-2ACB-47FA-A92D-BDEA71B5108D}" srcOrd="1" destOrd="0" presId="urn:microsoft.com/office/officeart/2005/8/layout/process5"/>
    <dgm:cxn modelId="{17D73863-2AD8-4805-AF46-CCA2D7E9B93A}" type="presOf" srcId="{0D23F3FC-A1BD-4C00-9533-C94757E71679}" destId="{D2925B90-4E3E-4F4B-B944-E5DDFCCAF0A4}" srcOrd="1" destOrd="0" presId="urn:microsoft.com/office/officeart/2005/8/layout/process5"/>
    <dgm:cxn modelId="{79229F35-AA41-4C58-AE7B-811B28DFC1E6}" type="presOf" srcId="{D6197DD7-512F-4113-93FD-B64AF76D69A3}" destId="{27B60890-74D2-4CDB-94CA-11832182A6C0}" srcOrd="0" destOrd="4" presId="urn:microsoft.com/office/officeart/2005/8/layout/process5"/>
    <dgm:cxn modelId="{97604D69-5834-4B0A-A03A-96B643615329}" type="presOf" srcId="{4B888A53-6716-4DEF-B502-50EDC4B26A64}" destId="{B516195C-9606-493B-AA6D-C3C39C139510}" srcOrd="0" destOrd="0" presId="urn:microsoft.com/office/officeart/2005/8/layout/process5"/>
    <dgm:cxn modelId="{CD08CC97-8BDA-4C5F-8F21-878DFFC97020}" srcId="{15CDD9FF-6CE6-4159-83AF-38B7B5244568}" destId="{4B888A53-6716-4DEF-B502-50EDC4B26A64}" srcOrd="1" destOrd="0" parTransId="{F1306122-40D5-4DD8-BFE3-9787F342810B}" sibTransId="{0D23F3FC-A1BD-4C00-9533-C94757E71679}"/>
    <dgm:cxn modelId="{0773B851-0CBD-423B-B4D9-F88ED915A7DA}" srcId="{882AEC9C-D3B9-4FA5-9DF9-BDD3BFFC5DB5}" destId="{D6197DD7-512F-4113-93FD-B64AF76D69A3}" srcOrd="3" destOrd="0" parTransId="{B3CD120B-2A36-4305-9FD1-6B52DC213899}" sibTransId="{DDB2CBDC-47F0-43E5-91F9-6339C46E0CBC}"/>
    <dgm:cxn modelId="{CADC49B3-2870-4485-9E4C-8A8D1EAE2859}" srcId="{882AEC9C-D3B9-4FA5-9DF9-BDD3BFFC5DB5}" destId="{52512AA8-1578-42AA-B132-AD25D5A230E1}" srcOrd="2" destOrd="0" parTransId="{94F9F963-D1A4-480E-8C8A-F559BDAD9C2B}" sibTransId="{14E6D1F6-4602-42A4-83EC-BAB9B1B2A0D5}"/>
    <dgm:cxn modelId="{C80867A1-6BB5-4218-B466-10709DC2C336}" srcId="{15CDD9FF-6CE6-4159-83AF-38B7B5244568}" destId="{5721885D-921A-4F18-8BEA-76447FEA882D}" srcOrd="3" destOrd="0" parTransId="{B7D97EFE-6997-4B55-9F54-EE20768FCDA9}" sibTransId="{D347B095-542C-4B5B-BAFA-A0C0D679E9FA}"/>
    <dgm:cxn modelId="{1A4A60C6-DD5B-4FE1-8819-61CC4ABF7206}" type="presOf" srcId="{5721885D-921A-4F18-8BEA-76447FEA882D}" destId="{BD395C6D-706F-40B8-B9B9-55EE2CB0798B}" srcOrd="0" destOrd="0" presId="urn:microsoft.com/office/officeart/2005/8/layout/process5"/>
    <dgm:cxn modelId="{9F212F18-B221-4AB1-ADC7-136E07BFEE54}" type="presOf" srcId="{52512AA8-1578-42AA-B132-AD25D5A230E1}" destId="{27B60890-74D2-4CDB-94CA-11832182A6C0}" srcOrd="0" destOrd="3" presId="urn:microsoft.com/office/officeart/2005/8/layout/process5"/>
    <dgm:cxn modelId="{8FA24DB3-C496-4B66-B54E-99C1401D8B31}" srcId="{882AEC9C-D3B9-4FA5-9DF9-BDD3BFFC5DB5}" destId="{4BC05AA3-C106-4208-B14F-CBC112327649}" srcOrd="4" destOrd="0" parTransId="{D6FED8E8-F32E-4555-9F12-E8E3965C5D1C}" sibTransId="{BBF0A116-6601-442A-8EB0-36141DDFB8E7}"/>
    <dgm:cxn modelId="{AE99B068-50E0-4629-9C06-69C79797EC4B}" type="presParOf" srcId="{3950ECF3-0242-449E-B564-5CD72869B4F9}" destId="{1B1E962F-C4C4-4294-9CD6-BD25B07396C5}" srcOrd="0" destOrd="0" presId="urn:microsoft.com/office/officeart/2005/8/layout/process5"/>
    <dgm:cxn modelId="{E4770EC2-6C7D-4080-B999-AEB30F7CCB39}" type="presParOf" srcId="{3950ECF3-0242-449E-B564-5CD72869B4F9}" destId="{56444506-C9B1-4547-A0E7-3F8627696EB8}" srcOrd="1" destOrd="0" presId="urn:microsoft.com/office/officeart/2005/8/layout/process5"/>
    <dgm:cxn modelId="{ABE9C5A1-1FE3-4B20-B6D5-D29E5D528A65}" type="presParOf" srcId="{56444506-C9B1-4547-A0E7-3F8627696EB8}" destId="{01ACEBF8-3EFD-4762-80E5-52689519EC7F}" srcOrd="0" destOrd="0" presId="urn:microsoft.com/office/officeart/2005/8/layout/process5"/>
    <dgm:cxn modelId="{44441854-4BF7-4A41-A673-14FDBE022811}" type="presParOf" srcId="{3950ECF3-0242-449E-B564-5CD72869B4F9}" destId="{B516195C-9606-493B-AA6D-C3C39C139510}" srcOrd="2" destOrd="0" presId="urn:microsoft.com/office/officeart/2005/8/layout/process5"/>
    <dgm:cxn modelId="{7B4367A2-5A87-4568-A503-C2E0685D3EC8}" type="presParOf" srcId="{3950ECF3-0242-449E-B564-5CD72869B4F9}" destId="{CE0ED87C-6D04-45D8-B769-24417B5EA1A5}" srcOrd="3" destOrd="0" presId="urn:microsoft.com/office/officeart/2005/8/layout/process5"/>
    <dgm:cxn modelId="{25772F35-C187-45F6-9995-063C8740650A}" type="presParOf" srcId="{CE0ED87C-6D04-45D8-B769-24417B5EA1A5}" destId="{D2925B90-4E3E-4F4B-B944-E5DDFCCAF0A4}" srcOrd="0" destOrd="0" presId="urn:microsoft.com/office/officeart/2005/8/layout/process5"/>
    <dgm:cxn modelId="{83B78D60-A00A-4851-94FE-9AE72DAE091D}" type="presParOf" srcId="{3950ECF3-0242-449E-B564-5CD72869B4F9}" destId="{27B60890-74D2-4CDB-94CA-11832182A6C0}" srcOrd="4" destOrd="0" presId="urn:microsoft.com/office/officeart/2005/8/layout/process5"/>
    <dgm:cxn modelId="{FE0409E4-1EB9-4EA2-ABE1-3BFFED69D7DC}" type="presParOf" srcId="{3950ECF3-0242-449E-B564-5CD72869B4F9}" destId="{4744C6B4-487B-4EA3-BCD7-3265AF71C41B}" srcOrd="5" destOrd="0" presId="urn:microsoft.com/office/officeart/2005/8/layout/process5"/>
    <dgm:cxn modelId="{E7919ED3-A495-4BEB-B67D-F18C6239CFCF}" type="presParOf" srcId="{4744C6B4-487B-4EA3-BCD7-3265AF71C41B}" destId="{2AEF5048-2ACB-47FA-A92D-BDEA71B5108D}" srcOrd="0" destOrd="0" presId="urn:microsoft.com/office/officeart/2005/8/layout/process5"/>
    <dgm:cxn modelId="{7679558C-CA5B-4C2D-BEE4-0DFC1374C276}" type="presParOf" srcId="{3950ECF3-0242-449E-B564-5CD72869B4F9}" destId="{BD395C6D-706F-40B8-B9B9-55EE2CB0798B}" srcOrd="6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1E962F-C4C4-4294-9CD6-BD25B07396C5}">
      <dsp:nvSpPr>
        <dsp:cNvPr id="0" name=""/>
        <dsp:cNvSpPr/>
      </dsp:nvSpPr>
      <dsp:spPr>
        <a:xfrm>
          <a:off x="724912" y="3056"/>
          <a:ext cx="2824906" cy="16949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dirty="0" smtClean="0"/>
            <a:t>Persiapan (10’)</a:t>
          </a:r>
          <a:endParaRPr lang="id-ID" sz="1800" kern="1200" dirty="0"/>
        </a:p>
      </dsp:txBody>
      <dsp:txXfrm>
        <a:off x="774555" y="52699"/>
        <a:ext cx="2725620" cy="1595657"/>
      </dsp:txXfrm>
    </dsp:sp>
    <dsp:sp modelId="{56444506-C9B1-4547-A0E7-3F8627696EB8}">
      <dsp:nvSpPr>
        <dsp:cNvPr id="0" name=""/>
        <dsp:cNvSpPr/>
      </dsp:nvSpPr>
      <dsp:spPr>
        <a:xfrm>
          <a:off x="3798410" y="500239"/>
          <a:ext cx="598880" cy="7005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400" kern="1200"/>
        </a:p>
      </dsp:txBody>
      <dsp:txXfrm>
        <a:off x="3798410" y="640354"/>
        <a:ext cx="419216" cy="420346"/>
      </dsp:txXfrm>
    </dsp:sp>
    <dsp:sp modelId="{B516195C-9606-493B-AA6D-C3C39C139510}">
      <dsp:nvSpPr>
        <dsp:cNvPr id="0" name=""/>
        <dsp:cNvSpPr/>
      </dsp:nvSpPr>
      <dsp:spPr>
        <a:xfrm>
          <a:off x="4679781" y="3056"/>
          <a:ext cx="2824906" cy="16949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dirty="0" smtClean="0"/>
            <a:t>Kegiatan Pendahuluan (15’)</a:t>
          </a:r>
          <a:endParaRPr lang="id-ID" sz="1800" kern="1200" dirty="0"/>
        </a:p>
      </dsp:txBody>
      <dsp:txXfrm>
        <a:off x="4729424" y="52699"/>
        <a:ext cx="2725620" cy="1595657"/>
      </dsp:txXfrm>
    </dsp:sp>
    <dsp:sp modelId="{CE0ED87C-6D04-45D8-B769-24417B5EA1A5}">
      <dsp:nvSpPr>
        <dsp:cNvPr id="0" name=""/>
        <dsp:cNvSpPr/>
      </dsp:nvSpPr>
      <dsp:spPr>
        <a:xfrm rot="5400000">
          <a:off x="5792794" y="1895743"/>
          <a:ext cx="598880" cy="7005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400" kern="1200"/>
        </a:p>
      </dsp:txBody>
      <dsp:txXfrm rot="-5400000">
        <a:off x="5882061" y="1946591"/>
        <a:ext cx="420346" cy="419216"/>
      </dsp:txXfrm>
    </dsp:sp>
    <dsp:sp modelId="{27B60890-74D2-4CDB-94CA-11832182A6C0}">
      <dsp:nvSpPr>
        <dsp:cNvPr id="0" name=""/>
        <dsp:cNvSpPr/>
      </dsp:nvSpPr>
      <dsp:spPr>
        <a:xfrm>
          <a:off x="4679781" y="2827962"/>
          <a:ext cx="2824906" cy="16949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dirty="0" smtClean="0"/>
            <a:t>Kegiatan Inti (360’)</a:t>
          </a:r>
          <a:endParaRPr lang="id-ID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400" kern="1200" dirty="0" smtClean="0"/>
            <a:t>Brainstorming (30’)</a:t>
          </a:r>
          <a:endParaRPr lang="id-ID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400" kern="1200" dirty="0" smtClean="0"/>
            <a:t>Mengkaji Materi (180’)</a:t>
          </a:r>
          <a:endParaRPr lang="id-ID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400" kern="1200" dirty="0" smtClean="0"/>
            <a:t>Diskusi dan tanya jawab (45’)</a:t>
          </a:r>
          <a:endParaRPr lang="id-ID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400" kern="1200" dirty="0" smtClean="0"/>
            <a:t>Presentasi (60’)</a:t>
          </a:r>
          <a:endParaRPr lang="id-ID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400" kern="1200" dirty="0" smtClean="0"/>
            <a:t>Latihan Soal (45’)</a:t>
          </a:r>
          <a:endParaRPr lang="id-ID" sz="1400" kern="1200" dirty="0"/>
        </a:p>
      </dsp:txBody>
      <dsp:txXfrm>
        <a:off x="4729424" y="2877605"/>
        <a:ext cx="2725620" cy="1595657"/>
      </dsp:txXfrm>
    </dsp:sp>
    <dsp:sp modelId="{4744C6B4-487B-4EA3-BCD7-3265AF71C41B}">
      <dsp:nvSpPr>
        <dsp:cNvPr id="0" name=""/>
        <dsp:cNvSpPr/>
      </dsp:nvSpPr>
      <dsp:spPr>
        <a:xfrm rot="10800000">
          <a:off x="3832309" y="3325146"/>
          <a:ext cx="598880" cy="7005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400" kern="1200"/>
        </a:p>
      </dsp:txBody>
      <dsp:txXfrm rot="10800000">
        <a:off x="4011973" y="3465261"/>
        <a:ext cx="419216" cy="420346"/>
      </dsp:txXfrm>
    </dsp:sp>
    <dsp:sp modelId="{BD395C6D-706F-40B8-B9B9-55EE2CB0798B}">
      <dsp:nvSpPr>
        <dsp:cNvPr id="0" name=""/>
        <dsp:cNvSpPr/>
      </dsp:nvSpPr>
      <dsp:spPr>
        <a:xfrm>
          <a:off x="724912" y="2827962"/>
          <a:ext cx="2824906" cy="16949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dirty="0" smtClean="0"/>
            <a:t>Penutup (20’)</a:t>
          </a:r>
          <a:endParaRPr lang="id-ID" sz="1800" kern="1200" dirty="0"/>
        </a:p>
      </dsp:txBody>
      <dsp:txXfrm>
        <a:off x="774555" y="2877605"/>
        <a:ext cx="2725620" cy="15956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9C4A81-7B96-42BD-A3D9-6328040E860C}" type="datetimeFigureOut">
              <a:rPr lang="id-ID" smtClean="0"/>
              <a:t>21/03/2016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311A6-C4A8-420E-A95F-E89C3AD55409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320061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311A6-C4A8-420E-A95F-E89C3AD55409}" type="slidenum">
              <a:rPr lang="id-ID" smtClean="0"/>
              <a:t>2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870439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2643FC-2BD8-45EB-BD70-92AE148CB1F7}" type="slidenum">
              <a:rPr lang="en-US"/>
              <a:pPr/>
              <a:t>7</a:t>
            </a:fld>
            <a:endParaRPr lang="en-US"/>
          </a:p>
        </p:txBody>
      </p:sp>
      <p:sp>
        <p:nvSpPr>
          <p:cNvPr id="1914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058326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2EEA18-5DD7-4ED8-877B-2C6A521425A3}" type="slidenum">
              <a:rPr lang="en-US"/>
              <a:pPr/>
              <a:t>8</a:t>
            </a:fld>
            <a:endParaRPr lang="en-US"/>
          </a:p>
        </p:txBody>
      </p:sp>
      <p:sp>
        <p:nvSpPr>
          <p:cNvPr id="1925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216625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2AB69E-DFDA-4113-AAC2-FC6F78DA25A9}" type="slidenum">
              <a:rPr lang="en-US"/>
              <a:pPr/>
              <a:t>9</a:t>
            </a:fld>
            <a:endParaRPr lang="en-US"/>
          </a:p>
        </p:txBody>
      </p:sp>
      <p:sp>
        <p:nvSpPr>
          <p:cNvPr id="1873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733415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7A7365-59A9-4904-AA88-181EFFB0E6E4}" type="slidenum">
              <a:rPr lang="en-US"/>
              <a:pPr/>
              <a:t>10</a:t>
            </a:fld>
            <a:endParaRPr lang="en-US"/>
          </a:p>
        </p:txBody>
      </p:sp>
      <p:sp>
        <p:nvSpPr>
          <p:cNvPr id="1884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411732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 userDrawn="1"/>
        </p:nvSpPr>
        <p:spPr>
          <a:xfrm>
            <a:off x="539552" y="5373216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dirty="0" smtClean="0">
                <a:solidFill>
                  <a:srgbClr val="002060"/>
                </a:solidFill>
              </a:rPr>
              <a:t>DIREKTORAT JENDERAL GURU DAN TENAGA KEPENDIDIKAN</a:t>
            </a:r>
            <a:r>
              <a:rPr lang="id-ID" sz="2400" dirty="0" smtClean="0"/>
              <a:t/>
            </a:r>
            <a:br>
              <a:rPr lang="id-ID" sz="2400" dirty="0" smtClean="0"/>
            </a:br>
            <a:r>
              <a:rPr lang="id-ID" sz="2400" b="1" dirty="0" smtClean="0">
                <a:solidFill>
                  <a:srgbClr val="002060"/>
                </a:solidFill>
              </a:rPr>
              <a:t>KEMENTERIAN PENDIDIKAN DAN KEBUDAYAAN</a:t>
            </a:r>
            <a:r>
              <a:rPr lang="id-ID" sz="2400" b="1" dirty="0" smtClean="0"/>
              <a:t> </a:t>
            </a:r>
            <a:r>
              <a:rPr lang="id-ID" sz="2800" b="1" dirty="0" smtClean="0"/>
              <a:t/>
            </a:r>
            <a:br>
              <a:rPr lang="id-ID" sz="2800" b="1" dirty="0" smtClean="0"/>
            </a:br>
            <a:r>
              <a:rPr lang="id-ID" sz="2400" b="1" dirty="0" smtClean="0">
                <a:solidFill>
                  <a:srgbClr val="002060"/>
                </a:solidFill>
              </a:rPr>
              <a:t>2016</a:t>
            </a:r>
            <a:endParaRPr lang="id-ID" sz="2400" b="1" dirty="0">
              <a:solidFill>
                <a:srgbClr val="002060"/>
              </a:solidFill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683568" y="5301208"/>
            <a:ext cx="789614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itle 6"/>
          <p:cNvSpPr>
            <a:spLocks noGrp="1"/>
          </p:cNvSpPr>
          <p:nvPr>
            <p:ph type="title" hasCustomPrompt="1"/>
          </p:nvPr>
        </p:nvSpPr>
        <p:spPr>
          <a:xfrm>
            <a:off x="1619671" y="1772816"/>
            <a:ext cx="5688633" cy="1368152"/>
          </a:xfrm>
        </p:spPr>
        <p:txBody>
          <a:bodyPr anchor="t">
            <a:noAutofit/>
          </a:bodyPr>
          <a:lstStyle>
            <a:lvl1pPr algn="ctr">
              <a:defRPr sz="4400">
                <a:solidFill>
                  <a:srgbClr val="000066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548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B241C-EE3D-4C5C-B763-EF06EE4C5237}" type="datetime1">
              <a:rPr lang="id-ID" smtClean="0"/>
              <a:t>21/03/2016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68567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8D876-E4EA-4CF9-95DB-EC4D768FCE52}" type="datetime1">
              <a:rPr lang="id-ID" smtClean="0"/>
              <a:t>21/03/2016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51044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5ADFC-7E9C-4319-8D67-61BCFC0EE0E0}" type="datetime1">
              <a:rPr lang="id-ID" smtClean="0"/>
              <a:t>21/03/2016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Aharoni" pitchFamily="2" charset="-79"/>
                <a:cs typeface="Aharoni" pitchFamily="2" charset="-79"/>
              </a:defRPr>
            </a:lvl1pPr>
          </a:lstStyle>
          <a:p>
            <a:fld id="{4DC9F4C6-A8B4-454B-BBA9-B6D228FB3A3F}" type="slidenum">
              <a:rPr lang="id-ID" smtClean="0"/>
              <a:pPr/>
              <a:t>‹#›</a:t>
            </a:fld>
            <a:endParaRPr lang="id-ID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5496" y="6731822"/>
            <a:ext cx="424847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>
            <a:off x="26822" y="6673261"/>
            <a:ext cx="424847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>
            <a:off x="26822" y="6795156"/>
            <a:ext cx="4248472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2767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160AD-8842-42DB-96FC-96092E41ED0C}" type="datetime1">
              <a:rPr lang="id-ID" smtClean="0"/>
              <a:t>21/03/2016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6327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0E854-C2FC-4883-A9BD-001DB1C4C48B}" type="datetime1">
              <a:rPr lang="id-ID" smtClean="0"/>
              <a:t>21/03/2016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05170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5EF93-1195-483A-A909-85310C64FF41}" type="datetime1">
              <a:rPr lang="id-ID" smtClean="0"/>
              <a:t>21/03/2016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78636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099F6-92FF-4C8E-B5A0-BF4E8A2E0BCA}" type="datetime1">
              <a:rPr lang="id-ID" smtClean="0"/>
              <a:t>21/03/2016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25815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417BB-9BAE-437B-B32C-DB3B28E13B5E}" type="datetime1">
              <a:rPr lang="id-ID" smtClean="0"/>
              <a:t>21/03/2016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66273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FF271-683D-4141-B53D-B86036AFD3D8}" type="datetime1">
              <a:rPr lang="id-ID" smtClean="0"/>
              <a:t>21/03/2016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64280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CEBC5-1037-4E9C-A5E0-B08EF15AE4D5}" type="datetime1">
              <a:rPr lang="id-ID" smtClean="0"/>
              <a:t>21/03/2016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60078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id-ID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d-ID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8B8F31-BBF3-421D-B743-AAFA939B3581}" type="datetime1">
              <a:rPr lang="id-ID" smtClean="0"/>
              <a:t>21/03/2016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9F4C6-A8B4-454B-BBA9-B6D228FB3A3F}" type="slidenum">
              <a:rPr lang="id-ID" smtClean="0"/>
              <a:pPr/>
              <a:t>‹#›</a:t>
            </a:fld>
            <a:endParaRPr lang="id-ID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5" y="0"/>
            <a:ext cx="2652649" cy="908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857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1700808"/>
            <a:ext cx="61206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b="1" dirty="0" smtClean="0">
                <a:solidFill>
                  <a:schemeClr val="tx2">
                    <a:lumMod val="75000"/>
                  </a:schemeClr>
                </a:solidFill>
              </a:rPr>
              <a:t>INDUKSI </a:t>
            </a:r>
            <a:r>
              <a:rPr lang="id-ID" sz="4400" b="1" dirty="0">
                <a:solidFill>
                  <a:schemeClr val="tx2">
                    <a:lumMod val="75000"/>
                  </a:schemeClr>
                </a:solidFill>
              </a:rPr>
              <a:t>ELEKTROMAGNETIK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28401" y="3820398"/>
            <a:ext cx="27914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 smtClean="0">
                <a:solidFill>
                  <a:srgbClr val="C00000"/>
                </a:solidFill>
              </a:rPr>
              <a:t>PROFESIONAL</a:t>
            </a:r>
            <a:endParaRPr lang="id-ID" b="1" dirty="0" smtClean="0">
              <a:solidFill>
                <a:srgbClr val="C00000"/>
              </a:solidFill>
            </a:endParaRPr>
          </a:p>
          <a:p>
            <a:pPr algn="ctr"/>
            <a:r>
              <a:rPr lang="id-ID" b="1" dirty="0" smtClean="0">
                <a:solidFill>
                  <a:srgbClr val="C00000"/>
                </a:solidFill>
              </a:rPr>
              <a:t>KELOMPOK KOMPETENSI </a:t>
            </a:r>
            <a:r>
              <a:rPr lang="id-ID" b="1" dirty="0" smtClean="0">
                <a:solidFill>
                  <a:srgbClr val="C00000"/>
                </a:solidFill>
              </a:rPr>
              <a:t>G</a:t>
            </a:r>
          </a:p>
          <a:p>
            <a:pPr algn="ctr"/>
            <a:r>
              <a:rPr lang="id-ID" b="1" dirty="0" smtClean="0">
                <a:solidFill>
                  <a:srgbClr val="C00000"/>
                </a:solidFill>
              </a:rPr>
              <a:t>FISIKA SMA</a:t>
            </a:r>
            <a:endParaRPr lang="id-ID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3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908720"/>
            <a:ext cx="7596336" cy="5697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25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5757" y="1077467"/>
            <a:ext cx="8229600" cy="1224136"/>
          </a:xfrm>
        </p:spPr>
        <p:txBody>
          <a:bodyPr>
            <a:normAutofit/>
          </a:bodyPr>
          <a:lstStyle/>
          <a:p>
            <a:r>
              <a:rPr lang="en-US" sz="3200" b="1" dirty="0"/>
              <a:t>GGL </a:t>
            </a:r>
            <a:r>
              <a:rPr lang="en-US" sz="3200" b="1" dirty="0" err="1"/>
              <a:t>Induksi</a:t>
            </a:r>
            <a:r>
              <a:rPr lang="en-US" sz="3200" b="1" dirty="0"/>
              <a:t> </a:t>
            </a:r>
            <a:r>
              <a:rPr lang="en-US" sz="3200" b="1" dirty="0" err="1"/>
              <a:t>pada</a:t>
            </a:r>
            <a:r>
              <a:rPr lang="en-US" sz="3200" b="1" dirty="0"/>
              <a:t> </a:t>
            </a:r>
            <a:r>
              <a:rPr lang="en-US" sz="3200" b="1" dirty="0" err="1"/>
              <a:t>Konduktor</a:t>
            </a:r>
            <a:r>
              <a:rPr lang="en-US" sz="3200" b="1" dirty="0"/>
              <a:t> yang </a:t>
            </a:r>
            <a:r>
              <a:rPr lang="en-US" sz="3200" b="1" dirty="0" err="1"/>
              <a:t>Bergerak</a:t>
            </a:r>
            <a:r>
              <a:rPr lang="en-US" sz="3200" b="1" dirty="0"/>
              <a:t> </a:t>
            </a:r>
            <a:r>
              <a:rPr lang="en-US" sz="3200" b="1" dirty="0" err="1"/>
              <a:t>dalam</a:t>
            </a:r>
            <a:r>
              <a:rPr lang="en-US" sz="3200" b="1" dirty="0"/>
              <a:t> Medan </a:t>
            </a:r>
            <a:r>
              <a:rPr lang="en-US" sz="3200" b="1" dirty="0" err="1"/>
              <a:t>Magnetik</a:t>
            </a:r>
            <a:endParaRPr lang="id-ID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</p:spPr>
        <p:txBody>
          <a:bodyPr/>
          <a:lstStyle/>
          <a:p>
            <a:endParaRPr lang="id-ID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t>11</a:t>
            </a:fld>
            <a:endParaRPr lang="id-ID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989" y="3293340"/>
            <a:ext cx="2520280" cy="181545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2407" y="2924944"/>
            <a:ext cx="4629200" cy="25522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557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488" y="881433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id-ID" b="1" dirty="0"/>
              <a:t>Hukum </a:t>
            </a:r>
            <a:r>
              <a:rPr lang="id-ID" b="1" dirty="0" smtClean="0"/>
              <a:t>Lenz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9992" y="2497186"/>
            <a:ext cx="4185096" cy="34172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err="1"/>
              <a:t>Polaritas</a:t>
            </a:r>
            <a:r>
              <a:rPr lang="en-US" sz="2400" dirty="0"/>
              <a:t> </a:t>
            </a:r>
            <a:r>
              <a:rPr lang="en-US" sz="2400" dirty="0" err="1"/>
              <a:t>ggl</a:t>
            </a:r>
            <a:r>
              <a:rPr lang="en-US" sz="2400" dirty="0"/>
              <a:t> </a:t>
            </a:r>
            <a:r>
              <a:rPr lang="en-US" sz="2400" dirty="0" err="1"/>
              <a:t>induksi</a:t>
            </a:r>
            <a:r>
              <a:rPr lang="en-US" sz="2400" dirty="0"/>
              <a:t> </a:t>
            </a:r>
            <a:r>
              <a:rPr lang="en-US" sz="2400" dirty="0" err="1"/>
              <a:t>adalah</a:t>
            </a:r>
            <a:r>
              <a:rPr lang="en-US" sz="2400" dirty="0"/>
              <a:t> </a:t>
            </a:r>
            <a:r>
              <a:rPr lang="en-US" sz="2400" dirty="0" err="1"/>
              <a:t>sedemikian</a:t>
            </a:r>
            <a:r>
              <a:rPr lang="en-US" sz="2400" dirty="0"/>
              <a:t> </a:t>
            </a:r>
            <a:r>
              <a:rPr lang="en-US" sz="2400" dirty="0" err="1"/>
              <a:t>rupa</a:t>
            </a:r>
            <a:r>
              <a:rPr lang="en-US" sz="2400" dirty="0"/>
              <a:t> </a:t>
            </a:r>
            <a:r>
              <a:rPr lang="en-US" sz="2400" dirty="0" err="1"/>
              <a:t>sehingga</a:t>
            </a:r>
            <a:r>
              <a:rPr lang="en-US" sz="2400" dirty="0"/>
              <a:t> </a:t>
            </a:r>
            <a:r>
              <a:rPr lang="en-US" sz="2400" dirty="0" err="1"/>
              <a:t>menghasilkan</a:t>
            </a:r>
            <a:r>
              <a:rPr lang="en-US" sz="2400" dirty="0"/>
              <a:t> </a:t>
            </a:r>
            <a:r>
              <a:rPr lang="en-US" sz="2400" dirty="0" err="1"/>
              <a:t>arus</a:t>
            </a:r>
            <a:r>
              <a:rPr lang="en-US" sz="2400" dirty="0"/>
              <a:t> </a:t>
            </a:r>
            <a:r>
              <a:rPr lang="en-US" sz="2400" dirty="0" err="1"/>
              <a:t>induksi</a:t>
            </a:r>
            <a:r>
              <a:rPr lang="en-US" sz="2400" dirty="0"/>
              <a:t> yang </a:t>
            </a:r>
            <a:r>
              <a:rPr lang="en-US" sz="2400" dirty="0" err="1"/>
              <a:t>menimbulkan</a:t>
            </a:r>
            <a:r>
              <a:rPr lang="en-US" sz="2400" dirty="0"/>
              <a:t> </a:t>
            </a:r>
            <a:r>
              <a:rPr lang="en-US" sz="2400" dirty="0" err="1"/>
              <a:t>fluks</a:t>
            </a:r>
            <a:r>
              <a:rPr lang="en-US" sz="2400" dirty="0"/>
              <a:t> </a:t>
            </a:r>
            <a:r>
              <a:rPr lang="en-US" sz="2400" dirty="0" err="1"/>
              <a:t>magnetik</a:t>
            </a:r>
            <a:r>
              <a:rPr lang="en-US" sz="2400" dirty="0"/>
              <a:t> yang </a:t>
            </a:r>
            <a:r>
              <a:rPr lang="en-US" sz="2400" dirty="0" err="1"/>
              <a:t>menentang</a:t>
            </a:r>
            <a:r>
              <a:rPr lang="en-US" sz="2400" dirty="0"/>
              <a:t> </a:t>
            </a:r>
            <a:r>
              <a:rPr lang="en-US" sz="2400" dirty="0" err="1"/>
              <a:t>perubahan</a:t>
            </a:r>
            <a:r>
              <a:rPr lang="en-US" sz="2400" dirty="0"/>
              <a:t> </a:t>
            </a:r>
            <a:r>
              <a:rPr lang="en-US" sz="2400" dirty="0" err="1"/>
              <a:t>fluks</a:t>
            </a:r>
            <a:r>
              <a:rPr lang="en-US" sz="2400" dirty="0"/>
              <a:t> </a:t>
            </a:r>
            <a:r>
              <a:rPr lang="en-US" sz="2400" dirty="0" err="1"/>
              <a:t>magnetik</a:t>
            </a:r>
            <a:r>
              <a:rPr lang="en-US" sz="2400" dirty="0"/>
              <a:t> </a:t>
            </a:r>
            <a:r>
              <a:rPr lang="en-US" sz="2400" dirty="0" err="1"/>
              <a:t>penyebabnya</a:t>
            </a:r>
            <a:r>
              <a:rPr lang="en-US" sz="2400" dirty="0"/>
              <a:t>.</a:t>
            </a:r>
            <a:endParaRPr lang="id-ID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pPr/>
              <a:t>12</a:t>
            </a:fld>
            <a:endParaRPr lang="id-ID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76872"/>
            <a:ext cx="3420482" cy="30911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0099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724942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lvl="1" algn="ctr"/>
            <a:r>
              <a:rPr lang="id-ID" sz="4400" dirty="0"/>
              <a:t>Generator AC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pPr/>
              <a:t>13</a:t>
            </a:fld>
            <a:endParaRPr lang="id-ID" dirty="0"/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319337"/>
            <a:ext cx="5542235" cy="2837855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/>
              <p:cNvSpPr/>
              <p:nvPr/>
            </p:nvSpPr>
            <p:spPr>
              <a:xfrm>
                <a:off x="1007604" y="5491968"/>
                <a:ext cx="7128792" cy="6766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d-ID" sz="2000" i="1">
                          <a:latin typeface="Cambria Math" panose="02040503050406030204" pitchFamily="18" charset="0"/>
                        </a:rPr>
                        <m:t>𝜀</m:t>
                      </m:r>
                      <m:r>
                        <a:rPr lang="id-ID" sz="2000" i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id-ID" sz="2000" i="1">
                          <a:latin typeface="Cambria Math" panose="02040503050406030204" pitchFamily="18" charset="0"/>
                        </a:rPr>
                        <m:t>𝑁</m:t>
                      </m:r>
                      <m:f>
                        <m:fPr>
                          <m:ctrlPr>
                            <a:rPr lang="id-ID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d-ID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id-ID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d-ID" sz="2000" i="0"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id-ID" sz="20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num>
                        <m:den>
                          <m:r>
                            <a:rPr lang="id-ID" sz="20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id-ID" sz="2000" i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id-ID" sz="2000" i="1">
                          <a:latin typeface="Cambria Math" panose="02040503050406030204" pitchFamily="18" charset="0"/>
                        </a:rPr>
                        <m:t>𝑁𝐵𝐴</m:t>
                      </m:r>
                      <m:f>
                        <m:fPr>
                          <m:ctrlPr>
                            <a:rPr lang="id-ID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d-ID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id-ID" sz="20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d>
                        <m:dPr>
                          <m:ctrlPr>
                            <a:rPr lang="id-ID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id-ID" sz="20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id-ID" sz="2000" i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id-ID" sz="20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id-ID" sz="20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func>
                        </m:e>
                      </m:d>
                      <m:r>
                        <a:rPr lang="id-ID" sz="20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d-ID" sz="2000" i="1">
                          <a:latin typeface="Cambria Math" panose="02040503050406030204" pitchFamily="18" charset="0"/>
                        </a:rPr>
                        <m:t>𝑁𝐵𝐴</m:t>
                      </m:r>
                      <m:r>
                        <a:rPr lang="id-ID" sz="2000" i="1">
                          <a:latin typeface="Cambria Math" panose="02040503050406030204" pitchFamily="18" charset="0"/>
                        </a:rPr>
                        <m:t>𝜔</m:t>
                      </m:r>
                      <m:func>
                        <m:funcPr>
                          <m:ctrlPr>
                            <a:rPr lang="id-ID" sz="20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id-ID" sz="2000" i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id-ID" sz="2000" i="1"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lang="id-ID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func>
                    </m:oMath>
                  </m:oMathPara>
                </a14:m>
                <a:endParaRPr lang="id-ID" sz="2000" dirty="0"/>
              </a:p>
            </p:txBody>
          </p:sp>
        </mc:Choice>
        <mc:Fallback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7604" y="5491968"/>
                <a:ext cx="7128792" cy="67666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d-ID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537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2870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id-ID" sz="3200" dirty="0" smtClean="0"/>
              <a:t>Hubungan </a:t>
            </a:r>
            <a:r>
              <a:rPr lang="en-US" sz="3200" dirty="0" err="1" smtClean="0"/>
              <a:t>perubahan</a:t>
            </a:r>
            <a:r>
              <a:rPr lang="en-US" sz="3200" dirty="0" smtClean="0"/>
              <a:t> </a:t>
            </a:r>
            <a:r>
              <a:rPr lang="en-US" sz="3200" dirty="0" err="1"/>
              <a:t>besar</a:t>
            </a:r>
            <a:r>
              <a:rPr lang="en-US" sz="3200" dirty="0"/>
              <a:t> </a:t>
            </a:r>
            <a:r>
              <a:rPr lang="en-US" sz="3200" dirty="0" err="1"/>
              <a:t>ggl</a:t>
            </a:r>
            <a:r>
              <a:rPr lang="en-US" sz="3200" dirty="0"/>
              <a:t> </a:t>
            </a:r>
            <a:r>
              <a:rPr lang="en-US" sz="3200" dirty="0" err="1"/>
              <a:t>induksi</a:t>
            </a:r>
            <a:r>
              <a:rPr lang="en-US" sz="3200" dirty="0"/>
              <a:t> </a:t>
            </a:r>
            <a:r>
              <a:rPr lang="en-US" sz="3200" dirty="0" err="1" smtClean="0"/>
              <a:t>dengan</a:t>
            </a:r>
            <a:r>
              <a:rPr lang="en-US" sz="3200" dirty="0" smtClean="0"/>
              <a:t> </a:t>
            </a:r>
            <a:r>
              <a:rPr lang="en-US" sz="3200" dirty="0" err="1"/>
              <a:t>putaran</a:t>
            </a:r>
            <a:r>
              <a:rPr lang="en-US" sz="3200" dirty="0"/>
              <a:t> loop</a:t>
            </a:r>
            <a:endParaRPr lang="id-ID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pPr/>
              <a:t>14</a:t>
            </a:fld>
            <a:endParaRPr lang="id-ID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01887"/>
            <a:ext cx="7344816" cy="39842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2408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id-ID" sz="2800" b="1" dirty="0"/>
              <a:t>Induktansi </a:t>
            </a:r>
            <a:r>
              <a:rPr lang="id-ID" sz="2800" b="1" dirty="0" smtClean="0"/>
              <a:t>Bersama</a:t>
            </a:r>
            <a:endParaRPr lang="id-ID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pPr/>
              <a:t>15</a:t>
            </a:fld>
            <a:endParaRPr lang="id-ID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875522"/>
            <a:ext cx="4152161" cy="1987659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1569794" y="4163630"/>
                <a:ext cx="4989635" cy="8237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28600" algn="ctr">
                  <a:lnSpc>
                    <a:spcPct val="150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d-ID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𝜀</m:t>
                        </m:r>
                      </m:e>
                      <m:sub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b>
                    </m:sSub>
                    <m:r>
                      <a:rPr lang="en-US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=−</m:t>
                    </m:r>
                    <m:sSub>
                      <m:sSubPr>
                        <m:ctrlPr>
                          <a:rPr lang="id-ID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𝑀</m:t>
                        </m:r>
                      </m:e>
                      <m:sub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12</m:t>
                        </m:r>
                      </m:sub>
                    </m:sSub>
                    <m:f>
                      <m:fPr>
                        <m:ctrlPr>
                          <a:rPr lang="id-ID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𝑑</m:t>
                        </m:r>
                        <m:sSub>
                          <m:sSubPr>
                            <m:ctrlPr>
                              <a:rPr lang="id-ID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𝑑𝑡</m:t>
                        </m:r>
                      </m:den>
                    </m:f>
                  </m:oMath>
                </a14:m>
                <a:r>
                  <a:rPr lang="en-US" sz="2400" dirty="0">
                    <a:effectLst/>
                    <a:latin typeface="Palatino Linotype" panose="0204050205050503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   </a:t>
                </a:r>
                <a:r>
                  <a:rPr lang="en-US" sz="2000" dirty="0" err="1">
                    <a:effectLst/>
                    <a:latin typeface="Palatino Linotype" panose="0204050205050503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dan</a:t>
                </a:r>
                <a:r>
                  <a:rPr lang="en-US" sz="2000" dirty="0">
                    <a:effectLst/>
                    <a:latin typeface="Palatino Linotype" panose="0204050205050503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 </a:t>
                </a:r>
                <a:r>
                  <a:rPr lang="en-US" sz="2400" dirty="0">
                    <a:effectLst/>
                    <a:latin typeface="Palatino Linotype" panose="0204050205050503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d-ID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𝜀</m:t>
                        </m:r>
                      </m:e>
                      <m:sub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1</m:t>
                        </m:r>
                      </m:sub>
                    </m:sSub>
                    <m:r>
                      <a:rPr lang="en-US" sz="24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=−</m:t>
                    </m:r>
                    <m:sSub>
                      <m:sSubPr>
                        <m:ctrlPr>
                          <a:rPr lang="id-ID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𝑀</m:t>
                        </m:r>
                      </m:e>
                      <m:sub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21</m:t>
                        </m:r>
                      </m:sub>
                    </m:sSub>
                    <m:f>
                      <m:fPr>
                        <m:ctrlPr>
                          <a:rPr lang="id-ID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𝑑</m:t>
                        </m:r>
                        <m:sSub>
                          <m:sSubPr>
                            <m:ctrlPr>
                              <a:rPr lang="id-ID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4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Arial" panose="020B0604020202020204" pitchFamily="34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𝑑𝑡</m:t>
                        </m:r>
                      </m:den>
                    </m:f>
                  </m:oMath>
                </a14:m>
                <a:endParaRPr lang="id-ID" sz="20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9794" y="4163630"/>
                <a:ext cx="4989635" cy="823752"/>
              </a:xfrm>
              <a:prstGeom prst="rect">
                <a:avLst/>
              </a:prstGeom>
              <a:blipFill rotWithShape="0">
                <a:blip r:embed="rId3"/>
                <a:stretch>
                  <a:fillRect b="-1481"/>
                </a:stretch>
              </a:blipFill>
            </p:spPr>
            <p:txBody>
              <a:bodyPr/>
              <a:lstStyle/>
              <a:p>
                <a:r>
                  <a:rPr lang="id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>
                <a:off x="3248876" y="5322159"/>
                <a:ext cx="1792478" cy="67050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d-ID" sz="2000" i="1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id-ID" sz="20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d-ID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d-ID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d-ID" sz="2000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id-ID" sz="2000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id-ID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d-ID" sz="20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id-ID" sz="2000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id-ID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d-ID" sz="20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id-ID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id-ID" sz="2000" i="1">
                              <a:latin typeface="Cambria Math" panose="02040503050406030204" pitchFamily="18" charset="0"/>
                            </a:rPr>
                            <m:t>𝐴</m:t>
                          </m:r>
                        </m:num>
                        <m:den>
                          <m:r>
                            <a:rPr lang="id-ID" sz="2000" i="1">
                              <a:latin typeface="Cambria Math" panose="02040503050406030204" pitchFamily="18" charset="0"/>
                            </a:rPr>
                            <m:t>𝑙</m:t>
                          </m:r>
                        </m:den>
                      </m:f>
                    </m:oMath>
                  </m:oMathPara>
                </a14:m>
                <a:endParaRPr lang="id-ID" sz="2000" dirty="0"/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8876" y="5322159"/>
                <a:ext cx="1792478" cy="67050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d-ID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5344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id-ID" sz="2800" b="1" dirty="0"/>
              <a:t>Induktansi </a:t>
            </a:r>
            <a:r>
              <a:rPr lang="id-ID" sz="2800" b="1" dirty="0" smtClean="0"/>
              <a:t>Diri</a:t>
            </a:r>
            <a:endParaRPr lang="id-ID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pPr/>
              <a:t>16</a:t>
            </a:fld>
            <a:endParaRPr lang="id-ID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597347"/>
            <a:ext cx="6160715" cy="1987277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1970508" y="4564333"/>
                <a:ext cx="3202672" cy="79355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d-ID" sz="240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d-ID" sz="2400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id-ID" sz="2400" i="1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id-ID" sz="2400" i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id-ID" sz="2400" i="1">
                          <a:latin typeface="Cambria Math" panose="02040503050406030204" pitchFamily="18" charset="0"/>
                        </a:rPr>
                        <m:t>𝑁</m:t>
                      </m:r>
                      <m:f>
                        <m:fPr>
                          <m:ctrlPr>
                            <a:rPr lang="id-ID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d-ID" sz="2400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id-ID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d-ID" sz="2400" i="0"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id-ID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num>
                        <m:den>
                          <m:r>
                            <a:rPr lang="id-ID" sz="24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id-ID" sz="2400" i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id-ID" sz="2400" i="1">
                          <a:latin typeface="Cambria Math" panose="02040503050406030204" pitchFamily="18" charset="0"/>
                        </a:rPr>
                        <m:t>𝐿</m:t>
                      </m:r>
                      <m:f>
                        <m:fPr>
                          <m:ctrlPr>
                            <a:rPr lang="id-ID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d-ID" sz="2400" i="1">
                              <a:latin typeface="Cambria Math" panose="02040503050406030204" pitchFamily="18" charset="0"/>
                            </a:rPr>
                            <m:t>𝑑𝐼</m:t>
                          </m:r>
                        </m:num>
                        <m:den>
                          <m:r>
                            <a:rPr lang="id-ID" sz="24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id-ID" sz="2400" dirty="0"/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0508" y="4564333"/>
                <a:ext cx="3202672" cy="79355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d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>
                <a:off x="6084192" y="4581966"/>
                <a:ext cx="1584152" cy="8334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d-ID" sz="2400" i="1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id-ID" sz="24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d-ID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d-ID" sz="2400" i="1">
                              <a:latin typeface="Cambria Math" panose="02040503050406030204" pitchFamily="18" charset="0"/>
                            </a:rPr>
                            <m:t>𝜇</m:t>
                          </m:r>
                          <m:sSup>
                            <m:sSupPr>
                              <m:ctrlPr>
                                <a:rPr lang="id-ID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d-ID" sz="24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id-ID" sz="24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id-ID" sz="2400" i="1">
                              <a:latin typeface="Cambria Math" panose="02040503050406030204" pitchFamily="18" charset="0"/>
                            </a:rPr>
                            <m:t>𝐴</m:t>
                          </m:r>
                        </m:num>
                        <m:den>
                          <m:r>
                            <a:rPr lang="id-ID" sz="2400" i="1">
                              <a:latin typeface="Cambria Math" panose="02040503050406030204" pitchFamily="18" charset="0"/>
                            </a:rPr>
                            <m:t>𝑙</m:t>
                          </m:r>
                        </m:den>
                      </m:f>
                    </m:oMath>
                  </m:oMathPara>
                </a14:m>
                <a:endParaRPr lang="id-ID" sz="2400" dirty="0"/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4192" y="4581966"/>
                <a:ext cx="1584152" cy="83343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d-ID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1858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33066"/>
            <a:ext cx="8229600" cy="580926"/>
          </a:xfrm>
        </p:spPr>
        <p:txBody>
          <a:bodyPr>
            <a:normAutofit/>
          </a:bodyPr>
          <a:lstStyle/>
          <a:p>
            <a:pPr lvl="0"/>
            <a:r>
              <a:rPr lang="id-ID" sz="3200" b="1" dirty="0"/>
              <a:t>Energi di dalam Medan </a:t>
            </a:r>
            <a:r>
              <a:rPr lang="id-ID" sz="3200" b="1" dirty="0" smtClean="0"/>
              <a:t>Magnetik</a:t>
            </a:r>
            <a:endParaRPr lang="id-ID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/>
          <a:lstStyle/>
          <a:p>
            <a:pPr marL="0" indent="0">
              <a:buNone/>
            </a:pPr>
            <a:r>
              <a:rPr lang="id-ID" dirty="0" err="1"/>
              <a:t>B</a:t>
            </a:r>
            <a:r>
              <a:rPr lang="en-US" dirty="0" err="1" smtClean="0"/>
              <a:t>esarnya</a:t>
            </a:r>
            <a:r>
              <a:rPr lang="en-US" dirty="0" smtClean="0"/>
              <a:t> </a:t>
            </a:r>
            <a:r>
              <a:rPr lang="en-US" dirty="0" err="1"/>
              <a:t>energi</a:t>
            </a:r>
            <a:r>
              <a:rPr lang="en-US" dirty="0"/>
              <a:t> </a:t>
            </a:r>
            <a:r>
              <a:rPr lang="en-US" dirty="0" err="1"/>
              <a:t>persatuan</a:t>
            </a:r>
            <a:r>
              <a:rPr lang="en-US" dirty="0"/>
              <a:t> volume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b="1" dirty="0" err="1"/>
              <a:t>kerapatan</a:t>
            </a:r>
            <a:r>
              <a:rPr lang="en-US" b="1" dirty="0"/>
              <a:t> </a:t>
            </a:r>
            <a:r>
              <a:rPr lang="en-US" b="1" dirty="0" err="1"/>
              <a:t>energi</a:t>
            </a:r>
            <a:r>
              <a:rPr lang="en-US" dirty="0"/>
              <a:t> yang </a:t>
            </a:r>
            <a:r>
              <a:rPr lang="en-US" dirty="0" err="1"/>
              <a:t>tersimpan</a:t>
            </a:r>
            <a:r>
              <a:rPr lang="en-US" dirty="0"/>
              <a:t> di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medan</a:t>
            </a:r>
            <a:r>
              <a:rPr lang="en-US" dirty="0"/>
              <a:t> </a:t>
            </a:r>
            <a:r>
              <a:rPr lang="en-US" dirty="0" err="1"/>
              <a:t>magnetik</a:t>
            </a:r>
            <a:r>
              <a:rPr lang="en-US" dirty="0"/>
              <a:t> yang </a:t>
            </a:r>
            <a:r>
              <a:rPr lang="en-US" dirty="0" err="1"/>
              <a:t>dilingkupi</a:t>
            </a:r>
            <a:r>
              <a:rPr lang="en-US" dirty="0"/>
              <a:t> </a:t>
            </a:r>
            <a:r>
              <a:rPr lang="en-US" dirty="0" err="1"/>
              <a:t>induktor</a:t>
            </a:r>
            <a:r>
              <a:rPr lang="en-US" dirty="0"/>
              <a:t> </a:t>
            </a:r>
            <a:r>
              <a:rPr lang="en-US" dirty="0" err="1"/>
              <a:t>adalah</a:t>
            </a:r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pPr/>
              <a:t>17</a:t>
            </a:fld>
            <a:endParaRPr lang="id-ID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2627784" y="3537389"/>
                <a:ext cx="1575239" cy="89620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d-ID" sz="240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d-ID" sz="2400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id-ID" sz="2400" i="1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id-ID" sz="24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d-ID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d-ID" sz="2400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id-ID" sz="2400" i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id-ID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d-ID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d-ID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id-ID" sz="24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id-ID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d-ID" sz="2400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id-ID" sz="2400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id-ID" sz="2400" dirty="0"/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7784" y="3537389"/>
                <a:ext cx="1575239" cy="89620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d-ID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031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73882"/>
            <a:ext cx="8229600" cy="1143000"/>
          </a:xfrm>
        </p:spPr>
        <p:txBody>
          <a:bodyPr>
            <a:noAutofit/>
          </a:bodyPr>
          <a:lstStyle/>
          <a:p>
            <a:r>
              <a:rPr lang="id-ID" sz="5400" dirty="0" smtClean="0"/>
              <a:t>TUJUAN</a:t>
            </a:r>
            <a:endParaRPr lang="id-ID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800" dirty="0" err="1"/>
              <a:t>Setelah</a:t>
            </a:r>
            <a:r>
              <a:rPr lang="en-US" sz="2800" dirty="0"/>
              <a:t> </a:t>
            </a:r>
            <a:r>
              <a:rPr lang="en-US" sz="2800" dirty="0" err="1"/>
              <a:t>mempelajari</a:t>
            </a:r>
            <a:r>
              <a:rPr lang="en-US" sz="2800" dirty="0"/>
              <a:t> </a:t>
            </a:r>
            <a:r>
              <a:rPr lang="en-US" sz="2800" dirty="0" err="1"/>
              <a:t>modul</a:t>
            </a:r>
            <a:r>
              <a:rPr lang="en-US" sz="2800" dirty="0"/>
              <a:t> </a:t>
            </a:r>
            <a:r>
              <a:rPr lang="en-US" sz="2800" dirty="0" err="1"/>
              <a:t>ini</a:t>
            </a:r>
            <a:r>
              <a:rPr lang="en-US" sz="2800" dirty="0"/>
              <a:t> </a:t>
            </a:r>
            <a:r>
              <a:rPr lang="en-US" sz="2800" dirty="0" err="1"/>
              <a:t>diharapkan</a:t>
            </a:r>
            <a:r>
              <a:rPr lang="en-US" sz="2800" dirty="0"/>
              <a:t> </a:t>
            </a:r>
            <a:r>
              <a:rPr lang="en-US" sz="2800" dirty="0" err="1"/>
              <a:t>peserta</a:t>
            </a:r>
            <a:r>
              <a:rPr lang="en-US" sz="2800" dirty="0"/>
              <a:t> </a:t>
            </a:r>
            <a:r>
              <a:rPr lang="en-US" sz="2800" dirty="0" err="1"/>
              <a:t>dapat</a:t>
            </a:r>
            <a:r>
              <a:rPr lang="en-US" sz="2800" dirty="0"/>
              <a:t> </a:t>
            </a:r>
            <a:r>
              <a:rPr lang="en-US" sz="2800" dirty="0" err="1"/>
              <a:t>memahami</a:t>
            </a:r>
            <a:r>
              <a:rPr lang="en-US" sz="2800" dirty="0"/>
              <a:t> </a:t>
            </a:r>
            <a:r>
              <a:rPr lang="en-US" sz="2800" dirty="0" err="1"/>
              <a:t>materi</a:t>
            </a:r>
            <a:r>
              <a:rPr lang="en-US" sz="2800" dirty="0"/>
              <a:t> </a:t>
            </a:r>
            <a:r>
              <a:rPr lang="en-US" sz="2800" dirty="0" err="1"/>
              <a:t>induksi</a:t>
            </a:r>
            <a:r>
              <a:rPr lang="en-US" sz="2800" dirty="0"/>
              <a:t> </a:t>
            </a:r>
            <a:r>
              <a:rPr lang="en-US" sz="2800" dirty="0" err="1"/>
              <a:t>elektromagnetik</a:t>
            </a:r>
            <a:r>
              <a:rPr lang="en-US" sz="2800" dirty="0"/>
              <a:t>; </a:t>
            </a:r>
            <a:r>
              <a:rPr lang="en-US" sz="2800" dirty="0" err="1"/>
              <a:t>hukum</a:t>
            </a:r>
            <a:r>
              <a:rPr lang="en-US" sz="2800" dirty="0"/>
              <a:t> Faraday </a:t>
            </a:r>
            <a:r>
              <a:rPr lang="en-US" sz="2800" dirty="0" err="1"/>
              <a:t>dan</a:t>
            </a:r>
            <a:r>
              <a:rPr lang="en-US" sz="2800" dirty="0"/>
              <a:t> </a:t>
            </a:r>
            <a:r>
              <a:rPr lang="en-US" sz="2800" dirty="0" err="1"/>
              <a:t>ggl</a:t>
            </a:r>
            <a:r>
              <a:rPr lang="en-US" sz="2800" dirty="0"/>
              <a:t> </a:t>
            </a:r>
            <a:r>
              <a:rPr lang="en-US" sz="2800" dirty="0" err="1"/>
              <a:t>induksi</a:t>
            </a:r>
            <a:r>
              <a:rPr lang="en-US" sz="2800" dirty="0"/>
              <a:t>, </a:t>
            </a:r>
            <a:r>
              <a:rPr lang="en-US" sz="2800" dirty="0" err="1"/>
              <a:t>gerak</a:t>
            </a:r>
            <a:r>
              <a:rPr lang="en-US" sz="2800" dirty="0"/>
              <a:t> </a:t>
            </a:r>
            <a:r>
              <a:rPr lang="en-US" sz="2800" dirty="0" err="1"/>
              <a:t>konduktor</a:t>
            </a:r>
            <a:r>
              <a:rPr lang="en-US" sz="2800" dirty="0"/>
              <a:t> </a:t>
            </a:r>
            <a:r>
              <a:rPr lang="en-US" sz="2800" dirty="0" err="1"/>
              <a:t>pada</a:t>
            </a:r>
            <a:r>
              <a:rPr lang="en-US" sz="2800" dirty="0"/>
              <a:t> </a:t>
            </a:r>
            <a:r>
              <a:rPr lang="en-US" sz="2800" dirty="0" err="1"/>
              <a:t>medan</a:t>
            </a:r>
            <a:r>
              <a:rPr lang="en-US" sz="2800" dirty="0"/>
              <a:t> magnet, generator </a:t>
            </a:r>
            <a:r>
              <a:rPr lang="en-US" sz="2800" dirty="0" err="1"/>
              <a:t>dan</a:t>
            </a:r>
            <a:r>
              <a:rPr lang="en-US" sz="2800" dirty="0"/>
              <a:t> motor </a:t>
            </a:r>
            <a:r>
              <a:rPr lang="en-US" sz="2800" dirty="0" err="1"/>
              <a:t>listrik</a:t>
            </a:r>
            <a:r>
              <a:rPr lang="en-US" sz="2800" dirty="0"/>
              <a:t>, mutual </a:t>
            </a:r>
            <a:r>
              <a:rPr lang="en-US" sz="2800" dirty="0" err="1"/>
              <a:t>induksi</a:t>
            </a:r>
            <a:r>
              <a:rPr lang="en-US" sz="2800" dirty="0"/>
              <a:t>, </a:t>
            </a:r>
            <a:r>
              <a:rPr lang="en-US" sz="2800" dirty="0" err="1"/>
              <a:t>induksi</a:t>
            </a:r>
            <a:r>
              <a:rPr lang="en-US" sz="2800" dirty="0"/>
              <a:t> </a:t>
            </a:r>
            <a:r>
              <a:rPr lang="en-US" sz="2800" dirty="0" err="1"/>
              <a:t>diri</a:t>
            </a:r>
            <a:r>
              <a:rPr lang="en-US" sz="2800" dirty="0"/>
              <a:t>, </a:t>
            </a:r>
            <a:r>
              <a:rPr lang="en-US" sz="2800" dirty="0" err="1"/>
              <a:t>energi</a:t>
            </a:r>
            <a:r>
              <a:rPr lang="en-US" sz="2800" dirty="0"/>
              <a:t> magnet, </a:t>
            </a:r>
            <a:r>
              <a:rPr lang="en-US" sz="2800" dirty="0" err="1"/>
              <a:t>dan</a:t>
            </a:r>
            <a:r>
              <a:rPr lang="en-US" sz="2800" dirty="0"/>
              <a:t> </a:t>
            </a:r>
            <a:r>
              <a:rPr lang="en-US" sz="2800" dirty="0" err="1"/>
              <a:t>transformator</a:t>
            </a:r>
            <a:r>
              <a:rPr lang="en-US" sz="2800" dirty="0"/>
              <a:t>.</a:t>
            </a:r>
            <a:endParaRPr lang="id-ID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t>2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6748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INDIKATOR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Autofit/>
          </a:bodyPr>
          <a:lstStyle/>
          <a:p>
            <a:pPr marL="442913" indent="-385763">
              <a:buFont typeface="+mj-lt"/>
              <a:buAutoNum type="arabicPeriod"/>
            </a:pPr>
            <a:r>
              <a:rPr lang="en-GB" sz="1800" dirty="0" err="1"/>
              <a:t>Menjelaskan</a:t>
            </a:r>
            <a:r>
              <a:rPr lang="en-GB" sz="1800" dirty="0"/>
              <a:t> </a:t>
            </a:r>
            <a:r>
              <a:rPr lang="en-GB" sz="1800" dirty="0" err="1"/>
              <a:t>konsep</a:t>
            </a:r>
            <a:r>
              <a:rPr lang="en-GB" sz="1800" dirty="0"/>
              <a:t> </a:t>
            </a:r>
            <a:r>
              <a:rPr lang="en-GB" sz="1800" dirty="0" err="1"/>
              <a:t>ggl</a:t>
            </a:r>
            <a:r>
              <a:rPr lang="en-GB" sz="1800" dirty="0"/>
              <a:t> </a:t>
            </a:r>
            <a:r>
              <a:rPr lang="en-GB" sz="1800" dirty="0" err="1"/>
              <a:t>berdasarkan</a:t>
            </a:r>
            <a:r>
              <a:rPr lang="en-GB" sz="1800" dirty="0"/>
              <a:t> </a:t>
            </a:r>
            <a:r>
              <a:rPr lang="en-GB" sz="1800" dirty="0" err="1"/>
              <a:t>percobaan</a:t>
            </a:r>
            <a:r>
              <a:rPr lang="en-GB" sz="1800" dirty="0"/>
              <a:t> </a:t>
            </a:r>
            <a:r>
              <a:rPr lang="en-GB" sz="1800" dirty="0" err="1"/>
              <a:t>induksi</a:t>
            </a:r>
            <a:r>
              <a:rPr lang="en-GB" sz="1800" dirty="0"/>
              <a:t> </a:t>
            </a:r>
            <a:r>
              <a:rPr lang="en-GB" sz="1800" dirty="0" err="1" smtClean="0"/>
              <a:t>elektromagnetik</a:t>
            </a:r>
            <a:r>
              <a:rPr lang="en-GB" sz="1800" dirty="0" smtClean="0"/>
              <a:t>.</a:t>
            </a:r>
            <a:endParaRPr lang="id-ID" sz="1800" b="1" dirty="0"/>
          </a:p>
          <a:p>
            <a:pPr marL="442913" indent="-385763">
              <a:buFont typeface="+mj-lt"/>
              <a:buAutoNum type="arabicPeriod"/>
            </a:pPr>
            <a:r>
              <a:rPr lang="en-GB" sz="1800" dirty="0" err="1" smtClean="0"/>
              <a:t>Mengidentifikasi</a:t>
            </a:r>
            <a:r>
              <a:rPr lang="en-GB" sz="1800" dirty="0" smtClean="0"/>
              <a:t> </a:t>
            </a:r>
            <a:r>
              <a:rPr lang="en-GB" sz="1800" dirty="0" err="1"/>
              <a:t>faktor-faktor</a:t>
            </a:r>
            <a:r>
              <a:rPr lang="en-GB" sz="1800" dirty="0"/>
              <a:t> yang </a:t>
            </a:r>
            <a:r>
              <a:rPr lang="en-GB" sz="1800" dirty="0" err="1"/>
              <a:t>mempengaruhi</a:t>
            </a:r>
            <a:r>
              <a:rPr lang="en-GB" sz="1800" dirty="0"/>
              <a:t> </a:t>
            </a:r>
            <a:r>
              <a:rPr lang="en-GB" sz="1800" dirty="0" err="1"/>
              <a:t>besar</a:t>
            </a:r>
            <a:r>
              <a:rPr lang="en-GB" sz="1800" dirty="0"/>
              <a:t> </a:t>
            </a:r>
            <a:r>
              <a:rPr lang="en-GB" sz="1800" dirty="0" err="1"/>
              <a:t>kecilnya</a:t>
            </a:r>
            <a:r>
              <a:rPr lang="en-GB" sz="1800" dirty="0"/>
              <a:t> </a:t>
            </a:r>
            <a:r>
              <a:rPr lang="en-GB" sz="1800" dirty="0" err="1"/>
              <a:t>ggl</a:t>
            </a:r>
            <a:r>
              <a:rPr lang="en-GB" sz="1800" dirty="0"/>
              <a:t> </a:t>
            </a:r>
            <a:r>
              <a:rPr lang="en-GB" sz="1800" dirty="0" err="1" smtClean="0"/>
              <a:t>induksi</a:t>
            </a:r>
            <a:r>
              <a:rPr lang="en-GB" sz="1800" dirty="0" smtClean="0"/>
              <a:t>.</a:t>
            </a:r>
            <a:endParaRPr lang="id-ID" sz="1800" dirty="0"/>
          </a:p>
          <a:p>
            <a:pPr marL="442913" indent="-385763">
              <a:buFont typeface="+mj-lt"/>
              <a:buAutoNum type="arabicPeriod"/>
            </a:pPr>
            <a:r>
              <a:rPr lang="en-GB" sz="1800" dirty="0" err="1" smtClean="0"/>
              <a:t>Menjelaskan</a:t>
            </a:r>
            <a:r>
              <a:rPr lang="en-GB" sz="1800" dirty="0" smtClean="0"/>
              <a:t> </a:t>
            </a:r>
            <a:r>
              <a:rPr lang="en-GB" sz="1800" dirty="0" err="1"/>
              <a:t>cara</a:t>
            </a:r>
            <a:r>
              <a:rPr lang="en-GB" sz="1800" dirty="0"/>
              <a:t> </a:t>
            </a:r>
            <a:r>
              <a:rPr lang="en-GB" sz="1800" dirty="0" err="1"/>
              <a:t>menghasilkan</a:t>
            </a:r>
            <a:r>
              <a:rPr lang="en-GB" sz="1800" dirty="0"/>
              <a:t> </a:t>
            </a:r>
            <a:r>
              <a:rPr lang="en-GB" sz="1800" dirty="0" err="1"/>
              <a:t>ggl</a:t>
            </a:r>
            <a:r>
              <a:rPr lang="en-GB" sz="1800" dirty="0"/>
              <a:t> </a:t>
            </a:r>
            <a:r>
              <a:rPr lang="en-GB" sz="1800" dirty="0" err="1"/>
              <a:t>induksi</a:t>
            </a:r>
            <a:r>
              <a:rPr lang="en-GB" sz="1800" dirty="0"/>
              <a:t> </a:t>
            </a:r>
            <a:r>
              <a:rPr lang="en-GB" sz="1800" dirty="0" err="1"/>
              <a:t>dalam</a:t>
            </a:r>
            <a:r>
              <a:rPr lang="en-GB" sz="1800" dirty="0"/>
              <a:t> </a:t>
            </a:r>
            <a:r>
              <a:rPr lang="en-GB" sz="1800" dirty="0" err="1" smtClean="0"/>
              <a:t>kumparan</a:t>
            </a:r>
            <a:r>
              <a:rPr lang="en-GB" sz="1800" dirty="0" smtClean="0"/>
              <a:t>.</a:t>
            </a:r>
            <a:endParaRPr lang="id-ID" sz="1800" dirty="0" smtClean="0"/>
          </a:p>
          <a:p>
            <a:pPr marL="442913" indent="-385763">
              <a:buFont typeface="+mj-lt"/>
              <a:buAutoNum type="arabicPeriod"/>
            </a:pPr>
            <a:r>
              <a:rPr lang="en-GB" sz="1800" dirty="0" err="1" smtClean="0"/>
              <a:t>Menggunakan</a:t>
            </a:r>
            <a:r>
              <a:rPr lang="en-GB" sz="1800" dirty="0" smtClean="0"/>
              <a:t> </a:t>
            </a:r>
            <a:r>
              <a:rPr lang="en-GB" sz="1800" dirty="0" err="1"/>
              <a:t>persamaan</a:t>
            </a:r>
            <a:r>
              <a:rPr lang="en-GB" sz="1800" dirty="0"/>
              <a:t> </a:t>
            </a:r>
            <a:r>
              <a:rPr lang="en-GB" sz="1800" dirty="0" err="1"/>
              <a:t>hukum</a:t>
            </a:r>
            <a:r>
              <a:rPr lang="en-GB" sz="1800" dirty="0"/>
              <a:t> Faraday </a:t>
            </a:r>
            <a:r>
              <a:rPr lang="en-GB" sz="1800" dirty="0" err="1"/>
              <a:t>dalam</a:t>
            </a:r>
            <a:r>
              <a:rPr lang="en-GB" sz="1800" dirty="0"/>
              <a:t> </a:t>
            </a:r>
            <a:r>
              <a:rPr lang="en-GB" sz="1800" dirty="0" err="1"/>
              <a:t>perhitungan</a:t>
            </a:r>
            <a:r>
              <a:rPr lang="en-GB" sz="1800" dirty="0"/>
              <a:t>. </a:t>
            </a:r>
            <a:endParaRPr lang="id-ID" sz="1800" dirty="0"/>
          </a:p>
          <a:p>
            <a:pPr marL="442913" indent="-385763">
              <a:buFont typeface="+mj-lt"/>
              <a:buAutoNum type="arabicPeriod"/>
            </a:pPr>
            <a:r>
              <a:rPr lang="en-GB" sz="1800" dirty="0" err="1" smtClean="0"/>
              <a:t>Memberikan</a:t>
            </a:r>
            <a:r>
              <a:rPr lang="en-GB" sz="1800" dirty="0" smtClean="0"/>
              <a:t> </a:t>
            </a:r>
            <a:r>
              <a:rPr lang="en-GB" sz="1800" dirty="0" err="1"/>
              <a:t>contoh</a:t>
            </a:r>
            <a:r>
              <a:rPr lang="en-GB" sz="1800" dirty="0"/>
              <a:t> </a:t>
            </a:r>
            <a:r>
              <a:rPr lang="en-GB" sz="1800" dirty="0" err="1"/>
              <a:t>aplikasi</a:t>
            </a:r>
            <a:r>
              <a:rPr lang="en-GB" sz="1800" dirty="0"/>
              <a:t> </a:t>
            </a:r>
            <a:r>
              <a:rPr lang="en-GB" sz="1800" dirty="0" err="1"/>
              <a:t>hukum</a:t>
            </a:r>
            <a:r>
              <a:rPr lang="en-GB" sz="1800" dirty="0"/>
              <a:t> Faraday </a:t>
            </a:r>
            <a:r>
              <a:rPr lang="en-GB" sz="1800" dirty="0" err="1"/>
              <a:t>dalam</a:t>
            </a:r>
            <a:r>
              <a:rPr lang="en-GB" sz="1800" dirty="0"/>
              <a:t> </a:t>
            </a:r>
            <a:r>
              <a:rPr lang="en-GB" sz="1800" dirty="0" err="1"/>
              <a:t>kehidupan</a:t>
            </a:r>
            <a:r>
              <a:rPr lang="en-GB" sz="1800" dirty="0"/>
              <a:t> </a:t>
            </a:r>
            <a:r>
              <a:rPr lang="en-GB" sz="1800" dirty="0" err="1" smtClean="0"/>
              <a:t>sehari-hari</a:t>
            </a:r>
            <a:r>
              <a:rPr lang="en-GB" sz="1800" dirty="0" smtClean="0"/>
              <a:t>.</a:t>
            </a:r>
            <a:endParaRPr lang="id-ID" sz="1800" dirty="0"/>
          </a:p>
          <a:p>
            <a:pPr marL="442913" indent="-385763">
              <a:buFont typeface="+mj-lt"/>
              <a:buAutoNum type="arabicPeriod"/>
            </a:pPr>
            <a:r>
              <a:rPr lang="en-GB" sz="1800" dirty="0" err="1" smtClean="0"/>
              <a:t>Menghitung</a:t>
            </a:r>
            <a:r>
              <a:rPr lang="en-GB" sz="1800" dirty="0" smtClean="0"/>
              <a:t> </a:t>
            </a:r>
            <a:r>
              <a:rPr lang="en-GB" sz="1800" dirty="0" err="1"/>
              <a:t>besar</a:t>
            </a:r>
            <a:r>
              <a:rPr lang="en-GB" sz="1800" dirty="0"/>
              <a:t> </a:t>
            </a:r>
            <a:r>
              <a:rPr lang="en-GB" sz="1800" dirty="0" err="1"/>
              <a:t>ggl</a:t>
            </a:r>
            <a:r>
              <a:rPr lang="en-GB" sz="1800" dirty="0"/>
              <a:t> </a:t>
            </a:r>
            <a:r>
              <a:rPr lang="en-GB" sz="1800" dirty="0" err="1"/>
              <a:t>induksi</a:t>
            </a:r>
            <a:r>
              <a:rPr lang="en-GB" sz="1800" dirty="0"/>
              <a:t> </a:t>
            </a:r>
            <a:r>
              <a:rPr lang="en-GB" sz="1800" dirty="0" err="1"/>
              <a:t>pada</a:t>
            </a:r>
            <a:r>
              <a:rPr lang="en-GB" sz="1800" dirty="0"/>
              <a:t> </a:t>
            </a:r>
            <a:r>
              <a:rPr lang="en-GB" sz="1800" dirty="0" err="1"/>
              <a:t>konduktor</a:t>
            </a:r>
            <a:r>
              <a:rPr lang="en-GB" sz="1800" dirty="0"/>
              <a:t> yang </a:t>
            </a:r>
            <a:r>
              <a:rPr lang="en-GB" sz="1800" dirty="0" err="1"/>
              <a:t>bergerak</a:t>
            </a:r>
            <a:r>
              <a:rPr lang="en-GB" sz="1800" dirty="0"/>
              <a:t> di </a:t>
            </a:r>
            <a:r>
              <a:rPr lang="en-GB" sz="1800" dirty="0" err="1"/>
              <a:t>dalam</a:t>
            </a:r>
            <a:r>
              <a:rPr lang="en-GB" sz="1800" dirty="0"/>
              <a:t> </a:t>
            </a:r>
            <a:r>
              <a:rPr lang="en-GB" sz="1800" dirty="0" err="1"/>
              <a:t>medan</a:t>
            </a:r>
            <a:r>
              <a:rPr lang="en-GB" sz="1800" dirty="0"/>
              <a:t> </a:t>
            </a:r>
            <a:r>
              <a:rPr lang="en-GB" sz="1800" dirty="0" err="1" smtClean="0"/>
              <a:t>magnetik</a:t>
            </a:r>
            <a:r>
              <a:rPr lang="en-GB" sz="1800" dirty="0" smtClean="0"/>
              <a:t>.</a:t>
            </a:r>
            <a:endParaRPr lang="id-ID" sz="1800" dirty="0"/>
          </a:p>
          <a:p>
            <a:pPr marL="442913" indent="-385763">
              <a:buFont typeface="+mj-lt"/>
              <a:buAutoNum type="arabicPeriod"/>
            </a:pPr>
            <a:r>
              <a:rPr lang="en-GB" sz="1800" dirty="0" err="1" smtClean="0"/>
              <a:t>Menentukan</a:t>
            </a:r>
            <a:r>
              <a:rPr lang="en-GB" sz="1800" dirty="0" smtClean="0"/>
              <a:t> </a:t>
            </a:r>
            <a:r>
              <a:rPr lang="en-GB" sz="1800" dirty="0" err="1"/>
              <a:t>arah</a:t>
            </a:r>
            <a:r>
              <a:rPr lang="en-GB" sz="1800" dirty="0"/>
              <a:t> </a:t>
            </a:r>
            <a:r>
              <a:rPr lang="en-GB" sz="1800" dirty="0" err="1"/>
              <a:t>arus</a:t>
            </a:r>
            <a:r>
              <a:rPr lang="en-GB" sz="1800" dirty="0"/>
              <a:t> </a:t>
            </a:r>
            <a:r>
              <a:rPr lang="en-GB" sz="1800" dirty="0" err="1"/>
              <a:t>induksi</a:t>
            </a:r>
            <a:r>
              <a:rPr lang="en-GB" sz="1800" dirty="0"/>
              <a:t> </a:t>
            </a:r>
            <a:r>
              <a:rPr lang="en-GB" sz="1800" dirty="0" err="1"/>
              <a:t>dalam</a:t>
            </a:r>
            <a:r>
              <a:rPr lang="en-GB" sz="1800" dirty="0"/>
              <a:t> </a:t>
            </a:r>
            <a:r>
              <a:rPr lang="en-GB" sz="1800" dirty="0" err="1"/>
              <a:t>kumparan</a:t>
            </a:r>
            <a:r>
              <a:rPr lang="en-GB" sz="1800" dirty="0"/>
              <a:t> </a:t>
            </a:r>
            <a:r>
              <a:rPr lang="en-GB" sz="1800" dirty="0" err="1"/>
              <a:t>berdasarkan</a:t>
            </a:r>
            <a:r>
              <a:rPr lang="en-GB" sz="1800" dirty="0"/>
              <a:t> </a:t>
            </a:r>
            <a:r>
              <a:rPr lang="en-GB" sz="1800" dirty="0" err="1"/>
              <a:t>hukum</a:t>
            </a:r>
            <a:r>
              <a:rPr lang="en-GB" sz="1800" dirty="0"/>
              <a:t> </a:t>
            </a:r>
            <a:r>
              <a:rPr lang="en-GB" sz="1800" dirty="0" smtClean="0"/>
              <a:t>Lenz.</a:t>
            </a:r>
            <a:endParaRPr lang="id-ID" sz="1800" dirty="0"/>
          </a:p>
          <a:p>
            <a:pPr marL="442913" indent="-385763">
              <a:buFont typeface="+mj-lt"/>
              <a:buAutoNum type="arabicPeriod"/>
            </a:pPr>
            <a:r>
              <a:rPr lang="en-GB" sz="1800" dirty="0" err="1" smtClean="0"/>
              <a:t>Menjelaskan</a:t>
            </a:r>
            <a:r>
              <a:rPr lang="en-GB" sz="1800" dirty="0" smtClean="0"/>
              <a:t> </a:t>
            </a:r>
            <a:r>
              <a:rPr lang="en-GB" sz="1800" dirty="0" err="1"/>
              <a:t>cara</a:t>
            </a:r>
            <a:r>
              <a:rPr lang="en-GB" sz="1800" dirty="0"/>
              <a:t> </a:t>
            </a:r>
            <a:r>
              <a:rPr lang="en-GB" sz="1800" dirty="0" err="1"/>
              <a:t>kerja</a:t>
            </a:r>
            <a:r>
              <a:rPr lang="en-GB" sz="1800" dirty="0"/>
              <a:t> generator </a:t>
            </a:r>
            <a:r>
              <a:rPr lang="en-GB" sz="1800" dirty="0" err="1"/>
              <a:t>berdasarkan</a:t>
            </a:r>
            <a:r>
              <a:rPr lang="en-GB" sz="1800" dirty="0"/>
              <a:t> </a:t>
            </a:r>
            <a:r>
              <a:rPr lang="en-GB" sz="1800" dirty="0" err="1"/>
              <a:t>konsep</a:t>
            </a:r>
            <a:r>
              <a:rPr lang="en-GB" sz="1800" dirty="0"/>
              <a:t> </a:t>
            </a:r>
            <a:r>
              <a:rPr lang="en-GB" sz="1800" dirty="0" err="1"/>
              <a:t>induksi</a:t>
            </a:r>
            <a:r>
              <a:rPr lang="en-GB" sz="1800" dirty="0"/>
              <a:t> </a:t>
            </a:r>
            <a:r>
              <a:rPr lang="en-GB" sz="1800" dirty="0" err="1" smtClean="0"/>
              <a:t>elektromagnetik</a:t>
            </a:r>
            <a:r>
              <a:rPr lang="en-GB" sz="1800" dirty="0" smtClean="0"/>
              <a:t>.</a:t>
            </a:r>
            <a:endParaRPr lang="id-ID" sz="1800" dirty="0"/>
          </a:p>
          <a:p>
            <a:pPr marL="442913" indent="-385763">
              <a:buFont typeface="+mj-lt"/>
              <a:buAutoNum type="arabicPeriod"/>
            </a:pPr>
            <a:r>
              <a:rPr lang="en-GB" sz="1800" dirty="0" err="1" smtClean="0"/>
              <a:t>Menjelaskan</a:t>
            </a:r>
            <a:r>
              <a:rPr lang="en-GB" sz="1800" dirty="0" smtClean="0"/>
              <a:t> </a:t>
            </a:r>
            <a:r>
              <a:rPr lang="en-GB" sz="1800" dirty="0" err="1"/>
              <a:t>cara</a:t>
            </a:r>
            <a:r>
              <a:rPr lang="en-GB" sz="1800" dirty="0"/>
              <a:t> </a:t>
            </a:r>
            <a:r>
              <a:rPr lang="en-GB" sz="1800" dirty="0" err="1"/>
              <a:t>kerja</a:t>
            </a:r>
            <a:r>
              <a:rPr lang="en-GB" sz="1800" dirty="0"/>
              <a:t> </a:t>
            </a:r>
            <a:r>
              <a:rPr lang="en-GB" sz="1800" dirty="0" err="1"/>
              <a:t>transformator</a:t>
            </a:r>
            <a:r>
              <a:rPr lang="en-GB" sz="1800" dirty="0"/>
              <a:t> </a:t>
            </a:r>
            <a:r>
              <a:rPr lang="en-GB" sz="1800" dirty="0" err="1"/>
              <a:t>berdasarkan</a:t>
            </a:r>
            <a:r>
              <a:rPr lang="en-GB" sz="1800" dirty="0"/>
              <a:t> </a:t>
            </a:r>
            <a:r>
              <a:rPr lang="en-GB" sz="1800" dirty="0" err="1"/>
              <a:t>konsep</a:t>
            </a:r>
            <a:r>
              <a:rPr lang="en-GB" sz="1800" dirty="0"/>
              <a:t> </a:t>
            </a:r>
            <a:r>
              <a:rPr lang="en-GB" sz="1800" dirty="0" err="1"/>
              <a:t>induksi</a:t>
            </a:r>
            <a:r>
              <a:rPr lang="en-GB" sz="1800" dirty="0"/>
              <a:t> </a:t>
            </a:r>
            <a:r>
              <a:rPr lang="en-GB" sz="1800" dirty="0" err="1"/>
              <a:t>elektromagnetik</a:t>
            </a:r>
            <a:r>
              <a:rPr lang="en-GB" sz="1800" dirty="0"/>
              <a:t>. </a:t>
            </a:r>
            <a:endParaRPr lang="id-ID" sz="1800" dirty="0"/>
          </a:p>
          <a:p>
            <a:pPr marL="442913" indent="-385763">
              <a:buFont typeface="+mj-lt"/>
              <a:buAutoNum type="arabicPeriod"/>
            </a:pPr>
            <a:r>
              <a:rPr lang="en-GB" sz="1800" dirty="0" err="1" smtClean="0"/>
              <a:t>Menghitung</a:t>
            </a:r>
            <a:r>
              <a:rPr lang="en-GB" sz="1800" dirty="0" smtClean="0"/>
              <a:t> </a:t>
            </a:r>
            <a:r>
              <a:rPr lang="en-GB" sz="1800" dirty="0" err="1"/>
              <a:t>efisiensi</a:t>
            </a:r>
            <a:r>
              <a:rPr lang="en-GB" sz="1800" dirty="0"/>
              <a:t> </a:t>
            </a:r>
            <a:r>
              <a:rPr lang="en-GB" sz="1800" dirty="0" err="1" smtClean="0"/>
              <a:t>transformator</a:t>
            </a:r>
            <a:r>
              <a:rPr lang="en-GB" sz="1800" dirty="0" smtClean="0"/>
              <a:t>.</a:t>
            </a:r>
            <a:endParaRPr lang="id-ID" sz="1800" dirty="0"/>
          </a:p>
          <a:p>
            <a:pPr marL="442913" indent="-385763">
              <a:buFont typeface="+mj-lt"/>
              <a:buAutoNum type="arabicPeriod"/>
            </a:pPr>
            <a:r>
              <a:rPr lang="en-GB" sz="1800" dirty="0" err="1" smtClean="0"/>
              <a:t>Menjelaskan</a:t>
            </a:r>
            <a:r>
              <a:rPr lang="en-GB" sz="1800" dirty="0" smtClean="0"/>
              <a:t> </a:t>
            </a:r>
            <a:r>
              <a:rPr lang="en-GB" sz="1800" dirty="0" err="1"/>
              <a:t>peristiwa</a:t>
            </a:r>
            <a:r>
              <a:rPr lang="en-GB" sz="1800" dirty="0"/>
              <a:t> </a:t>
            </a:r>
            <a:r>
              <a:rPr lang="en-GB" sz="1800" dirty="0" err="1"/>
              <a:t>induksi</a:t>
            </a:r>
            <a:r>
              <a:rPr lang="en-GB" sz="1800" dirty="0"/>
              <a:t> </a:t>
            </a:r>
            <a:r>
              <a:rPr lang="en-GB" sz="1800" dirty="0" err="1" smtClean="0"/>
              <a:t>bersama</a:t>
            </a:r>
            <a:r>
              <a:rPr lang="en-GB" sz="1800" dirty="0" smtClean="0"/>
              <a:t>.</a:t>
            </a:r>
            <a:endParaRPr lang="id-ID" sz="1800" dirty="0"/>
          </a:p>
          <a:p>
            <a:pPr marL="442913" indent="-385763">
              <a:buFont typeface="+mj-lt"/>
              <a:buAutoNum type="arabicPeriod"/>
            </a:pPr>
            <a:r>
              <a:rPr lang="en-GB" sz="1800" dirty="0" err="1" smtClean="0"/>
              <a:t>Mengidentifikasi</a:t>
            </a:r>
            <a:r>
              <a:rPr lang="en-GB" sz="1800" dirty="0" smtClean="0"/>
              <a:t> </a:t>
            </a:r>
            <a:r>
              <a:rPr lang="en-GB" sz="1800" dirty="0" err="1"/>
              <a:t>besaran-besaran</a:t>
            </a:r>
            <a:r>
              <a:rPr lang="en-GB" sz="1800" dirty="0"/>
              <a:t> yang </a:t>
            </a:r>
            <a:r>
              <a:rPr lang="en-GB" sz="1800" dirty="0" err="1"/>
              <a:t>menentukan</a:t>
            </a:r>
            <a:r>
              <a:rPr lang="en-GB" sz="1800" dirty="0"/>
              <a:t> </a:t>
            </a:r>
            <a:r>
              <a:rPr lang="en-GB" sz="1800" dirty="0" err="1"/>
              <a:t>induktansi</a:t>
            </a:r>
            <a:r>
              <a:rPr lang="en-GB" sz="1800" dirty="0"/>
              <a:t> </a:t>
            </a:r>
            <a:r>
              <a:rPr lang="en-GB" sz="1800" dirty="0" err="1" smtClean="0"/>
              <a:t>bersama</a:t>
            </a:r>
            <a:r>
              <a:rPr lang="en-GB" sz="1800" dirty="0" smtClean="0"/>
              <a:t>.</a:t>
            </a:r>
            <a:endParaRPr lang="id-ID" sz="1800" dirty="0"/>
          </a:p>
          <a:p>
            <a:pPr marL="442913" indent="-385763">
              <a:buFont typeface="+mj-lt"/>
              <a:buAutoNum type="arabicPeriod"/>
            </a:pPr>
            <a:r>
              <a:rPr lang="en-US" sz="1800" dirty="0" err="1" smtClean="0"/>
              <a:t>Menganalisis</a:t>
            </a:r>
            <a:r>
              <a:rPr lang="en-US" sz="1800" dirty="0" smtClean="0"/>
              <a:t> </a:t>
            </a:r>
            <a:r>
              <a:rPr lang="en-US" sz="1800" dirty="0" err="1"/>
              <a:t>energi</a:t>
            </a:r>
            <a:r>
              <a:rPr lang="en-US" sz="1800" dirty="0"/>
              <a:t> di </a:t>
            </a:r>
            <a:r>
              <a:rPr lang="en-US" sz="1800" dirty="0" err="1"/>
              <a:t>dalam</a:t>
            </a:r>
            <a:r>
              <a:rPr lang="en-US" sz="1800" dirty="0"/>
              <a:t> </a:t>
            </a:r>
            <a:r>
              <a:rPr lang="en-US" sz="1800" dirty="0" err="1"/>
              <a:t>medan</a:t>
            </a:r>
            <a:r>
              <a:rPr lang="en-US" sz="1800" dirty="0"/>
              <a:t> </a:t>
            </a:r>
            <a:r>
              <a:rPr lang="en-US" sz="1800" dirty="0" err="1"/>
              <a:t>magnetik</a:t>
            </a:r>
            <a:r>
              <a:rPr lang="en-US" sz="1800" dirty="0"/>
              <a:t>.</a:t>
            </a:r>
            <a:endParaRPr lang="id-ID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pPr/>
              <a:t>3</a:t>
            </a:fld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31532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SKENARIO</a:t>
            </a:r>
            <a:endParaRPr lang="id-ID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955218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pPr/>
              <a:t>4</a:t>
            </a:fld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82323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/>
          <a:lstStyle/>
          <a:p>
            <a:r>
              <a:rPr lang="en-US" b="1" dirty="0"/>
              <a:t>GGL </a:t>
            </a:r>
            <a:r>
              <a:rPr lang="en-US" b="1" dirty="0" err="1" smtClean="0"/>
              <a:t>Induksi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44685" y="2383062"/>
            <a:ext cx="4724401" cy="3017520"/>
          </a:xfrm>
        </p:spPr>
        <p:txBody>
          <a:bodyPr>
            <a:normAutofit/>
          </a:bodyPr>
          <a:lstStyle/>
          <a:p>
            <a:pPr>
              <a:buFont typeface="+mj-lt"/>
              <a:buAutoNum type="alphaLcPeriod"/>
            </a:pPr>
            <a:r>
              <a:rPr lang="en-US" sz="1800" dirty="0" err="1"/>
              <a:t>Ketika</a:t>
            </a:r>
            <a:r>
              <a:rPr lang="en-US" sz="1800" dirty="0"/>
              <a:t> magnet </a:t>
            </a:r>
            <a:r>
              <a:rPr lang="en-US" sz="1800" dirty="0" err="1"/>
              <a:t>digerakkan</a:t>
            </a:r>
            <a:r>
              <a:rPr lang="en-US" sz="1800" dirty="0"/>
              <a:t> </a:t>
            </a:r>
            <a:r>
              <a:rPr lang="en-US" sz="1800" dirty="0" err="1"/>
              <a:t>ke</a:t>
            </a:r>
            <a:r>
              <a:rPr lang="en-US" sz="1800" dirty="0"/>
              <a:t> </a:t>
            </a:r>
            <a:r>
              <a:rPr lang="en-US" sz="1800" dirty="0" err="1"/>
              <a:t>dalam</a:t>
            </a:r>
            <a:r>
              <a:rPr lang="en-US" sz="1800" dirty="0"/>
              <a:t> </a:t>
            </a:r>
            <a:r>
              <a:rPr lang="en-US" sz="1800" dirty="0"/>
              <a:t>loop, </a:t>
            </a:r>
            <a:r>
              <a:rPr lang="en-US" sz="1800" dirty="0" err="1"/>
              <a:t>jarum</a:t>
            </a:r>
            <a:r>
              <a:rPr lang="en-US" sz="1800" dirty="0"/>
              <a:t> galvanometer </a:t>
            </a:r>
            <a:r>
              <a:rPr lang="en-US" sz="1800" dirty="0" err="1"/>
              <a:t>menyimpang</a:t>
            </a:r>
            <a:r>
              <a:rPr lang="id-ID" sz="1800" dirty="0"/>
              <a:t>.</a:t>
            </a:r>
          </a:p>
          <a:p>
            <a:pPr>
              <a:buFont typeface="+mj-lt"/>
              <a:buAutoNum type="alphaLcPeriod"/>
            </a:pPr>
            <a:endParaRPr lang="id-ID" sz="1800" dirty="0"/>
          </a:p>
          <a:p>
            <a:pPr>
              <a:buFont typeface="+mj-lt"/>
              <a:buAutoNum type="alphaLcPeriod"/>
            </a:pPr>
            <a:r>
              <a:rPr lang="en-US" sz="1800" dirty="0" err="1"/>
              <a:t>Ketika</a:t>
            </a:r>
            <a:r>
              <a:rPr lang="en-US" sz="1800" dirty="0"/>
              <a:t> </a:t>
            </a:r>
            <a:r>
              <a:rPr lang="en-US" sz="1800" dirty="0"/>
              <a:t>magnet </a:t>
            </a:r>
            <a:r>
              <a:rPr lang="en-US" sz="1800" dirty="0" err="1"/>
              <a:t>diam</a:t>
            </a:r>
            <a:r>
              <a:rPr lang="en-US" sz="1800" dirty="0"/>
              <a:t> </a:t>
            </a:r>
            <a:r>
              <a:rPr lang="en-US" sz="1800" dirty="0" err="1"/>
              <a:t>terhadap</a:t>
            </a:r>
            <a:r>
              <a:rPr lang="en-US" sz="1800" dirty="0"/>
              <a:t> loop, </a:t>
            </a:r>
            <a:r>
              <a:rPr lang="en-US" sz="1800" dirty="0" err="1"/>
              <a:t>tidak</a:t>
            </a:r>
            <a:r>
              <a:rPr lang="en-US" sz="1800" dirty="0"/>
              <a:t> </a:t>
            </a:r>
            <a:r>
              <a:rPr lang="en-US" sz="1800" dirty="0" err="1"/>
              <a:t>ada</a:t>
            </a:r>
            <a:r>
              <a:rPr lang="en-US" sz="1800" dirty="0"/>
              <a:t> </a:t>
            </a:r>
            <a:r>
              <a:rPr lang="en-US" sz="1800" dirty="0" err="1"/>
              <a:t>arus</a:t>
            </a:r>
            <a:r>
              <a:rPr lang="en-US" sz="1800" dirty="0"/>
              <a:t> </a:t>
            </a:r>
            <a:r>
              <a:rPr lang="en-US" sz="1800" dirty="0" err="1"/>
              <a:t>induksi</a:t>
            </a:r>
            <a:r>
              <a:rPr lang="en-US" sz="1800" dirty="0"/>
              <a:t> </a:t>
            </a:r>
            <a:r>
              <a:rPr lang="en-US" sz="1800" dirty="0" err="1"/>
              <a:t>dalam</a:t>
            </a:r>
            <a:r>
              <a:rPr lang="en-US" sz="1800" dirty="0"/>
              <a:t> loop</a:t>
            </a:r>
            <a:r>
              <a:rPr lang="en-US" sz="1800" dirty="0"/>
              <a:t>.</a:t>
            </a:r>
            <a:endParaRPr lang="id-ID" sz="1800" dirty="0"/>
          </a:p>
          <a:p>
            <a:pPr>
              <a:buFont typeface="+mj-lt"/>
              <a:buAutoNum type="alphaLcPeriod"/>
            </a:pPr>
            <a:endParaRPr lang="id-ID" sz="1800" dirty="0"/>
          </a:p>
          <a:p>
            <a:pPr>
              <a:buFont typeface="+mj-lt"/>
              <a:buAutoNum type="alphaLcPeriod"/>
            </a:pPr>
            <a:r>
              <a:rPr lang="en-US" sz="1800" dirty="0" err="1"/>
              <a:t>Ketika</a:t>
            </a:r>
            <a:r>
              <a:rPr lang="en-US" sz="1800" dirty="0"/>
              <a:t> </a:t>
            </a:r>
            <a:r>
              <a:rPr lang="en-US" sz="1800" dirty="0"/>
              <a:t>magnet </a:t>
            </a:r>
            <a:r>
              <a:rPr lang="en-US" sz="1800" dirty="0" err="1"/>
              <a:t>digerakkan</a:t>
            </a:r>
            <a:r>
              <a:rPr lang="en-US" sz="1800" dirty="0"/>
              <a:t> </a:t>
            </a:r>
            <a:r>
              <a:rPr lang="en-US" sz="1800" dirty="0" err="1"/>
              <a:t>menjauhi</a:t>
            </a:r>
            <a:r>
              <a:rPr lang="en-US" sz="1800" dirty="0"/>
              <a:t> loop, </a:t>
            </a:r>
            <a:r>
              <a:rPr lang="en-US" sz="1800" dirty="0" err="1"/>
              <a:t>jarum</a:t>
            </a:r>
            <a:r>
              <a:rPr lang="en-US" sz="1800" dirty="0"/>
              <a:t> galvanometer </a:t>
            </a:r>
            <a:r>
              <a:rPr lang="en-US" sz="1800" dirty="0" err="1"/>
              <a:t>menyimpang</a:t>
            </a:r>
            <a:r>
              <a:rPr lang="en-US" sz="1800" dirty="0"/>
              <a:t> </a:t>
            </a:r>
            <a:r>
              <a:rPr lang="en-US" sz="1800" dirty="0" err="1"/>
              <a:t>ke</a:t>
            </a:r>
            <a:r>
              <a:rPr lang="en-US" sz="1800" dirty="0"/>
              <a:t> </a:t>
            </a:r>
            <a:r>
              <a:rPr lang="en-US" sz="1800" dirty="0" err="1"/>
              <a:t>arah</a:t>
            </a:r>
            <a:r>
              <a:rPr lang="en-US" sz="1800" dirty="0"/>
              <a:t> yang </a:t>
            </a:r>
            <a:r>
              <a:rPr lang="en-US" sz="1800" dirty="0" err="1"/>
              <a:t>berlawanan</a:t>
            </a:r>
            <a:r>
              <a:rPr lang="en-US" sz="1800" dirty="0"/>
              <a:t>.</a:t>
            </a:r>
            <a:endParaRPr lang="id-ID" sz="18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691" y="2364423"/>
            <a:ext cx="2722824" cy="30757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6838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71" y="928499"/>
            <a:ext cx="8229600" cy="1143000"/>
          </a:xfrm>
        </p:spPr>
        <p:txBody>
          <a:bodyPr/>
          <a:lstStyle/>
          <a:p>
            <a:r>
              <a:rPr lang="en-US" b="1" dirty="0" err="1" smtClean="0"/>
              <a:t>Hukum</a:t>
            </a:r>
            <a:r>
              <a:rPr lang="en-US" b="1" dirty="0" smtClean="0"/>
              <a:t> </a:t>
            </a:r>
            <a:r>
              <a:rPr lang="en-US" b="1" dirty="0"/>
              <a:t>Faraday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4028" y="4748727"/>
            <a:ext cx="7702731" cy="55190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err="1" smtClean="0"/>
              <a:t>Besarnya</a:t>
            </a:r>
            <a:r>
              <a:rPr lang="en-US" dirty="0" smtClean="0"/>
              <a:t> </a:t>
            </a:r>
            <a:r>
              <a:rPr lang="en-US" dirty="0" err="1" smtClean="0"/>
              <a:t>ggl</a:t>
            </a:r>
            <a:r>
              <a:rPr lang="en-US" dirty="0" smtClean="0"/>
              <a:t> </a:t>
            </a:r>
            <a:r>
              <a:rPr lang="en-US" dirty="0" err="1" smtClean="0"/>
              <a:t>induksi</a:t>
            </a:r>
            <a:r>
              <a:rPr lang="en-US" dirty="0" smtClean="0"/>
              <a:t> yang </a:t>
            </a:r>
            <a:r>
              <a:rPr lang="en-US" dirty="0" err="1" smtClean="0"/>
              <a:t>timbul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ujung-ujung</a:t>
            </a:r>
            <a:r>
              <a:rPr lang="en-US" dirty="0" smtClean="0"/>
              <a:t> </a:t>
            </a:r>
            <a:r>
              <a:rPr lang="en-US" dirty="0" err="1" smtClean="0"/>
              <a:t>kumparan</a:t>
            </a:r>
            <a:r>
              <a:rPr lang="en-US" dirty="0" smtClean="0"/>
              <a:t> </a:t>
            </a:r>
            <a:r>
              <a:rPr lang="en-US" dirty="0" err="1" smtClean="0"/>
              <a:t>sebanding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kecepatan</a:t>
            </a:r>
            <a:r>
              <a:rPr lang="en-US" dirty="0" smtClean="0"/>
              <a:t> </a:t>
            </a:r>
            <a:r>
              <a:rPr lang="en-US" dirty="0" err="1" smtClean="0"/>
              <a:t>perubahan</a:t>
            </a:r>
            <a:r>
              <a:rPr lang="en-US" dirty="0" smtClean="0"/>
              <a:t> </a:t>
            </a:r>
            <a:r>
              <a:rPr lang="en-US" dirty="0" err="1" smtClean="0"/>
              <a:t>fluks</a:t>
            </a:r>
            <a:r>
              <a:rPr lang="en-US" dirty="0" smtClean="0"/>
              <a:t> </a:t>
            </a:r>
            <a:r>
              <a:rPr lang="en-US" dirty="0" err="1" smtClean="0"/>
              <a:t>magnetik</a:t>
            </a:r>
            <a:r>
              <a:rPr lang="en-US" dirty="0" smtClean="0"/>
              <a:t> yang </a:t>
            </a:r>
            <a:r>
              <a:rPr lang="en-US" dirty="0" err="1" smtClean="0"/>
              <a:t>dilingkupinya</a:t>
            </a:r>
            <a:r>
              <a:rPr lang="en-US" dirty="0" smtClean="0"/>
              <a:t>.</a:t>
            </a:r>
            <a:endParaRPr lang="id-ID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1086" y="2239736"/>
            <a:ext cx="4735286" cy="1918825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2100574" y="5409815"/>
                <a:ext cx="1486946" cy="6182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d-ID" i="1">
                          <a:latin typeface="Cambria Math" panose="02040503050406030204" pitchFamily="18" charset="0"/>
                        </a:rPr>
                        <m:t>𝜀</m:t>
                      </m:r>
                      <m:r>
                        <a:rPr lang="id-ID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id-ID" i="1">
                          <a:latin typeface="Cambria Math" panose="02040503050406030204" pitchFamily="18" charset="0"/>
                        </a:rPr>
                        <m:t>𝑁</m:t>
                      </m:r>
                      <m:f>
                        <m:fPr>
                          <m:ctrlPr>
                            <a:rPr lang="id-ID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d-ID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id-ID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d-ID"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id-ID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num>
                        <m:den>
                          <m:r>
                            <a:rPr lang="id-ID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id-ID" dirty="0"/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0574" y="5409815"/>
                <a:ext cx="1486946" cy="61824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d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>
                <a:off x="4571971" y="5434526"/>
                <a:ext cx="1850603" cy="6587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d-ID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d-ID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id-ID" i="1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id-ID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subHide m:val="on"/>
                          <m:supHide m:val="on"/>
                          <m:ctrlPr>
                            <a:rPr lang="id-ID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id-ID" i="1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id-ID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id-ID" i="1">
                              <a:latin typeface="Cambria Math" panose="02040503050406030204" pitchFamily="18" charset="0"/>
                            </a:rPr>
                            <m:t>𝑑𝐴</m:t>
                          </m:r>
                        </m:e>
                      </m:nary>
                    </m:oMath>
                  </m:oMathPara>
                </a14:m>
                <a:endParaRPr lang="id-ID" dirty="0"/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1971" y="5434526"/>
                <a:ext cx="1850603" cy="65877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d-ID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3841572" y="5583469"/>
            <a:ext cx="71205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350" dirty="0"/>
              <a:t>dimana</a:t>
            </a:r>
            <a:endParaRPr lang="id-ID" sz="1350" dirty="0"/>
          </a:p>
        </p:txBody>
      </p:sp>
    </p:spTree>
    <p:extLst>
      <p:ext uri="{BB962C8B-B14F-4D97-AF65-F5344CB8AC3E}">
        <p14:creationId xmlns:p14="http://schemas.microsoft.com/office/powerpoint/2010/main" val="233386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905000" y="4991100"/>
            <a:ext cx="45720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id-ID" sz="2200"/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637046" y="6122576"/>
            <a:ext cx="8039100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d-ID" sz="2700" dirty="0" smtClean="0">
                <a:solidFill>
                  <a:srgbClr val="FF0066"/>
                </a:solidFill>
                <a:latin typeface="Comic Sans MS" panose="030F0702030302020204" pitchFamily="66" charset="0"/>
              </a:rPr>
              <a:t>Fluks magnetik melalui daerah A</a:t>
            </a:r>
            <a:endParaRPr lang="en-US" sz="2700" dirty="0">
              <a:latin typeface="Comic Sans MS" panose="030F0702030302020204" pitchFamily="66" charset="0"/>
            </a:endParaRPr>
          </a:p>
        </p:txBody>
      </p:sp>
      <p:pic>
        <p:nvPicPr>
          <p:cNvPr id="12294" name="Picture 6" descr="30_03_Magnetic_flu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440" y="1268760"/>
            <a:ext cx="5456312" cy="480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462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Text Box 1026"/>
          <p:cNvSpPr txBox="1">
            <a:spLocks noChangeArrowheads="1"/>
          </p:cNvSpPr>
          <p:nvPr/>
        </p:nvSpPr>
        <p:spPr bwMode="auto">
          <a:xfrm>
            <a:off x="2400300" y="6400800"/>
            <a:ext cx="4229100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700">
                <a:latin typeface="Comic Sans MS" panose="030F0702030302020204" pitchFamily="66" charset="0"/>
              </a:rPr>
              <a:t>Lenz’s law</a:t>
            </a:r>
          </a:p>
        </p:txBody>
      </p:sp>
      <p:pic>
        <p:nvPicPr>
          <p:cNvPr id="165891" name="Picture 1027" descr="30_11_Lenz's_la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0"/>
            <a:ext cx="8001000" cy="643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5892" name="Text Box 1028"/>
          <p:cNvSpPr txBox="1">
            <a:spLocks noChangeArrowheads="1"/>
          </p:cNvSpPr>
          <p:nvPr/>
        </p:nvSpPr>
        <p:spPr bwMode="auto">
          <a:xfrm>
            <a:off x="0" y="0"/>
            <a:ext cx="3505200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700">
                <a:solidFill>
                  <a:srgbClr val="FF3300"/>
                </a:solidFill>
                <a:latin typeface="Comic Sans MS" panose="030F0702030302020204" pitchFamily="66" charset="0"/>
              </a:rPr>
              <a:t>Lenz’s Law: </a:t>
            </a:r>
            <a:br>
              <a:rPr lang="en-US" sz="2700">
                <a:solidFill>
                  <a:srgbClr val="FF3300"/>
                </a:solidFill>
                <a:latin typeface="Comic Sans MS" panose="030F0702030302020204" pitchFamily="66" charset="0"/>
              </a:rPr>
            </a:br>
            <a:r>
              <a:rPr lang="en-US" sz="2700">
                <a:solidFill>
                  <a:srgbClr val="FF3300"/>
                </a:solidFill>
                <a:latin typeface="Comic Sans MS" panose="030F0702030302020204" pitchFamily="66" charset="0"/>
              </a:rPr>
              <a:t>The induced emf or current always tends to oppose or cancel the change that caused it.</a:t>
            </a:r>
            <a:endParaRPr lang="en-US" sz="2700"/>
          </a:p>
        </p:txBody>
      </p:sp>
    </p:spTree>
    <p:extLst>
      <p:ext uri="{BB962C8B-B14F-4D97-AF65-F5344CB8AC3E}">
        <p14:creationId xmlns:p14="http://schemas.microsoft.com/office/powerpoint/2010/main" val="183699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2084512" y="5805264"/>
            <a:ext cx="5334000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d-ID" sz="2700" dirty="0" smtClean="0">
                <a:latin typeface="Comic Sans MS" panose="030F0702030302020204" pitchFamily="66" charset="0"/>
              </a:rPr>
              <a:t>Arus induksi dalam kumparan</a:t>
            </a:r>
            <a:r>
              <a:rPr lang="en-US" sz="2700" dirty="0" smtClean="0"/>
              <a:t> </a:t>
            </a:r>
            <a:endParaRPr lang="en-US" sz="2700" dirty="0"/>
          </a:p>
        </p:txBody>
      </p:sp>
      <p:pic>
        <p:nvPicPr>
          <p:cNvPr id="4100" name="Picture 4" descr="30_01_Magnet_and_coi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188" y="1412776"/>
            <a:ext cx="8217700" cy="37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1591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</TotalTime>
  <Words>373</Words>
  <Application>Microsoft Office PowerPoint</Application>
  <PresentationFormat>On-screen Show (4:3)</PresentationFormat>
  <Paragraphs>75</Paragraphs>
  <Slides>17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Aharoni</vt:lpstr>
      <vt:lpstr>Arial</vt:lpstr>
      <vt:lpstr>Calibri</vt:lpstr>
      <vt:lpstr>Cambria Math</vt:lpstr>
      <vt:lpstr>Comic Sans MS</vt:lpstr>
      <vt:lpstr>Palatino Linotype</vt:lpstr>
      <vt:lpstr>Times New Roman</vt:lpstr>
      <vt:lpstr>Office Theme</vt:lpstr>
      <vt:lpstr>PowerPoint Presentation</vt:lpstr>
      <vt:lpstr>TUJUAN</vt:lpstr>
      <vt:lpstr>INDIKATOR</vt:lpstr>
      <vt:lpstr>SKENARIO</vt:lpstr>
      <vt:lpstr>GGL Induksi</vt:lpstr>
      <vt:lpstr>Hukum Faraday</vt:lpstr>
      <vt:lpstr>PowerPoint Presentation</vt:lpstr>
      <vt:lpstr>PowerPoint Presentation</vt:lpstr>
      <vt:lpstr>PowerPoint Presentation</vt:lpstr>
      <vt:lpstr>PowerPoint Presentation</vt:lpstr>
      <vt:lpstr>GGL Induksi pada Konduktor yang Bergerak dalam Medan Magnetik</vt:lpstr>
      <vt:lpstr>Hukum Lenz</vt:lpstr>
      <vt:lpstr>Generator AC</vt:lpstr>
      <vt:lpstr>Hubungan perubahan besar ggl induksi dengan putaran loop</vt:lpstr>
      <vt:lpstr>Induktansi Bersama</vt:lpstr>
      <vt:lpstr>Induktansi Diri</vt:lpstr>
      <vt:lpstr>Energi di dalam Medan Magnetik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didik duro</dc:creator>
  <cp:lastModifiedBy>Kandigo</cp:lastModifiedBy>
  <cp:revision>34</cp:revision>
  <dcterms:created xsi:type="dcterms:W3CDTF">2016-03-17T21:39:40Z</dcterms:created>
  <dcterms:modified xsi:type="dcterms:W3CDTF">2016-03-21T06:07:52Z</dcterms:modified>
</cp:coreProperties>
</file>