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2" r:id="rId7"/>
    <p:sldId id="263" r:id="rId8"/>
    <p:sldId id="264" r:id="rId9"/>
    <p:sldId id="267" r:id="rId10"/>
    <p:sldId id="268" r:id="rId11"/>
    <p:sldId id="265" r:id="rId12"/>
    <p:sldId id="266" r:id="rId13"/>
    <p:sldId id="269"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92345FB-997C-4384-88EF-A6F82030F384}" type="datetimeFigureOut">
              <a:rPr lang="fr-FR" smtClean="0"/>
              <a:pPr/>
              <a:t>30/11/2010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3E7EB42-DA2C-47B0-9AE6-5C5C897BE57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345FB-997C-4384-88EF-A6F82030F384}" type="datetimeFigureOut">
              <a:rPr lang="fr-FR" smtClean="0"/>
              <a:pPr/>
              <a:t>30/11/2010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E7EB42-DA2C-47B0-9AE6-5C5C897BE57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hyperlink" Target="http://www.clio.fr/BIBLIOTHEQUE/merveilles_et_symboles_du_jardin_moghol.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eur\Bureau\khalil\IMGP2272.JPG"/>
          <p:cNvPicPr>
            <a:picLocks noChangeAspect="1" noChangeArrowheads="1"/>
          </p:cNvPicPr>
          <p:nvPr/>
        </p:nvPicPr>
        <p:blipFill>
          <a:blip r:embed="rId2"/>
          <a:srcRect/>
          <a:stretch>
            <a:fillRect/>
          </a:stretch>
        </p:blipFill>
        <p:spPr bwMode="auto">
          <a:xfrm>
            <a:off x="0" y="1"/>
            <a:ext cx="9144000" cy="6857999"/>
          </a:xfrm>
          <a:prstGeom prst="rect">
            <a:avLst/>
          </a:prstGeom>
          <a:noFill/>
        </p:spPr>
      </p:pic>
      <p:sp>
        <p:nvSpPr>
          <p:cNvPr id="2" name="Titre 1"/>
          <p:cNvSpPr>
            <a:spLocks noGrp="1"/>
          </p:cNvSpPr>
          <p:nvPr>
            <p:ph type="ctrTitle"/>
          </p:nvPr>
        </p:nvSpPr>
        <p:spPr>
          <a:xfrm>
            <a:off x="357158" y="428604"/>
            <a:ext cx="8786842" cy="3243285"/>
          </a:xfrm>
        </p:spPr>
        <p:txBody>
          <a:bodyPr>
            <a:normAutofit/>
          </a:bodyPr>
          <a:lstStyle/>
          <a:p>
            <a:r>
              <a:rPr lang="fr-FR" sz="3200" b="1" u="sng"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t>Mini projet:</a:t>
            </a:r>
            <a:br>
              <a:rPr lang="fr-FR" sz="3200" b="1" u="sng"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br>
            <a:r>
              <a:rPr lang="fr-FR" sz="3200"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t/>
            </a:r>
            <a:br>
              <a:rPr lang="fr-FR" sz="3200"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br>
            <a:r>
              <a:rPr lang="fr-FR" sz="3200"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t>Type d’aménagement des espaces verts:</a:t>
            </a:r>
            <a:br>
              <a:rPr lang="fr-FR" sz="3200"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br>
            <a:r>
              <a:rPr lang="fr-FR" sz="3200" dirty="0" smtClean="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rPr>
              <a:t>EX: Jardins mogholes  </a:t>
            </a:r>
            <a:endParaRPr lang="fr-FR" sz="3200" dirty="0">
              <a:ln>
                <a:solidFill>
                  <a:schemeClr val="bg1"/>
                </a:solidFill>
              </a:ln>
              <a:solidFill>
                <a:schemeClr val="bg1"/>
              </a:solidFill>
              <a:effectLst>
                <a:glow rad="101600">
                  <a:schemeClr val="accent2">
                    <a:satMod val="175000"/>
                    <a:alpha val="40000"/>
                  </a:schemeClr>
                </a:glow>
                <a:outerShdw blurRad="50800" dist="38100" dir="5400000" algn="t" rotWithShape="0">
                  <a:prstClr val="black">
                    <a:alpha val="40000"/>
                  </a:prstClr>
                </a:outerShdw>
                <a:reflection blurRad="6350" stA="60000" endA="900" endPos="60000" dist="29997" dir="5400000" sy="-100000" algn="bl" rotWithShape="0"/>
              </a:effectLst>
            </a:endParaRPr>
          </a:p>
        </p:txBody>
      </p:sp>
      <p:sp>
        <p:nvSpPr>
          <p:cNvPr id="3" name="Sous-titre 2"/>
          <p:cNvSpPr>
            <a:spLocks noGrp="1"/>
          </p:cNvSpPr>
          <p:nvPr>
            <p:ph type="subTitle" idx="1"/>
          </p:nvPr>
        </p:nvSpPr>
        <p:spPr>
          <a:xfrm>
            <a:off x="5214910" y="4643446"/>
            <a:ext cx="3929090" cy="1214446"/>
          </a:xfrm>
        </p:spPr>
        <p:txBody>
          <a:bodyPr/>
          <a:lstStyle/>
          <a:p>
            <a:r>
              <a:rPr lang="fr-FR" dirty="0" smtClean="0">
                <a:ln>
                  <a:solidFill>
                    <a:schemeClr val="bg1"/>
                  </a:solidFill>
                </a:ln>
                <a:solidFill>
                  <a:schemeClr val="bg1"/>
                </a:solidFill>
                <a:effectLst>
                  <a:glow rad="228600">
                    <a:schemeClr val="accent6">
                      <a:satMod val="175000"/>
                      <a:alpha val="40000"/>
                    </a:schemeClr>
                  </a:glow>
                </a:effectLst>
              </a:rPr>
              <a:t>Groupe : 04</a:t>
            </a:r>
            <a:endParaRPr lang="fr-FR" dirty="0">
              <a:ln>
                <a:solidFill>
                  <a:schemeClr val="bg1"/>
                </a:solidFill>
              </a:ln>
              <a:solidFill>
                <a:schemeClr val="bg1"/>
              </a:solidFill>
              <a:effectLst>
                <a:glow rad="228600">
                  <a:schemeClr val="accent6">
                    <a:satMod val="175000"/>
                    <a:alpha val="40000"/>
                  </a:schemeClr>
                </a:glow>
              </a:effectLst>
            </a:endParaRPr>
          </a:p>
        </p:txBody>
      </p:sp>
      <p:pic>
        <p:nvPicPr>
          <p:cNvPr id="5" name="Image 5" descr="2"/>
          <p:cNvPicPr/>
          <p:nvPr/>
        </p:nvPicPr>
        <p:blipFill>
          <a:blip r:embed="rId3">
            <a:lum contrast="12000"/>
          </a:blip>
          <a:srcRect/>
          <a:stretch>
            <a:fillRect/>
          </a:stretch>
        </p:blipFill>
        <p:spPr bwMode="auto">
          <a:xfrm>
            <a:off x="7920487" y="142852"/>
            <a:ext cx="1223513" cy="1173392"/>
          </a:xfrm>
          <a:prstGeom prst="rect">
            <a:avLst/>
          </a:prstGeom>
          <a:solidFill>
            <a:srgbClr val="FFFFFF"/>
          </a:solidFill>
          <a:ln w="57150" cap="rnd" cmpd="thickThin">
            <a:solidFill>
              <a:srgbClr val="FFFFFF"/>
            </a:solidFill>
            <a:prstDash val="sysDot"/>
            <a:miter lim="800000"/>
            <a:headEnd/>
            <a:tailEnd/>
          </a:ln>
          <a:effectLst>
            <a:glow rad="228600">
              <a:schemeClr val="accent1">
                <a:satMod val="175000"/>
                <a:alpha val="40000"/>
              </a:schemeClr>
            </a:glow>
            <a:softEdge rad="31750"/>
          </a:effectLst>
        </p:spPr>
      </p:pic>
      <p:sp>
        <p:nvSpPr>
          <p:cNvPr id="6" name="مستطيل 4"/>
          <p:cNvSpPr/>
          <p:nvPr/>
        </p:nvSpPr>
        <p:spPr>
          <a:xfrm>
            <a:off x="0" y="2000240"/>
            <a:ext cx="1613678" cy="584775"/>
          </a:xfrm>
          <a:prstGeom prst="rect">
            <a:avLst/>
          </a:prstGeom>
        </p:spPr>
        <p:txBody>
          <a:bodyPr>
            <a:spAutoFit/>
          </a:bodyPr>
          <a:lstStyle/>
          <a:p>
            <a:pPr>
              <a:defRPr/>
            </a:pPr>
            <a:r>
              <a:rPr lang="fr-FR" sz="3200" b="1" u="sng" spc="50" dirty="0">
                <a:ln w="12700" cmpd="sng">
                  <a:solidFill>
                    <a:srgbClr val="00FF00"/>
                  </a:solidFill>
                  <a:prstDash val="solid"/>
                </a:ln>
                <a:solidFill>
                  <a:schemeClr val="tx2">
                    <a:lumMod val="75000"/>
                  </a:schemeClr>
                </a:solidFill>
                <a:effectLst>
                  <a:glow rad="228600">
                    <a:schemeClr val="accent3">
                      <a:satMod val="175000"/>
                      <a:alpha val="40000"/>
                    </a:schemeClr>
                  </a:glow>
                  <a:reflection blurRad="6350" stA="55000" endA="50" endPos="85000" dir="5400000" sy="-100000" algn="bl" rotWithShape="0"/>
                </a:effectLst>
                <a:latin typeface="Informal Roman" pitchFamily="66" charset="0"/>
                <a:ea typeface="Times New Roman" pitchFamily="18" charset="0"/>
              </a:rPr>
              <a:t>Thème</a:t>
            </a:r>
            <a:r>
              <a:rPr lang="ar-DZ" sz="3200" b="1" u="sng" spc="50" dirty="0">
                <a:ln w="12700" cmpd="sng">
                  <a:solidFill>
                    <a:srgbClr val="00FF00"/>
                  </a:solidFill>
                  <a:prstDash val="solid"/>
                </a:ln>
                <a:solidFill>
                  <a:schemeClr val="tx2">
                    <a:lumMod val="75000"/>
                  </a:schemeClr>
                </a:solidFill>
                <a:effectLst>
                  <a:glow rad="228600">
                    <a:schemeClr val="accent3">
                      <a:satMod val="175000"/>
                      <a:alpha val="40000"/>
                    </a:schemeClr>
                  </a:glow>
                  <a:reflection blurRad="6350" stA="55000" endA="50" endPos="85000" dir="5400000" sy="-100000" algn="bl" rotWithShape="0"/>
                </a:effectLst>
                <a:latin typeface="Informal Roman" pitchFamily="66" charset="0"/>
                <a:ea typeface="Times New Roman" pitchFamily="18" charset="0"/>
              </a:rPr>
              <a:t>:</a:t>
            </a:r>
            <a:endParaRPr lang="fr-FR" sz="3200" dirty="0">
              <a:ln w="12700" cmpd="sng">
                <a:solidFill>
                  <a:srgbClr val="00FF00"/>
                </a:solidFill>
                <a:prstDash val="solid"/>
              </a:ln>
              <a:solidFill>
                <a:schemeClr val="tx2">
                  <a:lumMod val="75000"/>
                </a:schemeClr>
              </a:solidFill>
              <a:effectLst>
                <a:glow rad="228600">
                  <a:schemeClr val="accent3">
                    <a:satMod val="175000"/>
                    <a:alpha val="40000"/>
                  </a:schemeClr>
                </a:glow>
                <a:reflection blurRad="6350" stA="55000" endA="50" endPos="85000" dir="5400000" sy="-100000" algn="bl" rotWithShape="0"/>
              </a:effectLst>
              <a:latin typeface="Arial" charset="0"/>
              <a:cs typeface="Arial" charset="0"/>
            </a:endParaRPr>
          </a:p>
        </p:txBody>
      </p:sp>
      <p:sp>
        <p:nvSpPr>
          <p:cNvPr id="7" name="Rectangle 6"/>
          <p:cNvSpPr/>
          <p:nvPr/>
        </p:nvSpPr>
        <p:spPr>
          <a:xfrm>
            <a:off x="0" y="4714884"/>
            <a:ext cx="4604146" cy="523220"/>
          </a:xfrm>
          <a:prstGeom prst="rect">
            <a:avLst/>
          </a:prstGeom>
          <a:noFill/>
        </p:spPr>
        <p:txBody>
          <a:bodyPr wrap="none">
            <a:spAutoFit/>
          </a:bodyPr>
          <a:lstStyle/>
          <a:p>
            <a:pPr>
              <a:defRPr/>
            </a:pPr>
            <a:r>
              <a:rPr lang="fr-FR" sz="2800" dirty="0">
                <a:ln w="18415" cmpd="sng">
                  <a:solidFill>
                    <a:schemeClr val="bg1"/>
                  </a:solidFill>
                  <a:prstDash val="solid"/>
                </a:ln>
                <a:solidFill>
                  <a:schemeClr val="bg2"/>
                </a:solidFill>
                <a:effectLst>
                  <a:glow rad="228600">
                    <a:schemeClr val="accent5">
                      <a:satMod val="175000"/>
                      <a:alpha val="40000"/>
                    </a:schemeClr>
                  </a:glow>
                  <a:outerShdw blurRad="63500" dir="3600000" algn="tl" rotWithShape="0">
                    <a:srgbClr val="000000">
                      <a:alpha val="70000"/>
                    </a:srgbClr>
                  </a:outerShdw>
                </a:effectLst>
                <a:latin typeface="Arial" charset="0"/>
                <a:cs typeface="Arial" charset="0"/>
              </a:rPr>
              <a:t>Présenté par: Zaabta khalil</a:t>
            </a:r>
          </a:p>
        </p:txBody>
      </p:sp>
      <p:sp>
        <p:nvSpPr>
          <p:cNvPr id="8" name="AutoShape 3"/>
          <p:cNvSpPr>
            <a:spLocks noChangeArrowheads="1"/>
          </p:cNvSpPr>
          <p:nvPr/>
        </p:nvSpPr>
        <p:spPr bwMode="auto">
          <a:xfrm>
            <a:off x="2667000" y="5791200"/>
            <a:ext cx="3733800" cy="642938"/>
          </a:xfrm>
          <a:prstGeom prst="flowChartMultidocument">
            <a:avLst/>
          </a:prstGeom>
          <a:ln>
            <a:headEnd/>
            <a:tailEnd/>
          </a:ln>
        </p:spPr>
        <p:style>
          <a:lnRef idx="1">
            <a:schemeClr val="accent1"/>
          </a:lnRef>
          <a:fillRef idx="2">
            <a:schemeClr val="accent1"/>
          </a:fillRef>
          <a:effectRef idx="1">
            <a:schemeClr val="accent1"/>
          </a:effectRef>
          <a:fontRef idx="minor">
            <a:schemeClr val="dk1"/>
          </a:fontRef>
        </p:style>
        <p:txBody>
          <a:bodyPr/>
          <a:lstStyle/>
          <a:p>
            <a:pPr>
              <a:defRPr/>
            </a:pPr>
            <a:r>
              <a:rPr lang="ar-DZ" sz="2800" b="1" dirty="0">
                <a:solidFill>
                  <a:schemeClr val="bg2">
                    <a:lumMod val="50000"/>
                  </a:schemeClr>
                </a:solidFill>
              </a:rPr>
              <a:t>         </a:t>
            </a:r>
            <a:endParaRPr lang="fr-FR" dirty="0"/>
          </a:p>
        </p:txBody>
      </p:sp>
      <p:sp>
        <p:nvSpPr>
          <p:cNvPr id="9" name="مستطيل 11"/>
          <p:cNvSpPr/>
          <p:nvPr/>
        </p:nvSpPr>
        <p:spPr>
          <a:xfrm>
            <a:off x="3143240" y="5786454"/>
            <a:ext cx="2428892" cy="58477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defRPr/>
            </a:pPr>
            <a:r>
              <a:rPr lang="fr-FR"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  </a:t>
            </a:r>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20</a:t>
            </a:r>
            <a:r>
              <a:rPr lang="fr-FR"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10/</a:t>
            </a:r>
            <a:r>
              <a:rPr lang="ar-DZ"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201</a:t>
            </a:r>
            <a:r>
              <a:rPr lang="fr-FR"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itchFamily="66" charset="-78"/>
                <a:cs typeface="Arabic Typesetting" pitchFamily="66" charset="-78"/>
              </a:rPr>
              <a:t>1</a:t>
            </a:r>
            <a:endParaRPr lang="fr-FR" sz="3200" dirty="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42900"/>
            <a:ext cx="9144000" cy="1417638"/>
          </a:xfrm>
        </p:spPr>
        <p:txBody>
          <a:bodyPr>
            <a:normAutofit/>
          </a:bodyPr>
          <a:lstStyle/>
          <a:p>
            <a:r>
              <a:rPr lang="fr-FR" sz="3600" dirty="0" smtClean="0"/>
              <a:t>Jardins mausolée Humayun</a:t>
            </a:r>
            <a:endParaRPr lang="fr-FR" sz="3600" dirty="0"/>
          </a:p>
        </p:txBody>
      </p:sp>
      <p:pic>
        <p:nvPicPr>
          <p:cNvPr id="4098" name="Picture 2" descr="C:\Documents and Settings\Administrateur\Bureau\khalil\jardins-mausolee-humayun-502156.jpg"/>
          <p:cNvPicPr>
            <a:picLocks noChangeAspect="1" noChangeArrowheads="1"/>
          </p:cNvPicPr>
          <p:nvPr/>
        </p:nvPicPr>
        <p:blipFill>
          <a:blip r:embed="rId2"/>
          <a:srcRect/>
          <a:stretch>
            <a:fillRect/>
          </a:stretch>
        </p:blipFill>
        <p:spPr bwMode="auto">
          <a:xfrm>
            <a:off x="0" y="1071546"/>
            <a:ext cx="9144000" cy="578645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http://membres.multimania.fr/universpaysage/couverture%20jardin.jpg"/>
          <p:cNvPicPr/>
          <p:nvPr/>
        </p:nvPicPr>
        <p:blipFill>
          <a:blip r:embed="rId2">
            <a:lum bright="30000" contrast="10000"/>
          </a:blip>
          <a:srcRect/>
          <a:stretch>
            <a:fillRect/>
          </a:stretch>
        </p:blipFill>
        <p:spPr bwMode="auto">
          <a:xfrm>
            <a:off x="0" y="0"/>
            <a:ext cx="9144000" cy="6858000"/>
          </a:xfrm>
          <a:prstGeom prst="rect">
            <a:avLst/>
          </a:prstGeom>
          <a:noFill/>
          <a:ln w="9525">
            <a:noFill/>
            <a:miter lim="800000"/>
            <a:headEnd/>
            <a:tailEnd/>
          </a:ln>
        </p:spPr>
      </p:pic>
      <p:sp>
        <p:nvSpPr>
          <p:cNvPr id="3" name="Espace réservé du contenu 2"/>
          <p:cNvSpPr>
            <a:spLocks noGrp="1"/>
          </p:cNvSpPr>
          <p:nvPr>
            <p:ph idx="1"/>
          </p:nvPr>
        </p:nvSpPr>
        <p:spPr>
          <a:xfrm>
            <a:off x="0" y="142852"/>
            <a:ext cx="9144000" cy="6715148"/>
          </a:xfrm>
        </p:spPr>
        <p:txBody>
          <a:bodyPr>
            <a:normAutofit/>
          </a:bodyPr>
          <a:lstStyle/>
          <a:p>
            <a:r>
              <a:rPr lang="fr-FR" b="1" i="1" u="sng" dirty="0"/>
              <a:t>Les particularités du jardin </a:t>
            </a:r>
            <a:r>
              <a:rPr lang="fr-FR" b="1" i="1" u="sng" dirty="0" smtClean="0"/>
              <a:t>moghol:</a:t>
            </a:r>
          </a:p>
          <a:p>
            <a:endParaRPr lang="fr-FR" u="sng" dirty="0"/>
          </a:p>
          <a:p>
            <a:r>
              <a:rPr lang="fr-FR" sz="2600" b="1" dirty="0"/>
              <a:t>À la suite de Babur, les empereurs moghols vont mener l'architecture des jardins à son point culminant. Petit à petit, ils ne sont plus uniquement des lieux de repos ou de loisirs mais ils intègrent un édifice, le mausolée. Il s'agit-là d'un des apports principaux des Moghols à l'histoire du jardin islamique. Toujours divisé en quatre, le jardin devient un microcosme représentant les quatre continents séparés par les quatre fleuves du monde ; à l'époque, il s'agissait du Tigre, de l'Euphrate, du Nil, de l'Indus ou du Gange. Le mausolée, situé au centre, évoque la montagne cosmique.</a:t>
            </a:r>
          </a:p>
          <a:p>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143000"/>
          </a:xfrm>
        </p:spPr>
        <p:txBody>
          <a:bodyPr>
            <a:normAutofit/>
          </a:bodyPr>
          <a:lstStyle/>
          <a:p>
            <a:r>
              <a:rPr lang="fr-FR" sz="3200" dirty="0" smtClean="0">
                <a:ln>
                  <a:solidFill>
                    <a:srgbClr val="FF0000"/>
                  </a:solidFill>
                </a:ln>
                <a:effectLst>
                  <a:glow rad="63500">
                    <a:schemeClr val="accent2">
                      <a:satMod val="175000"/>
                      <a:alpha val="40000"/>
                    </a:schemeClr>
                  </a:glow>
                </a:effectLst>
              </a:rPr>
              <a:t>Exemple d’un plan de masse d’un jardin moghole:</a:t>
            </a:r>
            <a:endParaRPr lang="fr-FR" sz="3200" dirty="0">
              <a:ln>
                <a:solidFill>
                  <a:srgbClr val="FF0000"/>
                </a:solidFill>
              </a:ln>
              <a:effectLst>
                <a:glow rad="63500">
                  <a:schemeClr val="accent2">
                    <a:satMod val="175000"/>
                    <a:alpha val="40000"/>
                  </a:schemeClr>
                </a:glow>
              </a:effectLst>
            </a:endParaRPr>
          </a:p>
        </p:txBody>
      </p:sp>
      <p:sp>
        <p:nvSpPr>
          <p:cNvPr id="5" name="Espace réservé du contenu 4"/>
          <p:cNvSpPr>
            <a:spLocks noGrp="1"/>
          </p:cNvSpPr>
          <p:nvPr>
            <p:ph idx="1"/>
          </p:nvPr>
        </p:nvSpPr>
        <p:spPr/>
        <p:txBody>
          <a:bodyPr/>
          <a:lstStyle/>
          <a:p>
            <a:endParaRPr lang="fr-FR" dirty="0"/>
          </a:p>
        </p:txBody>
      </p:sp>
      <p:pic>
        <p:nvPicPr>
          <p:cNvPr id="6" name="Image 5"/>
          <p:cNvPicPr/>
          <p:nvPr/>
        </p:nvPicPr>
        <p:blipFill>
          <a:blip r:embed="rId2"/>
          <a:srcRect/>
          <a:stretch>
            <a:fillRect/>
          </a:stretch>
        </p:blipFill>
        <p:spPr bwMode="auto">
          <a:xfrm>
            <a:off x="0" y="1000108"/>
            <a:ext cx="9144000" cy="585789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lum bright="30000" contrast="20000"/>
          </a:blip>
          <a:srcRect/>
          <a:stretch>
            <a:fillRect/>
          </a:stretch>
        </p:blipFill>
        <p:spPr bwMode="auto">
          <a:xfrm>
            <a:off x="0" y="0"/>
            <a:ext cx="9144000" cy="6858000"/>
          </a:xfrm>
          <a:prstGeom prst="rect">
            <a:avLst/>
          </a:prstGeom>
          <a:noFill/>
          <a:ln w="9525">
            <a:noFill/>
            <a:miter lim="800000"/>
            <a:headEnd/>
            <a:tailEnd/>
          </a:ln>
        </p:spPr>
      </p:pic>
      <p:sp>
        <p:nvSpPr>
          <p:cNvPr id="2" name="Titre 1"/>
          <p:cNvSpPr>
            <a:spLocks noGrp="1"/>
          </p:cNvSpPr>
          <p:nvPr>
            <p:ph type="title"/>
          </p:nvPr>
        </p:nvSpPr>
        <p:spPr/>
        <p:txBody>
          <a:bodyPr/>
          <a:lstStyle/>
          <a:p>
            <a:r>
              <a:rPr lang="fr-FR" b="1" i="1" u="sng" dirty="0" smtClean="0">
                <a:ln>
                  <a:solidFill>
                    <a:srgbClr val="FF0000"/>
                  </a:solidFill>
                </a:ln>
                <a:effectLst>
                  <a:glow rad="63500">
                    <a:schemeClr val="accent2">
                      <a:satMod val="175000"/>
                      <a:alpha val="40000"/>
                    </a:schemeClr>
                  </a:glow>
                </a:effectLst>
              </a:rPr>
              <a:t>Conclusion:</a:t>
            </a:r>
            <a:endParaRPr lang="fr-FR" b="1" i="1" u="sng" dirty="0">
              <a:ln>
                <a:solidFill>
                  <a:srgbClr val="FF0000"/>
                </a:solidFill>
              </a:ln>
              <a:effectLst>
                <a:glow rad="63500">
                  <a:schemeClr val="accent2">
                    <a:satMod val="175000"/>
                    <a:alpha val="40000"/>
                  </a:schemeClr>
                </a:glow>
              </a:effectLst>
            </a:endParaRPr>
          </a:p>
        </p:txBody>
      </p:sp>
      <p:sp>
        <p:nvSpPr>
          <p:cNvPr id="3" name="Espace réservé du contenu 2"/>
          <p:cNvSpPr>
            <a:spLocks noGrp="1"/>
          </p:cNvSpPr>
          <p:nvPr>
            <p:ph idx="1"/>
          </p:nvPr>
        </p:nvSpPr>
        <p:spPr>
          <a:xfrm>
            <a:off x="285720" y="1357298"/>
            <a:ext cx="8401080" cy="5214974"/>
          </a:xfrm>
        </p:spPr>
        <p:txBody>
          <a:bodyPr>
            <a:normAutofit/>
          </a:bodyPr>
          <a:lstStyle/>
          <a:p>
            <a:r>
              <a:rPr lang="fr-FR" sz="2800" dirty="0" smtClean="0"/>
              <a:t>De manière systématique et explicitement (« régularité», « ordre », « symétrie », « belles proportions », etc.) pour Babur, aménager, améliorer, paysager un lieu, c'est le géométriser</a:t>
            </a:r>
            <a:r>
              <a:rPr lang="fr-FR" sz="2800" dirty="0" smtClean="0"/>
              <a:t>.</a:t>
            </a:r>
            <a:endParaRPr lang="ar-DZ" sz="2800" dirty="0" smtClean="0"/>
          </a:p>
          <a:p>
            <a:r>
              <a:rPr lang="fr-FR" sz="2800" dirty="0" smtClean="0"/>
              <a:t>La </a:t>
            </a:r>
            <a:r>
              <a:rPr lang="fr-FR" sz="2800" dirty="0" smtClean="0"/>
              <a:t>volonté de rendre l'aspect « régulier et symétrique » s'applique, au-delà de l'espace du jardin, à des fontaines, des belvédères, des villes</a:t>
            </a:r>
            <a:r>
              <a:rPr lang="fr-FR" sz="2800" dirty="0" smtClean="0"/>
              <a:t>...</a:t>
            </a:r>
            <a:endParaRPr lang="ar-DZ" sz="2800" dirty="0" smtClean="0"/>
          </a:p>
          <a:p>
            <a:r>
              <a:rPr lang="ar-DZ" sz="2800" dirty="0" smtClean="0"/>
              <a:t>ِِ</a:t>
            </a:r>
            <a:r>
              <a:rPr lang="fr-FR" sz="2800" dirty="0" smtClean="0"/>
              <a:t>Cette méthode d’ aménager les jardins est restée considérer comme l’une des plus parfaites stratégie pour créer des jardins d’une grandeur</a:t>
            </a:r>
            <a:r>
              <a:rPr lang="ar-DZ" sz="2800" dirty="0" smtClean="0"/>
              <a:t> </a:t>
            </a:r>
            <a:r>
              <a:rPr lang="fr-FR" sz="2800" dirty="0" smtClean="0"/>
              <a:t>similaire à celle des </a:t>
            </a:r>
            <a:r>
              <a:rPr lang="fr-FR" sz="2800" dirty="0" err="1" smtClean="0"/>
              <a:t>pers,adoptée</a:t>
            </a:r>
            <a:r>
              <a:rPr lang="fr-FR" sz="2800" dirty="0" smtClean="0"/>
              <a:t> plus tard par les Anglais.</a:t>
            </a:r>
            <a:endParaRPr lang="fr-FR" sz="2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acc1.jpg"/>
          <p:cNvPicPr>
            <a:picLocks noGrp="1" noChangeAspect="1"/>
          </p:cNvPicPr>
          <p:nvPr>
            <p:ph idx="1"/>
          </p:nvPr>
        </p:nvPicPr>
        <p:blipFill>
          <a:blip r:embed="rId2">
            <a:lum bright="20000"/>
          </a:blip>
          <a:stretch>
            <a:fillRect/>
          </a:stretch>
        </p:blipFill>
        <p:spPr>
          <a:xfrm>
            <a:off x="0" y="0"/>
            <a:ext cx="9144000" cy="6858000"/>
          </a:xfrm>
          <a:prstGeom prst="rect">
            <a:avLst/>
          </a:prstGeom>
          <a:ln>
            <a:noFill/>
          </a:ln>
          <a:effectLst>
            <a:glow rad="63500">
              <a:schemeClr val="accent3">
                <a:satMod val="175000"/>
                <a:alpha val="40000"/>
              </a:schemeClr>
            </a:glow>
            <a:outerShdw blurRad="76200" dir="18900000" sy="23000" kx="-1200000" algn="bl" rotWithShape="0">
              <a:prstClr val="black">
                <a:alpha val="20000"/>
              </a:prstClr>
            </a:outerShdw>
            <a:softEdge rad="112500"/>
          </a:effectLst>
        </p:spPr>
      </p:pic>
      <p:sp>
        <p:nvSpPr>
          <p:cNvPr id="2" name="Titre 1"/>
          <p:cNvSpPr>
            <a:spLocks noGrp="1"/>
          </p:cNvSpPr>
          <p:nvPr>
            <p:ph type="title"/>
          </p:nvPr>
        </p:nvSpPr>
        <p:spPr>
          <a:xfrm>
            <a:off x="2428860" y="274638"/>
            <a:ext cx="4572032" cy="93978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a:lstStyle/>
          <a:p>
            <a:r>
              <a:rPr lang="fr-FR" dirty="0" smtClean="0">
                <a:ln>
                  <a:solidFill>
                    <a:schemeClr val="tx2">
                      <a:lumMod val="75000"/>
                    </a:schemeClr>
                  </a:solidFill>
                </a:ln>
                <a:effectLst>
                  <a:glow rad="63500">
                    <a:schemeClr val="accent4">
                      <a:satMod val="175000"/>
                      <a:alpha val="40000"/>
                    </a:schemeClr>
                  </a:glow>
                  <a:reflection blurRad="6350" stA="55000" endA="50" endPos="85000" dir="5400000" sy="-100000" algn="bl" rotWithShape="0"/>
                </a:effectLst>
              </a:rPr>
              <a:t>Plan de travaille </a:t>
            </a:r>
            <a:endParaRPr lang="fr-FR" dirty="0">
              <a:ln>
                <a:solidFill>
                  <a:schemeClr val="tx2">
                    <a:lumMod val="75000"/>
                  </a:schemeClr>
                </a:solidFill>
              </a:ln>
              <a:effectLst>
                <a:glow rad="63500">
                  <a:schemeClr val="accent4">
                    <a:satMod val="175000"/>
                    <a:alpha val="40000"/>
                  </a:schemeClr>
                </a:glow>
                <a:reflection blurRad="6350" stA="55000" endA="50" endPos="85000" dir="5400000" sy="-100000" algn="bl" rotWithShape="0"/>
              </a:effectLst>
            </a:endParaRPr>
          </a:p>
        </p:txBody>
      </p:sp>
      <p:sp>
        <p:nvSpPr>
          <p:cNvPr id="5" name="Titre 1"/>
          <p:cNvSpPr txBox="1">
            <a:spLocks/>
          </p:cNvSpPr>
          <p:nvPr/>
        </p:nvSpPr>
        <p:spPr>
          <a:xfrm>
            <a:off x="0" y="1071546"/>
            <a:ext cx="9144000" cy="5786454"/>
          </a:xfrm>
          <a:prstGeom prst="rect">
            <a:avLst/>
          </a:prstGeom>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1-Introduction </a:t>
            </a: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2-situation du site</a:t>
            </a: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3-Historique des jardins mogholes ( bref )</a:t>
            </a: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 </a:t>
            </a: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4-Caractéristiques du jardins</a:t>
            </a:r>
          </a:p>
          <a:p>
            <a:pPr marL="0" marR="0" lvl="0" indent="0" defTabSz="914400" rtl="0" eaLnBrk="1" fontAlgn="auto" latinLnBrk="0" hangingPunct="1">
              <a:lnSpc>
                <a:spcPct val="100000"/>
              </a:lnSpc>
              <a:spcBef>
                <a:spcPct val="0"/>
              </a:spcBef>
              <a:spcAft>
                <a:spcPts val="0"/>
              </a:spcAft>
              <a:buClrTx/>
              <a:buSzTx/>
              <a:buFontTx/>
              <a:buNone/>
              <a:tabLst/>
              <a:defRPr/>
            </a:pPr>
            <a:endPar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n>
                  <a:solidFill>
                    <a:schemeClr val="bg1"/>
                  </a:solidFill>
                </a:ln>
                <a:solidFill>
                  <a:schemeClr val="bg1">
                    <a:lumMod val="95000"/>
                  </a:schemeClr>
                </a:solidFill>
                <a:effectLst>
                  <a:glow rad="228600">
                    <a:schemeClr val="accent2">
                      <a:satMod val="175000"/>
                      <a:alpha val="40000"/>
                    </a:schemeClr>
                  </a:glow>
                  <a:outerShdw blurRad="50800" dist="38100" dir="10800000" algn="r" rotWithShape="0">
                    <a:prstClr val="black">
                      <a:alpha val="40000"/>
                    </a:prstClr>
                  </a:outerShdw>
                  <a:reflection blurRad="6350" stA="55000" endA="50" endPos="85000" dir="5400000" sy="-100000" algn="bl" rotWithShape="0"/>
                </a:effectLst>
                <a:latin typeface="+mj-lt"/>
                <a:ea typeface="+mj-ea"/>
                <a:cs typeface="+mj-cs"/>
              </a:rPr>
              <a:t>5-conclusion</a:t>
            </a:r>
          </a:p>
          <a:p>
            <a:pPr marL="0" marR="0" lvl="0" indent="0" defTabSz="914400" rtl="0" eaLnBrk="1" fontAlgn="auto" latinLnBrk="0" hangingPunct="1">
              <a:lnSpc>
                <a:spcPct val="100000"/>
              </a:lnSpc>
              <a:spcBef>
                <a:spcPct val="0"/>
              </a:spcBef>
              <a:spcAft>
                <a:spcPts val="0"/>
              </a:spcAft>
              <a:buClrTx/>
              <a:buSzTx/>
              <a:buFontTx/>
              <a:buNone/>
              <a:tabLst/>
              <a:defRPr/>
            </a:pPr>
            <a:r>
              <a:rPr lang="fr-FR" sz="3200" dirty="0" smtClean="0">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32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32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3200" dirty="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fr-FR" sz="32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istrateur\Bureau\khalil\ECPASE VERT\jardinhome.jpg"/>
          <p:cNvPicPr>
            <a:picLocks noChangeAspect="1" noChangeArrowheads="1"/>
          </p:cNvPicPr>
          <p:nvPr/>
        </p:nvPicPr>
        <p:blipFill>
          <a:blip r:embed="rId2">
            <a:lum bright="40000" contrast="-20000"/>
          </a:blip>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3" name="Espace réservé du contenu 2"/>
          <p:cNvSpPr>
            <a:spLocks noGrp="1"/>
          </p:cNvSpPr>
          <p:nvPr>
            <p:ph idx="1"/>
          </p:nvPr>
        </p:nvSpPr>
        <p:spPr>
          <a:xfrm>
            <a:off x="0" y="0"/>
            <a:ext cx="9144000" cy="6858000"/>
          </a:xfrm>
        </p:spPr>
        <p:txBody>
          <a:bodyPr>
            <a:normAutofit lnSpcReduction="10000"/>
          </a:bodyPr>
          <a:lstStyle/>
          <a:p>
            <a:r>
              <a:rPr lang="fr-FR" b="1" i="1" u="sng" dirty="0" smtClean="0">
                <a:ln>
                  <a:solidFill>
                    <a:srgbClr val="002060"/>
                  </a:solidFill>
                </a:ln>
                <a:solidFill>
                  <a:srgbClr val="002060"/>
                </a:solidFill>
                <a:effectLst>
                  <a:glow rad="63500">
                    <a:schemeClr val="accent6">
                      <a:satMod val="175000"/>
                      <a:alpha val="40000"/>
                    </a:schemeClr>
                  </a:glow>
                  <a:outerShdw blurRad="50800" dist="38100" dir="5400000" algn="t" rotWithShape="0">
                    <a:prstClr val="black">
                      <a:alpha val="40000"/>
                    </a:prstClr>
                  </a:outerShdw>
                  <a:reflection blurRad="6350" stA="55000" endA="50" endPos="85000" dir="5400000" sy="-100000" algn="bl" rotWithShape="0"/>
                </a:effectLst>
              </a:rPr>
              <a:t>Introduction :</a:t>
            </a:r>
          </a:p>
          <a:p>
            <a:endParaRPr lang="fr-FR" sz="2400" dirty="0" smtClean="0">
              <a:ln>
                <a:solidFill>
                  <a:srgbClr val="002060"/>
                </a:solidFill>
              </a:ln>
              <a:effectLst>
                <a:glow rad="63500">
                  <a:schemeClr val="accent6">
                    <a:satMod val="175000"/>
                    <a:alpha val="40000"/>
                  </a:schemeClr>
                </a:glow>
                <a:reflection blurRad="6350" stA="55000" endA="50" endPos="85000" dir="5400000" sy="-100000" algn="bl" rotWithShape="0"/>
              </a:effectLst>
            </a:endParaRPr>
          </a:p>
          <a:p>
            <a:r>
              <a:rPr lang="fr-FR" sz="2600" dirty="0"/>
              <a:t>La culture islamique aurait ignoré le paysage, et l'esthétisation de la nature et du territoire y serait longtemps restée confinée aux jardins clos et aux miniatures. L'expression de l'admiration du paysage et de la nature, les projets d'aménagement et de jardins décrits dans les mémoires de Babur, premier empereur moghol de l'Inde, en font un récit paysager exceptionnel, qui dépasse le cadre du jardin clos quadripartite ; il suggère l'existence d'une culture paysagère in visu et in situ dans les cultures timurides et mogholes, dont Babur est à la fois acteur et témoin.</a:t>
            </a:r>
          </a:p>
          <a:p>
            <a:r>
              <a:rPr lang="fr-FR" sz="2600" dirty="0"/>
              <a:t>Notre objectif est de mettre en évidence, à partir de l'autobiographie de Babur, premier empereur moghol, l'existence, dans l'Asie centrale du XVe siècle, d'une culture paysagère timuride spécifique, qui va donner naissance à celle de l'Inde moghole des XVIe et XVIIe siècles.</a:t>
            </a:r>
          </a:p>
          <a:p>
            <a:endParaRPr lang="fr-FR" sz="2800" dirty="0">
              <a:ln>
                <a:solidFill>
                  <a:srgbClr val="002060"/>
                </a:solidFill>
              </a:ln>
              <a:solidFill>
                <a:schemeClr val="bg1"/>
              </a:solidFill>
              <a:effectLst>
                <a:glow rad="63500">
                  <a:schemeClr val="accent6">
                    <a:satMod val="175000"/>
                    <a:alpha val="40000"/>
                  </a:schemeClr>
                </a:glow>
                <a:reflection blurRad="6350" stA="55000" endA="50" endPos="85000" dir="5400000" sy="-100000" algn="bl"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229600" cy="1143000"/>
          </a:xfrm>
        </p:spPr>
        <p:txBody>
          <a:bodyPr>
            <a:normAutofit/>
          </a:bodyPr>
          <a:lstStyle/>
          <a:p>
            <a:pPr algn="l"/>
            <a:r>
              <a:rPr lang="fr-FR" sz="3200" u="sng" dirty="0" smtClean="0">
                <a:ln>
                  <a:solidFill>
                    <a:schemeClr val="tx1"/>
                  </a:solidFill>
                </a:ln>
                <a:effectLst>
                  <a:glow rad="101600">
                    <a:schemeClr val="accent1">
                      <a:satMod val="175000"/>
                      <a:alpha val="40000"/>
                    </a:schemeClr>
                  </a:glow>
                </a:effectLst>
              </a:rPr>
              <a:t>Carte de situation:</a:t>
            </a:r>
            <a:endParaRPr lang="fr-FR" sz="3200" u="sng" dirty="0">
              <a:ln>
                <a:solidFill>
                  <a:schemeClr val="tx1"/>
                </a:solidFill>
              </a:ln>
              <a:effectLst>
                <a:glow rad="101600">
                  <a:schemeClr val="accent1">
                    <a:satMod val="175000"/>
                    <a:alpha val="40000"/>
                  </a:schemeClr>
                </a:glow>
              </a:effectLst>
            </a:endParaRPr>
          </a:p>
        </p:txBody>
      </p:sp>
      <p:pic>
        <p:nvPicPr>
          <p:cNvPr id="4" name="Picture 4" descr="itineraire2001"/>
          <p:cNvPicPr>
            <a:picLocks noGrp="1" noChangeAspect="1" noChangeArrowheads="1" noCrop="1"/>
          </p:cNvPicPr>
          <p:nvPr>
            <p:ph idx="1"/>
          </p:nvPr>
        </p:nvPicPr>
        <p:blipFill>
          <a:blip r:embed="rId2"/>
          <a:srcRect/>
          <a:stretch>
            <a:fillRect/>
          </a:stretch>
        </p:blipFill>
        <p:spPr bwMode="auto">
          <a:xfrm>
            <a:off x="0" y="857232"/>
            <a:ext cx="9144000" cy="57864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lum bright="40000" contrast="20000"/>
          </a:blip>
          <a:srcRect/>
          <a:stretch>
            <a:fillRect/>
          </a:stretch>
        </p:blipFill>
        <p:spPr bwMode="auto">
          <a:xfrm>
            <a:off x="0" y="0"/>
            <a:ext cx="9144000" cy="6858000"/>
          </a:xfrm>
          <a:prstGeom prst="rect">
            <a:avLst/>
          </a:prstGeom>
          <a:noFill/>
          <a:ln w="9525">
            <a:noFill/>
            <a:miter lim="800000"/>
            <a:headEnd/>
            <a:tailEnd/>
          </a:ln>
        </p:spPr>
      </p:pic>
      <p:sp>
        <p:nvSpPr>
          <p:cNvPr id="2" name="Titre 1"/>
          <p:cNvSpPr>
            <a:spLocks noGrp="1"/>
          </p:cNvSpPr>
          <p:nvPr>
            <p:ph type="title"/>
          </p:nvPr>
        </p:nvSpPr>
        <p:spPr>
          <a:xfrm>
            <a:off x="0" y="0"/>
            <a:ext cx="5329246" cy="868346"/>
          </a:xfrm>
        </p:spPr>
        <p:txBody>
          <a:bodyPr>
            <a:normAutofit/>
          </a:bodyPr>
          <a:lstStyle/>
          <a:p>
            <a:pPr algn="l"/>
            <a:r>
              <a:rPr lang="fr-FR" sz="3200" b="1" i="1" u="sng" dirty="0" smtClean="0"/>
              <a:t>Historiques du jardin moghol:</a:t>
            </a:r>
            <a:endParaRPr lang="fr-FR" sz="3200" b="1" i="1" u="sng" dirty="0"/>
          </a:p>
        </p:txBody>
      </p:sp>
      <p:sp>
        <p:nvSpPr>
          <p:cNvPr id="3" name="Espace réservé du contenu 2"/>
          <p:cNvSpPr>
            <a:spLocks noGrp="1"/>
          </p:cNvSpPr>
          <p:nvPr>
            <p:ph idx="1"/>
          </p:nvPr>
        </p:nvSpPr>
        <p:spPr>
          <a:xfrm>
            <a:off x="0" y="785794"/>
            <a:ext cx="9144000" cy="6072206"/>
          </a:xfrm>
        </p:spPr>
        <p:txBody>
          <a:bodyPr>
            <a:normAutofit/>
          </a:bodyPr>
          <a:lstStyle/>
          <a:p>
            <a:r>
              <a:rPr lang="fr-FR" sz="2800" b="1" dirty="0" smtClean="0"/>
              <a:t>Musulmans, originaires d'Asie centrale, les Moghols conquirent l'Inde en 1526. Dès la seconde moitié du XVIe siècle et tout au long du XVIIe siècle, les empereurs de cette dynastie favorisèrent incontestablement toutes les formes artistiques et créèrent un style particulier qui mêle influences persanes et traditions indiennes. Découvrez, au gré d'une promenade dans les jardins moghols, la symbolique raffinée qui présida tant à leur architecture qu'au choix et à l'ordonnancement des arbres et des fleurs, dans le murmure des canaux et des fontaines.</a:t>
            </a:r>
          </a:p>
          <a:p>
            <a:endParaRPr lang="fr-FR"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lum bright="20000" contrast="-20000"/>
          </a:blip>
          <a:srcRect/>
          <a:stretch>
            <a:fillRect/>
          </a:stretch>
        </p:blipFill>
        <p:spPr bwMode="auto">
          <a:xfrm>
            <a:off x="28544" y="0"/>
            <a:ext cx="9115456" cy="6858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orthographicFront"/>
            <a:lightRig rig="threePt" dir="t"/>
          </a:scene3d>
          <a:sp3d contourW="6350" prstMaterial="matte">
            <a:bevelT w="101600" h="101600"/>
            <a:contourClr>
              <a:srgbClr val="969696"/>
            </a:contourClr>
          </a:sp3d>
        </p:spPr>
      </p:pic>
      <p:sp>
        <p:nvSpPr>
          <p:cNvPr id="2" name="Titre 1"/>
          <p:cNvSpPr>
            <a:spLocks noGrp="1"/>
          </p:cNvSpPr>
          <p:nvPr>
            <p:ph type="title"/>
          </p:nvPr>
        </p:nvSpPr>
        <p:spPr>
          <a:xfrm>
            <a:off x="0" y="0"/>
            <a:ext cx="8229600" cy="1000108"/>
          </a:xfrm>
        </p:spPr>
        <p:txBody>
          <a:bodyPr>
            <a:normAutofit/>
          </a:bodyPr>
          <a:lstStyle/>
          <a:p>
            <a:pPr algn="l"/>
            <a:r>
              <a:rPr lang="fr-FR" sz="3200" b="1" i="1" u="sng" dirty="0" smtClean="0"/>
              <a:t>Caractéristiques du jardin moghol:</a:t>
            </a:r>
            <a:endParaRPr lang="fr-FR" sz="3200" b="1" i="1" u="sng" dirty="0"/>
          </a:p>
        </p:txBody>
      </p:sp>
      <p:sp>
        <p:nvSpPr>
          <p:cNvPr id="3" name="Espace réservé du contenu 2"/>
          <p:cNvSpPr>
            <a:spLocks noGrp="1"/>
          </p:cNvSpPr>
          <p:nvPr>
            <p:ph idx="1"/>
          </p:nvPr>
        </p:nvSpPr>
        <p:spPr>
          <a:xfrm>
            <a:off x="0" y="928670"/>
            <a:ext cx="9001156" cy="5715040"/>
          </a:xfrm>
        </p:spPr>
        <p:txBody>
          <a:bodyPr>
            <a:noAutofit/>
          </a:bodyPr>
          <a:lstStyle/>
          <a:p>
            <a:r>
              <a:rPr lang="fr-FR" sz="2400" b="1" dirty="0"/>
              <a:t>L'activité d'aménageur de Babur est intense. À peine les territoires sont-ils conquis qu'ils sont aménagés, avec toujours explicitement une dimension paysagère. </a:t>
            </a:r>
          </a:p>
          <a:p>
            <a:r>
              <a:rPr lang="fr-FR" sz="2400" b="1" dirty="0"/>
              <a:t>La plupart des jardins moghols sont donc des </a:t>
            </a:r>
            <a:r>
              <a:rPr lang="fr-FR" sz="2400" b="1" i="1" dirty="0" err="1"/>
              <a:t>chahar</a:t>
            </a:r>
            <a:r>
              <a:rPr lang="fr-FR" sz="2400" b="1" i="1" dirty="0"/>
              <a:t> </a:t>
            </a:r>
            <a:r>
              <a:rPr lang="fr-FR" sz="2400" b="1" i="1" dirty="0" err="1"/>
              <a:t>bagh</a:t>
            </a:r>
            <a:r>
              <a:rPr lang="fr-FR" sz="2400" b="1" i="1" dirty="0"/>
              <a:t> </a:t>
            </a:r>
            <a:r>
              <a:rPr lang="fr-FR" sz="2400" b="1" dirty="0"/>
              <a:t>(étymologiquement : « quatre jardins »), </a:t>
            </a:r>
            <a:r>
              <a:rPr lang="fr-FR" sz="2400" b="1" i="1" dirty="0"/>
              <a:t> </a:t>
            </a:r>
            <a:r>
              <a:rPr lang="fr-FR" sz="2400" b="1" dirty="0"/>
              <a:t>. De forme carrée ou rectangulaire, ils sont entourés d'une haute muraille percée de quatre portes, la porte principale étant souvent monumentale. Parfois, un pavillon octogonal se dresse dans chaque angle. Ce grand quadrilatère est divisé en quatre, en huit ou en douze massifs par des canaux ou des allées qui se coupent à angle droit. Souvent un canal central, bordé de briques ou de pierres, traverse le jardin sur sa longueur. L'eau du canal descend en cascades d'un réservoir en hauteur situé au fond du jardin. Il alimente plusieurs fontaines et des canaux latéraux qui aboutissent à des plates-formes, des kiosques, des pavillons. L'évacuation des eaux était souterraine</a:t>
            </a:r>
            <a:r>
              <a:rPr lang="fr-FR" sz="2400" b="1"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M:\Nouveau Porte-documents\hammou\musée\Bhubaneswar_LingarajaTpl.jpg"/>
          <p:cNvPicPr>
            <a:picLocks noChangeAspect="1" noChangeArrowheads="1"/>
          </p:cNvPicPr>
          <p:nvPr/>
        </p:nvPicPr>
        <p:blipFill>
          <a:blip r:embed="rId2">
            <a:lum bright="30000" contrast="-20000"/>
          </a:blip>
          <a:srcRect/>
          <a:stretch>
            <a:fillRect/>
          </a:stretch>
        </p:blipFill>
        <p:spPr bwMode="auto">
          <a:xfrm>
            <a:off x="0" y="0"/>
            <a:ext cx="9144000" cy="6858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orthographicFront"/>
            <a:lightRig rig="threePt" dir="t"/>
          </a:scene3d>
          <a:sp3d contourW="6350" prstMaterial="matte">
            <a:bevelT w="101600" h="101600"/>
            <a:contourClr>
              <a:srgbClr val="969696"/>
            </a:contourClr>
          </a:sp3d>
        </p:spPr>
      </p:pic>
      <p:sp>
        <p:nvSpPr>
          <p:cNvPr id="3" name="Espace réservé du contenu 2"/>
          <p:cNvSpPr>
            <a:spLocks noGrp="1"/>
          </p:cNvSpPr>
          <p:nvPr>
            <p:ph idx="1"/>
          </p:nvPr>
        </p:nvSpPr>
        <p:spPr>
          <a:xfrm>
            <a:off x="0" y="0"/>
            <a:ext cx="9144000" cy="6858000"/>
          </a:xfrm>
        </p:spPr>
        <p:txBody>
          <a:bodyPr>
            <a:noAutofit/>
          </a:bodyPr>
          <a:lstStyle/>
          <a:p>
            <a:r>
              <a:rPr lang="fr-FR" sz="2400" b="1" dirty="0" smtClean="0"/>
              <a:t> En général, au centre du jardin, à la croisée des deux canaux principaux, se dresse une terrasse sur laquelle le souverain prenait place lors de spectacles ou de la réception d'hôtes de marque. Lorsque le plan en </a:t>
            </a:r>
            <a:r>
              <a:rPr lang="fr-FR" sz="2400" b="1" i="1" dirty="0" err="1" smtClean="0"/>
              <a:t>chahar</a:t>
            </a:r>
            <a:r>
              <a:rPr lang="fr-FR" sz="2400" b="1" i="1" dirty="0" smtClean="0"/>
              <a:t> </a:t>
            </a:r>
            <a:r>
              <a:rPr lang="fr-FR" sz="2400" b="1" i="1" dirty="0" err="1" smtClean="0"/>
              <a:t>bagh</a:t>
            </a:r>
            <a:r>
              <a:rPr lang="fr-FR" sz="2400" b="1" dirty="0" smtClean="0"/>
              <a:t> n'est pas utilisé, les Moghols, tout comme les Persans, avaient recours à d'autres structures symboliques. Ainsi, apparaissent des jardins composés de huit terrasses, symbolisant les différents paradis de l'Islam. L'octogone est largement employé pour son symbolisme, soit dans la forme des tourelles d'angle, soit dans celle des bassins. Certains jardins, à l'image de ceux de </a:t>
            </a:r>
            <a:r>
              <a:rPr lang="fr-FR" sz="2400" b="1" dirty="0" err="1" smtClean="0"/>
              <a:t>Timour</a:t>
            </a:r>
            <a:r>
              <a:rPr lang="fr-FR" sz="2400" b="1" dirty="0" smtClean="0"/>
              <a:t>, reprennent le chiffre douze qui symbolise les signes du zodiaque. À l'instar des jardins persans, les jardins moghols sont plantés d'arbres fruitiers évoquant le renouveau, la fertilité. Des cyprès – symbolisant l'éternité – se dressent le long des allées ou des canaux. Parfois, ils sont remplacés par des orangers ou des citronniers. En revanche, pour les massifs sont préférés les grenadiers, les amandiers, les dattiers. Les essences ne sont pas mélangées, certaines ayant besoin de plus d'eau ou de soins que d'autres. </a:t>
            </a:r>
          </a:p>
          <a:p>
            <a:endParaRPr lang="fr-FR" sz="2400" dirty="0" smtClean="0"/>
          </a:p>
          <a:p>
            <a:endParaRPr lang="fr-FR"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lum bright="40000" contrast="-20000"/>
          </a:blip>
          <a:srcRect/>
          <a:stretch>
            <a:fillRect/>
          </a:stretch>
        </p:blipFill>
        <p:spPr bwMode="auto">
          <a:xfrm>
            <a:off x="1" y="1"/>
            <a:ext cx="9144000" cy="6858000"/>
          </a:xfrm>
          <a:prstGeom prst="rect">
            <a:avLst/>
          </a:prstGeom>
          <a:noFill/>
          <a:ln w="9525">
            <a:noFill/>
            <a:miter lim="800000"/>
            <a:headEnd/>
            <a:tailEnd/>
          </a:ln>
        </p:spPr>
      </p:pic>
      <p:sp>
        <p:nvSpPr>
          <p:cNvPr id="3" name="Espace réservé du contenu 2"/>
          <p:cNvSpPr>
            <a:spLocks noGrp="1"/>
          </p:cNvSpPr>
          <p:nvPr>
            <p:ph idx="1"/>
          </p:nvPr>
        </p:nvSpPr>
        <p:spPr>
          <a:xfrm>
            <a:off x="0" y="0"/>
            <a:ext cx="9144000" cy="6858000"/>
          </a:xfrm>
        </p:spPr>
        <p:txBody>
          <a:bodyPr>
            <a:normAutofit fontScale="92500" lnSpcReduction="10000"/>
          </a:bodyPr>
          <a:lstStyle/>
          <a:p>
            <a:endParaRPr lang="fr-FR" sz="2400" dirty="0" smtClean="0"/>
          </a:p>
          <a:p>
            <a:r>
              <a:rPr lang="fr-FR" sz="2600" b="1" dirty="0" smtClean="0"/>
              <a:t>Des jonquilles, des narcisses, des lys agrémentent les</a:t>
            </a:r>
            <a:r>
              <a:rPr lang="fr-FR" sz="2600" b="1" dirty="0"/>
              <a:t> </a:t>
            </a:r>
            <a:r>
              <a:rPr lang="fr-FR" sz="2600" b="1" dirty="0" smtClean="0"/>
              <a:t>massifs d'arbres et sont aussi parsemés sur l'herbe. Plus tard des massifs plantés d'une seule espèce permettent de créer des mosaïques de fleurs. Deux jardins construits par Babur ont laissé quelques traces, il s'agit du jardin de </a:t>
            </a:r>
            <a:r>
              <a:rPr lang="fr-FR" sz="2600" b="1" dirty="0" err="1" smtClean="0"/>
              <a:t>Dholpur</a:t>
            </a:r>
            <a:r>
              <a:rPr lang="fr-FR" sz="2600" b="1" dirty="0" smtClean="0"/>
              <a:t>, au Rajasthan et du jardin du Repos, le </a:t>
            </a:r>
            <a:r>
              <a:rPr lang="fr-FR" sz="2600" b="1" i="1" dirty="0" smtClean="0"/>
              <a:t>Ram </a:t>
            </a:r>
            <a:r>
              <a:rPr lang="fr-FR" sz="2600" b="1" i="1" dirty="0" err="1" smtClean="0"/>
              <a:t>Bagh</a:t>
            </a:r>
            <a:r>
              <a:rPr lang="fr-FR" sz="2600" b="1" dirty="0" smtClean="0"/>
              <a:t>, construit à Agra selon les normes traditionnels du jardin persan, le </a:t>
            </a:r>
            <a:r>
              <a:rPr lang="fr-FR" sz="2600" b="1" i="1" dirty="0" err="1" smtClean="0"/>
              <a:t>chahar</a:t>
            </a:r>
            <a:r>
              <a:rPr lang="fr-FR" sz="2600" b="1" i="1" dirty="0" smtClean="0"/>
              <a:t> </a:t>
            </a:r>
            <a:r>
              <a:rPr lang="fr-FR" sz="2600" b="1" i="1" dirty="0" err="1" smtClean="0"/>
              <a:t>bagh</a:t>
            </a:r>
            <a:r>
              <a:rPr lang="fr-FR" sz="2600" b="1" dirty="0" smtClean="0"/>
              <a:t>. Remanié sous le règne de Jahangir, il présente cependant des caractéristiques particulières aux jardins moghols, notamment la surélévation des allées, les canaux et les bassins se trouvant en contrebas. Ces allées aboutissaient aux extrémités du jardin et à des plates-formes en pierre appelées </a:t>
            </a:r>
            <a:r>
              <a:rPr lang="fr-FR" sz="2600" b="1" i="1" dirty="0" err="1" smtClean="0"/>
              <a:t>chabutra</a:t>
            </a:r>
            <a:r>
              <a:rPr lang="fr-FR" sz="2600" b="1" dirty="0" smtClean="0"/>
              <a:t>. Des pavillons complétaient l'ensemble. Dans ce jardin, Babur a donné la priorité à l'eau, omniprésente. Le réservoir principal était situé en hauteur afin que l'eau descende sur une autre terrasse par l'intermédiaire de huit cascades.</a:t>
            </a:r>
          </a:p>
          <a:p>
            <a:r>
              <a:rPr lang="fr-FR" sz="2600" b="1" u="sng" dirty="0" smtClean="0"/>
              <a:t>Différentes plantes du jardin Moghol:</a:t>
            </a:r>
          </a:p>
          <a:p>
            <a:r>
              <a:rPr lang="en-US" sz="2600" b="1" dirty="0" smtClean="0"/>
              <a:t>Les </a:t>
            </a:r>
            <a:r>
              <a:rPr lang="en-US" sz="2600" b="1" dirty="0" err="1" smtClean="0"/>
              <a:t>fleurs</a:t>
            </a:r>
            <a:r>
              <a:rPr lang="en-US" sz="2600" b="1" dirty="0" smtClean="0"/>
              <a:t>, les </a:t>
            </a:r>
            <a:r>
              <a:rPr lang="en-US" sz="2600" b="1" dirty="0" err="1" smtClean="0"/>
              <a:t>plantes</a:t>
            </a:r>
            <a:r>
              <a:rPr lang="en-US" sz="2600" b="1" dirty="0" smtClean="0"/>
              <a:t>, </a:t>
            </a:r>
            <a:r>
              <a:rPr lang="en-US" sz="2600" b="1" dirty="0" err="1" smtClean="0"/>
              <a:t>garnis</a:t>
            </a:r>
            <a:r>
              <a:rPr lang="en-US" sz="2600" b="1" dirty="0" smtClean="0"/>
              <a:t> de </a:t>
            </a:r>
            <a:r>
              <a:rPr lang="fr-FR" sz="2600" b="1" dirty="0" smtClean="0"/>
              <a:t>fougères</a:t>
            </a:r>
            <a:r>
              <a:rPr lang="en-US" sz="2600" b="1" dirty="0" smtClean="0"/>
              <a:t>, tulips, et </a:t>
            </a:r>
            <a:r>
              <a:rPr lang="en-US" sz="2600" b="1" dirty="0" err="1" smtClean="0"/>
              <a:t>autres</a:t>
            </a:r>
            <a:r>
              <a:rPr lang="en-US" sz="2600" b="1" dirty="0" smtClean="0"/>
              <a:t> patchouli </a:t>
            </a:r>
            <a:r>
              <a:rPr lang="en-US" sz="2600" b="1" dirty="0" err="1" smtClean="0"/>
              <a:t>venus</a:t>
            </a:r>
            <a:r>
              <a:rPr lang="en-US" sz="2600" b="1" dirty="0" smtClean="0"/>
              <a:t> des </a:t>
            </a:r>
            <a:r>
              <a:rPr lang="en-US" sz="2600" b="1" dirty="0" err="1" smtClean="0"/>
              <a:t>quatre</a:t>
            </a:r>
            <a:r>
              <a:rPr lang="en-US" sz="2600" b="1" dirty="0" smtClean="0"/>
              <a:t> coins de </a:t>
            </a:r>
            <a:r>
              <a:rPr lang="en-US" sz="2600" b="1" dirty="0" err="1" smtClean="0"/>
              <a:t>l'Asie</a:t>
            </a:r>
            <a:r>
              <a:rPr lang="en-US" sz="2600" b="1" dirty="0" smtClean="0"/>
              <a:t>. </a:t>
            </a:r>
            <a:endParaRPr lang="fr-FR" sz="26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taj-mahal2"/>
          <p:cNvPicPr>
            <a:picLocks noChangeAspect="1" noChangeArrowheads="1"/>
          </p:cNvPicPr>
          <p:nvPr/>
        </p:nvPicPr>
        <p:blipFill>
          <a:blip r:embed="rId2"/>
          <a:srcRect/>
          <a:stretch>
            <a:fillRect/>
          </a:stretch>
        </p:blipFill>
        <p:spPr bwMode="auto">
          <a:xfrm>
            <a:off x="4459172" y="3429000"/>
            <a:ext cx="4684828" cy="3429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074" name="Picture 2" descr="C:\Documents and Settings\Administrateur\Bureau\khalil\IMGP2272.JPG"/>
          <p:cNvPicPr>
            <a:picLocks noChangeAspect="1" noChangeArrowheads="1"/>
          </p:cNvPicPr>
          <p:nvPr/>
        </p:nvPicPr>
        <p:blipFill>
          <a:blip r:embed="rId3"/>
          <a:srcRect/>
          <a:stretch>
            <a:fillRect/>
          </a:stretch>
        </p:blipFill>
        <p:spPr bwMode="auto">
          <a:xfrm>
            <a:off x="0" y="0"/>
            <a:ext cx="5500694" cy="4120011"/>
          </a:xfrm>
          <a:prstGeom prst="rect">
            <a:avLst/>
          </a:prstGeom>
          <a:noFill/>
        </p:spPr>
      </p:pic>
      <p:pic>
        <p:nvPicPr>
          <p:cNvPr id="6" name="Image 5" descr="http://www.clio.fr/images/vignettes/PHOTOLISTE_20090827160721_inde_delhi_jardin_moghol_120_120-ombre-bord-autoscare.jpg">
            <a:hlinkClick r:id="rId4"/>
          </p:cNvPr>
          <p:cNvPicPr/>
          <p:nvPr/>
        </p:nvPicPr>
        <p:blipFill>
          <a:blip r:embed="rId5"/>
          <a:srcRect/>
          <a:stretch>
            <a:fillRect/>
          </a:stretch>
        </p:blipFill>
        <p:spPr bwMode="auto">
          <a:xfrm>
            <a:off x="0" y="4143380"/>
            <a:ext cx="4429124" cy="2714620"/>
          </a:xfrm>
          <a:prstGeom prst="rect">
            <a:avLst/>
          </a:prstGeom>
          <a:noFill/>
          <a:ln w="9525">
            <a:noFill/>
            <a:miter lim="800000"/>
            <a:headEnd/>
            <a:tailEnd/>
          </a:ln>
        </p:spPr>
      </p:pic>
      <p:pic>
        <p:nvPicPr>
          <p:cNvPr id="7" name="Image 6"/>
          <p:cNvPicPr/>
          <p:nvPr/>
        </p:nvPicPr>
        <p:blipFill>
          <a:blip r:embed="rId6"/>
          <a:srcRect/>
          <a:stretch>
            <a:fillRect/>
          </a:stretch>
        </p:blipFill>
        <p:spPr bwMode="auto">
          <a:xfrm>
            <a:off x="5500694" y="0"/>
            <a:ext cx="3643306" cy="3357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290</TotalTime>
  <Words>988</Words>
  <Application>Microsoft Office PowerPoint</Application>
  <PresentationFormat>Affichage à l'écran (4:3)</PresentationFormat>
  <Paragraphs>50</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Mini projet:  Type d’aménagement des espaces verts: EX: Jardins mogholes  </vt:lpstr>
      <vt:lpstr>Plan de travaille </vt:lpstr>
      <vt:lpstr>Diapositive 3</vt:lpstr>
      <vt:lpstr>Carte de situation:</vt:lpstr>
      <vt:lpstr>Historiques du jardin moghol:</vt:lpstr>
      <vt:lpstr>Caractéristiques du jardin moghol:</vt:lpstr>
      <vt:lpstr>Diapositive 7</vt:lpstr>
      <vt:lpstr>Diapositive 8</vt:lpstr>
      <vt:lpstr>Diapositive 9</vt:lpstr>
      <vt:lpstr>Jardins mausolée Humayun</vt:lpstr>
      <vt:lpstr>Diapositive 11</vt:lpstr>
      <vt:lpstr>Exemple d’un plan de masse d’un jardin moghole:</vt:lpstr>
      <vt:lpstr>Conclusion:</vt:lpstr>
    </vt:vector>
  </TitlesOfParts>
  <Company>XPSP2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 d’amenagement des espaces verts: EX: Jardins mogholes  </dc:title>
  <dc:creator>Admin</dc:creator>
  <cp:lastModifiedBy>Admin</cp:lastModifiedBy>
  <cp:revision>33</cp:revision>
  <dcterms:created xsi:type="dcterms:W3CDTF">2010-11-29T20:06:15Z</dcterms:created>
  <dcterms:modified xsi:type="dcterms:W3CDTF">2010-11-30T10:45:36Z</dcterms:modified>
</cp:coreProperties>
</file>