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6"/>
  </p:notesMasterIdLst>
  <p:sldIdLst>
    <p:sldId id="256" r:id="rId2"/>
    <p:sldId id="265" r:id="rId3"/>
    <p:sldId id="262" r:id="rId4"/>
    <p:sldId id="263" r:id="rId5"/>
    <p:sldId id="258" r:id="rId6"/>
    <p:sldId id="266" r:id="rId7"/>
    <p:sldId id="257" r:id="rId8"/>
    <p:sldId id="260" r:id="rId9"/>
    <p:sldId id="267" r:id="rId10"/>
    <p:sldId id="261" r:id="rId11"/>
    <p:sldId id="259" r:id="rId12"/>
    <p:sldId id="264" r:id="rId13"/>
    <p:sldId id="268" r:id="rId14"/>
    <p:sldId id="269" r:id="rId15"/>
  </p:sldIdLst>
  <p:sldSz cx="9693275" cy="73152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146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293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438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585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5731" algn="r" defTabSz="914293" rtl="1" eaLnBrk="1" latinLnBrk="0" hangingPunct="1">
      <a:defRPr sz="19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2877" algn="r" defTabSz="914293" rtl="1" eaLnBrk="1" latinLnBrk="0" hangingPunct="1">
      <a:defRPr sz="19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023" algn="r" defTabSz="914293" rtl="1" eaLnBrk="1" latinLnBrk="0" hangingPunct="1">
      <a:defRPr sz="19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169" algn="r" defTabSz="914293" rtl="1" eaLnBrk="1" latinLnBrk="0" hangingPunct="1">
      <a:defRPr sz="19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032" y="-90"/>
      </p:cViewPr>
      <p:guideLst>
        <p:guide orient="horz" pos="2304"/>
        <p:guide pos="305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463616E-B5EC-48B1-B2CD-89B216BA25D7}" type="doc">
      <dgm:prSet loTypeId="urn:microsoft.com/office/officeart/2005/8/layout/hierarchy3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pPr rtl="1"/>
          <a:endParaRPr lang="ar-EG"/>
        </a:p>
      </dgm:t>
    </dgm:pt>
    <dgm:pt modelId="{B58CDA03-251E-4F32-807B-FCDF9BE3C4AB}">
      <dgm:prSet phldrT="[Text]"/>
      <dgm:spPr/>
      <dgm:t>
        <a:bodyPr/>
        <a:lstStyle/>
        <a:p>
          <a:pPr rtl="1"/>
          <a:r>
            <a:rPr lang="ar-EG" b="1" dirty="0" smtClean="0"/>
            <a:t>المياه الدولية</a:t>
          </a:r>
          <a:endParaRPr lang="ar-EG" dirty="0"/>
        </a:p>
      </dgm:t>
    </dgm:pt>
    <dgm:pt modelId="{4F5F8697-92AA-4F72-BFB7-5D39857F3235}" type="parTrans" cxnId="{DF56C818-30DE-4AFA-9D37-31605C0BCF83}">
      <dgm:prSet/>
      <dgm:spPr/>
      <dgm:t>
        <a:bodyPr/>
        <a:lstStyle/>
        <a:p>
          <a:pPr rtl="1"/>
          <a:endParaRPr lang="ar-EG"/>
        </a:p>
      </dgm:t>
    </dgm:pt>
    <dgm:pt modelId="{679F2210-4112-4E09-9FCA-3C18E9C95D06}" type="sibTrans" cxnId="{DF56C818-30DE-4AFA-9D37-31605C0BCF83}">
      <dgm:prSet/>
      <dgm:spPr/>
      <dgm:t>
        <a:bodyPr/>
        <a:lstStyle/>
        <a:p>
          <a:pPr rtl="1"/>
          <a:endParaRPr lang="ar-EG"/>
        </a:p>
      </dgm:t>
    </dgm:pt>
    <dgm:pt modelId="{CE20B633-D3EB-44E0-9DB7-42E714BF7B93}">
      <dgm:prSet phldrT="[Text]"/>
      <dgm:spPr/>
      <dgm:t>
        <a:bodyPr/>
        <a:lstStyle/>
        <a:p>
          <a:pPr rtl="1"/>
          <a:r>
            <a:rPr lang="ar-EG" dirty="0" smtClean="0"/>
            <a:t>المحيطات، النظم البيئية البحرية الكبيرة، البحار المغلقة وشبه المغلقة، الأنهارالتى لها أحواض صرف مشتركة بين دولتين أو أكثر</a:t>
          </a:r>
          <a:endParaRPr lang="ar-EG" dirty="0"/>
        </a:p>
      </dgm:t>
    </dgm:pt>
    <dgm:pt modelId="{BB9D6E1E-A58F-4FAF-8C5D-7915568DCABC}" type="parTrans" cxnId="{48AC7031-499D-408B-9FBB-58FBFEECA599}">
      <dgm:prSet/>
      <dgm:spPr/>
      <dgm:t>
        <a:bodyPr/>
        <a:lstStyle/>
        <a:p>
          <a:pPr rtl="1"/>
          <a:endParaRPr lang="ar-EG"/>
        </a:p>
      </dgm:t>
    </dgm:pt>
    <dgm:pt modelId="{5D137AF5-9110-4756-9139-61DFA750C7F6}" type="sibTrans" cxnId="{48AC7031-499D-408B-9FBB-58FBFEECA599}">
      <dgm:prSet/>
      <dgm:spPr/>
      <dgm:t>
        <a:bodyPr/>
        <a:lstStyle/>
        <a:p>
          <a:pPr rtl="1"/>
          <a:endParaRPr lang="ar-EG"/>
        </a:p>
      </dgm:t>
    </dgm:pt>
    <dgm:pt modelId="{FDBBF51E-4A42-4DE6-B61E-3B4488027E05}">
      <dgm:prSet phldrT="[Text]" phldr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pPr rtl="1"/>
          <a:endParaRPr lang="ar-EG" dirty="0"/>
        </a:p>
      </dgm:t>
    </dgm:pt>
    <dgm:pt modelId="{4300DC2D-BF36-46D9-BC98-7EA2243A7BC6}" type="parTrans" cxnId="{0EAF74A9-BCE7-4CD8-8937-FC17203C0D9A}">
      <dgm:prSet/>
      <dgm:spPr/>
      <dgm:t>
        <a:bodyPr/>
        <a:lstStyle/>
        <a:p>
          <a:pPr rtl="1"/>
          <a:endParaRPr lang="ar-EG"/>
        </a:p>
      </dgm:t>
    </dgm:pt>
    <dgm:pt modelId="{F01E4708-1F91-4038-B170-7E48F9EA693F}" type="sibTrans" cxnId="{0EAF74A9-BCE7-4CD8-8937-FC17203C0D9A}">
      <dgm:prSet/>
      <dgm:spPr/>
      <dgm:t>
        <a:bodyPr/>
        <a:lstStyle/>
        <a:p>
          <a:pPr rtl="1"/>
          <a:endParaRPr lang="ar-EG"/>
        </a:p>
      </dgm:t>
    </dgm:pt>
    <dgm:pt modelId="{118083F8-33FA-44D8-A746-3D7FB5841279}">
      <dgm:prSet phldrT="[Text]"/>
      <dgm:spPr/>
      <dgm:t>
        <a:bodyPr/>
        <a:lstStyle/>
        <a:p>
          <a:pPr rtl="1"/>
          <a:r>
            <a:rPr lang="ar-EG" b="1" dirty="0" smtClean="0"/>
            <a:t>المياه الإقليمية </a:t>
          </a:r>
          <a:endParaRPr lang="ar-EG" dirty="0"/>
        </a:p>
      </dgm:t>
    </dgm:pt>
    <dgm:pt modelId="{A7232189-6AC4-417A-823F-5C34A3832447}" type="parTrans" cxnId="{757E115F-12E3-4937-B7E2-C81FA7360F78}">
      <dgm:prSet/>
      <dgm:spPr/>
      <dgm:t>
        <a:bodyPr/>
        <a:lstStyle/>
        <a:p>
          <a:pPr rtl="1"/>
          <a:endParaRPr lang="ar-EG"/>
        </a:p>
      </dgm:t>
    </dgm:pt>
    <dgm:pt modelId="{2DDABA84-6AD2-4892-B48D-11A5373420D3}" type="sibTrans" cxnId="{757E115F-12E3-4937-B7E2-C81FA7360F78}">
      <dgm:prSet/>
      <dgm:spPr/>
      <dgm:t>
        <a:bodyPr/>
        <a:lstStyle/>
        <a:p>
          <a:pPr rtl="1"/>
          <a:endParaRPr lang="ar-EG"/>
        </a:p>
      </dgm:t>
    </dgm:pt>
    <dgm:pt modelId="{1C6040FB-926B-477F-B6D5-6BA6AD2286EB}">
      <dgm:prSet phldrT="[Text]"/>
      <dgm:spPr/>
      <dgm:t>
        <a:bodyPr/>
        <a:lstStyle/>
        <a:p>
          <a:pPr rtl="1"/>
          <a:r>
            <a:rPr lang="ar-EG" dirty="0" smtClean="0"/>
            <a:t>مياه البحار والمحيطات التي تمتلك دولة ما حق السيادة عليها</a:t>
          </a:r>
          <a:endParaRPr lang="ar-EG" dirty="0"/>
        </a:p>
      </dgm:t>
    </dgm:pt>
    <dgm:pt modelId="{A6759278-52A0-4C2F-B3B4-E0D1581F4CDC}" type="parTrans" cxnId="{09677F50-1DDC-47F7-BF01-5F1E6C653B8D}">
      <dgm:prSet/>
      <dgm:spPr/>
      <dgm:t>
        <a:bodyPr/>
        <a:lstStyle/>
        <a:p>
          <a:pPr rtl="1"/>
          <a:endParaRPr lang="ar-EG"/>
        </a:p>
      </dgm:t>
    </dgm:pt>
    <dgm:pt modelId="{5442020C-892B-467A-8F84-836E2A69D0EB}" type="sibTrans" cxnId="{09677F50-1DDC-47F7-BF01-5F1E6C653B8D}">
      <dgm:prSet/>
      <dgm:spPr/>
      <dgm:t>
        <a:bodyPr/>
        <a:lstStyle/>
        <a:p>
          <a:pPr rtl="1"/>
          <a:endParaRPr lang="ar-EG"/>
        </a:p>
      </dgm:t>
    </dgm:pt>
    <dgm:pt modelId="{8FB1703E-AFCB-4C05-918D-1F6C2AC9180B}" type="pres">
      <dgm:prSet presAssocID="{B463616E-B5EC-48B1-B2CD-89B216BA25D7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EG"/>
        </a:p>
      </dgm:t>
    </dgm:pt>
    <dgm:pt modelId="{70AABFD5-21C6-4A8E-9813-70B158916372}" type="pres">
      <dgm:prSet presAssocID="{B58CDA03-251E-4F32-807B-FCDF9BE3C4AB}" presName="root" presStyleCnt="0"/>
      <dgm:spPr/>
    </dgm:pt>
    <dgm:pt modelId="{67AE2F04-E8EC-4CB7-AD6D-FF8726CAF151}" type="pres">
      <dgm:prSet presAssocID="{B58CDA03-251E-4F32-807B-FCDF9BE3C4AB}" presName="rootComposite" presStyleCnt="0"/>
      <dgm:spPr/>
    </dgm:pt>
    <dgm:pt modelId="{50B81B19-A110-44C1-BA76-6C77DFFE209F}" type="pres">
      <dgm:prSet presAssocID="{B58CDA03-251E-4F32-807B-FCDF9BE3C4AB}" presName="rootText" presStyleLbl="node1" presStyleIdx="0" presStyleCnt="2"/>
      <dgm:spPr/>
      <dgm:t>
        <a:bodyPr/>
        <a:lstStyle/>
        <a:p>
          <a:pPr rtl="1"/>
          <a:endParaRPr lang="ar-EG"/>
        </a:p>
      </dgm:t>
    </dgm:pt>
    <dgm:pt modelId="{B22666BD-2F83-4614-B99D-BC6FEE6E0E83}" type="pres">
      <dgm:prSet presAssocID="{B58CDA03-251E-4F32-807B-FCDF9BE3C4AB}" presName="rootConnector" presStyleLbl="node1" presStyleIdx="0" presStyleCnt="2"/>
      <dgm:spPr/>
      <dgm:t>
        <a:bodyPr/>
        <a:lstStyle/>
        <a:p>
          <a:pPr rtl="1"/>
          <a:endParaRPr lang="ar-EG"/>
        </a:p>
      </dgm:t>
    </dgm:pt>
    <dgm:pt modelId="{E5580A86-C77A-47A8-B780-D20E1D1A8426}" type="pres">
      <dgm:prSet presAssocID="{B58CDA03-251E-4F32-807B-FCDF9BE3C4AB}" presName="childShape" presStyleCnt="0"/>
      <dgm:spPr/>
    </dgm:pt>
    <dgm:pt modelId="{28EDBF55-BAA9-47D1-8F49-693D8C5405D5}" type="pres">
      <dgm:prSet presAssocID="{BB9D6E1E-A58F-4FAF-8C5D-7915568DCABC}" presName="Name13" presStyleLbl="parChTrans1D2" presStyleIdx="0" presStyleCnt="3"/>
      <dgm:spPr/>
      <dgm:t>
        <a:bodyPr/>
        <a:lstStyle/>
        <a:p>
          <a:pPr rtl="1"/>
          <a:endParaRPr lang="ar-EG"/>
        </a:p>
      </dgm:t>
    </dgm:pt>
    <dgm:pt modelId="{6A907A3A-8385-4E5F-BCA9-F52BFB8D44B4}" type="pres">
      <dgm:prSet presAssocID="{CE20B633-D3EB-44E0-9DB7-42E714BF7B93}" presName="childText" presStyleLbl="bgAcc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EG"/>
        </a:p>
      </dgm:t>
    </dgm:pt>
    <dgm:pt modelId="{F4B3F8F6-1AEA-48B4-9418-58DACAFD0454}" type="pres">
      <dgm:prSet presAssocID="{4300DC2D-BF36-46D9-BC98-7EA2243A7BC6}" presName="Name13" presStyleLbl="parChTrans1D2" presStyleIdx="1" presStyleCnt="3"/>
      <dgm:spPr/>
      <dgm:t>
        <a:bodyPr/>
        <a:lstStyle/>
        <a:p>
          <a:pPr rtl="1"/>
          <a:endParaRPr lang="ar-EG"/>
        </a:p>
      </dgm:t>
    </dgm:pt>
    <dgm:pt modelId="{107985DB-BDB5-4CDE-980D-5F1BEFAFB5A3}" type="pres">
      <dgm:prSet presAssocID="{FDBBF51E-4A42-4DE6-B61E-3B4488027E05}" presName="childText" presStyleLbl="bgAcc1" presStyleIdx="1" presStyleCnt="3" custAng="0" custScaleX="227956" custScaleY="222256">
        <dgm:presLayoutVars>
          <dgm:bulletEnabled val="1"/>
        </dgm:presLayoutVars>
      </dgm:prSet>
      <dgm:spPr/>
      <dgm:t>
        <a:bodyPr/>
        <a:lstStyle/>
        <a:p>
          <a:pPr rtl="1"/>
          <a:endParaRPr lang="ar-EG"/>
        </a:p>
      </dgm:t>
    </dgm:pt>
    <dgm:pt modelId="{60F24F74-E23D-4222-A199-FC21329EC9BD}" type="pres">
      <dgm:prSet presAssocID="{118083F8-33FA-44D8-A746-3D7FB5841279}" presName="root" presStyleCnt="0"/>
      <dgm:spPr/>
    </dgm:pt>
    <dgm:pt modelId="{9A5C3669-CE06-4B19-9CA4-73D469652FAF}" type="pres">
      <dgm:prSet presAssocID="{118083F8-33FA-44D8-A746-3D7FB5841279}" presName="rootComposite" presStyleCnt="0"/>
      <dgm:spPr/>
    </dgm:pt>
    <dgm:pt modelId="{8B1419EE-B57E-4B21-8B99-33B7BC590A06}" type="pres">
      <dgm:prSet presAssocID="{118083F8-33FA-44D8-A746-3D7FB5841279}" presName="rootText" presStyleLbl="node1" presStyleIdx="1" presStyleCnt="2"/>
      <dgm:spPr/>
      <dgm:t>
        <a:bodyPr/>
        <a:lstStyle/>
        <a:p>
          <a:pPr rtl="1"/>
          <a:endParaRPr lang="ar-EG"/>
        </a:p>
      </dgm:t>
    </dgm:pt>
    <dgm:pt modelId="{A6F90CC4-EF50-446F-B3DD-F2D1E5A17F34}" type="pres">
      <dgm:prSet presAssocID="{118083F8-33FA-44D8-A746-3D7FB5841279}" presName="rootConnector" presStyleLbl="node1" presStyleIdx="1" presStyleCnt="2"/>
      <dgm:spPr/>
      <dgm:t>
        <a:bodyPr/>
        <a:lstStyle/>
        <a:p>
          <a:pPr rtl="1"/>
          <a:endParaRPr lang="ar-EG"/>
        </a:p>
      </dgm:t>
    </dgm:pt>
    <dgm:pt modelId="{A2686833-FAF4-4CE8-92C9-80696663183B}" type="pres">
      <dgm:prSet presAssocID="{118083F8-33FA-44D8-A746-3D7FB5841279}" presName="childShape" presStyleCnt="0"/>
      <dgm:spPr/>
    </dgm:pt>
    <dgm:pt modelId="{8394581F-4C70-47A1-8112-66A9FCBEDF1C}" type="pres">
      <dgm:prSet presAssocID="{A6759278-52A0-4C2F-B3B4-E0D1581F4CDC}" presName="Name13" presStyleLbl="parChTrans1D2" presStyleIdx="2" presStyleCnt="3"/>
      <dgm:spPr/>
      <dgm:t>
        <a:bodyPr/>
        <a:lstStyle/>
        <a:p>
          <a:pPr rtl="1"/>
          <a:endParaRPr lang="ar-EG"/>
        </a:p>
      </dgm:t>
    </dgm:pt>
    <dgm:pt modelId="{255E0BF7-C660-47B7-B78B-6E104AB1321B}" type="pres">
      <dgm:prSet presAssocID="{1C6040FB-926B-477F-B6D5-6BA6AD2286EB}" presName="childText" presStyleLbl="bgAcc1" presStyleIdx="2" presStyleCnt="3" custLinFactNeighborX="-9715" custLinFactNeighborY="1231">
        <dgm:presLayoutVars>
          <dgm:bulletEnabled val="1"/>
        </dgm:presLayoutVars>
      </dgm:prSet>
      <dgm:spPr/>
      <dgm:t>
        <a:bodyPr/>
        <a:lstStyle/>
        <a:p>
          <a:pPr rtl="1"/>
          <a:endParaRPr lang="ar-EG"/>
        </a:p>
      </dgm:t>
    </dgm:pt>
  </dgm:ptLst>
  <dgm:cxnLst>
    <dgm:cxn modelId="{86F689DE-B4DB-4469-B19F-CBB98A9184EB}" type="presOf" srcId="{B58CDA03-251E-4F32-807B-FCDF9BE3C4AB}" destId="{B22666BD-2F83-4614-B99D-BC6FEE6E0E83}" srcOrd="1" destOrd="0" presId="urn:microsoft.com/office/officeart/2005/8/layout/hierarchy3"/>
    <dgm:cxn modelId="{48AC7031-499D-408B-9FBB-58FBFEECA599}" srcId="{B58CDA03-251E-4F32-807B-FCDF9BE3C4AB}" destId="{CE20B633-D3EB-44E0-9DB7-42E714BF7B93}" srcOrd="0" destOrd="0" parTransId="{BB9D6E1E-A58F-4FAF-8C5D-7915568DCABC}" sibTransId="{5D137AF5-9110-4756-9139-61DFA750C7F6}"/>
    <dgm:cxn modelId="{DF56C818-30DE-4AFA-9D37-31605C0BCF83}" srcId="{B463616E-B5EC-48B1-B2CD-89B216BA25D7}" destId="{B58CDA03-251E-4F32-807B-FCDF9BE3C4AB}" srcOrd="0" destOrd="0" parTransId="{4F5F8697-92AA-4F72-BFB7-5D39857F3235}" sibTransId="{679F2210-4112-4E09-9FCA-3C18E9C95D06}"/>
    <dgm:cxn modelId="{63D8F009-92F4-46AC-AA42-6A28082BF5DA}" type="presOf" srcId="{B463616E-B5EC-48B1-B2CD-89B216BA25D7}" destId="{8FB1703E-AFCB-4C05-918D-1F6C2AC9180B}" srcOrd="0" destOrd="0" presId="urn:microsoft.com/office/officeart/2005/8/layout/hierarchy3"/>
    <dgm:cxn modelId="{44EED1B2-3412-41CB-BDAF-90FFC04CCAC3}" type="presOf" srcId="{CE20B633-D3EB-44E0-9DB7-42E714BF7B93}" destId="{6A907A3A-8385-4E5F-BCA9-F52BFB8D44B4}" srcOrd="0" destOrd="0" presId="urn:microsoft.com/office/officeart/2005/8/layout/hierarchy3"/>
    <dgm:cxn modelId="{F23B8DE9-3D16-4301-AE0E-EE9ED16AD8C1}" type="presOf" srcId="{118083F8-33FA-44D8-A746-3D7FB5841279}" destId="{8B1419EE-B57E-4B21-8B99-33B7BC590A06}" srcOrd="0" destOrd="0" presId="urn:microsoft.com/office/officeart/2005/8/layout/hierarchy3"/>
    <dgm:cxn modelId="{757E115F-12E3-4937-B7E2-C81FA7360F78}" srcId="{B463616E-B5EC-48B1-B2CD-89B216BA25D7}" destId="{118083F8-33FA-44D8-A746-3D7FB5841279}" srcOrd="1" destOrd="0" parTransId="{A7232189-6AC4-417A-823F-5C34A3832447}" sibTransId="{2DDABA84-6AD2-4892-B48D-11A5373420D3}"/>
    <dgm:cxn modelId="{276D8BE1-D8B8-48AE-B7C4-3E22FD2597F5}" type="presOf" srcId="{BB9D6E1E-A58F-4FAF-8C5D-7915568DCABC}" destId="{28EDBF55-BAA9-47D1-8F49-693D8C5405D5}" srcOrd="0" destOrd="0" presId="urn:microsoft.com/office/officeart/2005/8/layout/hierarchy3"/>
    <dgm:cxn modelId="{D1C65B9C-FDDA-464E-BD1D-B56E67E683AC}" type="presOf" srcId="{FDBBF51E-4A42-4DE6-B61E-3B4488027E05}" destId="{107985DB-BDB5-4CDE-980D-5F1BEFAFB5A3}" srcOrd="0" destOrd="0" presId="urn:microsoft.com/office/officeart/2005/8/layout/hierarchy3"/>
    <dgm:cxn modelId="{825AB342-5A08-47F5-97EF-C8856F1A75AF}" type="presOf" srcId="{1C6040FB-926B-477F-B6D5-6BA6AD2286EB}" destId="{255E0BF7-C660-47B7-B78B-6E104AB1321B}" srcOrd="0" destOrd="0" presId="urn:microsoft.com/office/officeart/2005/8/layout/hierarchy3"/>
    <dgm:cxn modelId="{CF39D35F-CE2F-4449-9A9B-69F4F0422FE6}" type="presOf" srcId="{B58CDA03-251E-4F32-807B-FCDF9BE3C4AB}" destId="{50B81B19-A110-44C1-BA76-6C77DFFE209F}" srcOrd="0" destOrd="0" presId="urn:microsoft.com/office/officeart/2005/8/layout/hierarchy3"/>
    <dgm:cxn modelId="{60715A93-AF9C-408F-9FC3-78B556548812}" type="presOf" srcId="{A6759278-52A0-4C2F-B3B4-E0D1581F4CDC}" destId="{8394581F-4C70-47A1-8112-66A9FCBEDF1C}" srcOrd="0" destOrd="0" presId="urn:microsoft.com/office/officeart/2005/8/layout/hierarchy3"/>
    <dgm:cxn modelId="{09677F50-1DDC-47F7-BF01-5F1E6C653B8D}" srcId="{118083F8-33FA-44D8-A746-3D7FB5841279}" destId="{1C6040FB-926B-477F-B6D5-6BA6AD2286EB}" srcOrd="0" destOrd="0" parTransId="{A6759278-52A0-4C2F-B3B4-E0D1581F4CDC}" sibTransId="{5442020C-892B-467A-8F84-836E2A69D0EB}"/>
    <dgm:cxn modelId="{0EAF74A9-BCE7-4CD8-8937-FC17203C0D9A}" srcId="{B58CDA03-251E-4F32-807B-FCDF9BE3C4AB}" destId="{FDBBF51E-4A42-4DE6-B61E-3B4488027E05}" srcOrd="1" destOrd="0" parTransId="{4300DC2D-BF36-46D9-BC98-7EA2243A7BC6}" sibTransId="{F01E4708-1F91-4038-B170-7E48F9EA693F}"/>
    <dgm:cxn modelId="{AFA5D652-902B-4515-8DFD-9E0852B85B3E}" type="presOf" srcId="{4300DC2D-BF36-46D9-BC98-7EA2243A7BC6}" destId="{F4B3F8F6-1AEA-48B4-9418-58DACAFD0454}" srcOrd="0" destOrd="0" presId="urn:microsoft.com/office/officeart/2005/8/layout/hierarchy3"/>
    <dgm:cxn modelId="{D371D085-C6EE-4D17-998D-3B179B4F5768}" type="presOf" srcId="{118083F8-33FA-44D8-A746-3D7FB5841279}" destId="{A6F90CC4-EF50-446F-B3DD-F2D1E5A17F34}" srcOrd="1" destOrd="0" presId="urn:microsoft.com/office/officeart/2005/8/layout/hierarchy3"/>
    <dgm:cxn modelId="{55401029-A12A-4ED0-8F91-FC40FC48A4E5}" type="presParOf" srcId="{8FB1703E-AFCB-4C05-918D-1F6C2AC9180B}" destId="{70AABFD5-21C6-4A8E-9813-70B158916372}" srcOrd="0" destOrd="0" presId="urn:microsoft.com/office/officeart/2005/8/layout/hierarchy3"/>
    <dgm:cxn modelId="{EDED729A-8278-4F92-BC12-C803DD4BF0FD}" type="presParOf" srcId="{70AABFD5-21C6-4A8E-9813-70B158916372}" destId="{67AE2F04-E8EC-4CB7-AD6D-FF8726CAF151}" srcOrd="0" destOrd="0" presId="urn:microsoft.com/office/officeart/2005/8/layout/hierarchy3"/>
    <dgm:cxn modelId="{C58EAC9F-B076-4DED-BF60-3139FADFF51C}" type="presParOf" srcId="{67AE2F04-E8EC-4CB7-AD6D-FF8726CAF151}" destId="{50B81B19-A110-44C1-BA76-6C77DFFE209F}" srcOrd="0" destOrd="0" presId="urn:microsoft.com/office/officeart/2005/8/layout/hierarchy3"/>
    <dgm:cxn modelId="{ED8B63EA-9145-483B-B79D-562F6BD08840}" type="presParOf" srcId="{67AE2F04-E8EC-4CB7-AD6D-FF8726CAF151}" destId="{B22666BD-2F83-4614-B99D-BC6FEE6E0E83}" srcOrd="1" destOrd="0" presId="urn:microsoft.com/office/officeart/2005/8/layout/hierarchy3"/>
    <dgm:cxn modelId="{D5BEF5C8-7921-4F48-B04D-3CBF39F17122}" type="presParOf" srcId="{70AABFD5-21C6-4A8E-9813-70B158916372}" destId="{E5580A86-C77A-47A8-B780-D20E1D1A8426}" srcOrd="1" destOrd="0" presId="urn:microsoft.com/office/officeart/2005/8/layout/hierarchy3"/>
    <dgm:cxn modelId="{DB4C39B0-8D5A-4D95-81AA-08261BBCF09B}" type="presParOf" srcId="{E5580A86-C77A-47A8-B780-D20E1D1A8426}" destId="{28EDBF55-BAA9-47D1-8F49-693D8C5405D5}" srcOrd="0" destOrd="0" presId="urn:microsoft.com/office/officeart/2005/8/layout/hierarchy3"/>
    <dgm:cxn modelId="{6F80D981-588E-44D2-AF37-F8DEA4A057C0}" type="presParOf" srcId="{E5580A86-C77A-47A8-B780-D20E1D1A8426}" destId="{6A907A3A-8385-4E5F-BCA9-F52BFB8D44B4}" srcOrd="1" destOrd="0" presId="urn:microsoft.com/office/officeart/2005/8/layout/hierarchy3"/>
    <dgm:cxn modelId="{034FA5E6-3292-417E-A59F-7BEDD8921567}" type="presParOf" srcId="{E5580A86-C77A-47A8-B780-D20E1D1A8426}" destId="{F4B3F8F6-1AEA-48B4-9418-58DACAFD0454}" srcOrd="2" destOrd="0" presId="urn:microsoft.com/office/officeart/2005/8/layout/hierarchy3"/>
    <dgm:cxn modelId="{2FE78AA1-E9A9-4A26-8C86-FC84CF0214A1}" type="presParOf" srcId="{E5580A86-C77A-47A8-B780-D20E1D1A8426}" destId="{107985DB-BDB5-4CDE-980D-5F1BEFAFB5A3}" srcOrd="3" destOrd="0" presId="urn:microsoft.com/office/officeart/2005/8/layout/hierarchy3"/>
    <dgm:cxn modelId="{82434128-5EF5-4591-B50B-8759E881372C}" type="presParOf" srcId="{8FB1703E-AFCB-4C05-918D-1F6C2AC9180B}" destId="{60F24F74-E23D-4222-A199-FC21329EC9BD}" srcOrd="1" destOrd="0" presId="urn:microsoft.com/office/officeart/2005/8/layout/hierarchy3"/>
    <dgm:cxn modelId="{7AA2D966-4591-4310-B3DD-87FA718D29F8}" type="presParOf" srcId="{60F24F74-E23D-4222-A199-FC21329EC9BD}" destId="{9A5C3669-CE06-4B19-9CA4-73D469652FAF}" srcOrd="0" destOrd="0" presId="urn:microsoft.com/office/officeart/2005/8/layout/hierarchy3"/>
    <dgm:cxn modelId="{650A521E-D8BF-4AD9-A05D-4C90941D43BF}" type="presParOf" srcId="{9A5C3669-CE06-4B19-9CA4-73D469652FAF}" destId="{8B1419EE-B57E-4B21-8B99-33B7BC590A06}" srcOrd="0" destOrd="0" presId="urn:microsoft.com/office/officeart/2005/8/layout/hierarchy3"/>
    <dgm:cxn modelId="{0F054376-5950-452D-B5DC-68607CF38898}" type="presParOf" srcId="{9A5C3669-CE06-4B19-9CA4-73D469652FAF}" destId="{A6F90CC4-EF50-446F-B3DD-F2D1E5A17F34}" srcOrd="1" destOrd="0" presId="urn:microsoft.com/office/officeart/2005/8/layout/hierarchy3"/>
    <dgm:cxn modelId="{9FB596F9-2173-4019-A599-620000E20331}" type="presParOf" srcId="{60F24F74-E23D-4222-A199-FC21329EC9BD}" destId="{A2686833-FAF4-4CE8-92C9-80696663183B}" srcOrd="1" destOrd="0" presId="urn:microsoft.com/office/officeart/2005/8/layout/hierarchy3"/>
    <dgm:cxn modelId="{D3149D80-E6CF-4B86-8ACA-7960F91EF397}" type="presParOf" srcId="{A2686833-FAF4-4CE8-92C9-80696663183B}" destId="{8394581F-4C70-47A1-8112-66A9FCBEDF1C}" srcOrd="0" destOrd="0" presId="urn:microsoft.com/office/officeart/2005/8/layout/hierarchy3"/>
    <dgm:cxn modelId="{E1E3E120-8497-47E2-9A67-2FE1CD952AC5}" type="presParOf" srcId="{A2686833-FAF4-4CE8-92C9-80696663183B}" destId="{255E0BF7-C660-47B7-B78B-6E104AB1321B}" srcOrd="1" destOrd="0" presId="urn:microsoft.com/office/officeart/2005/8/layout/hierarchy3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E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3C116E79-060E-48D0-BA94-600BFC004B4D}" type="datetimeFigureOut">
              <a:rPr lang="ar-EG" smtClean="0"/>
              <a:pPr/>
              <a:t>17/07/1433</a:t>
            </a:fld>
            <a:endParaRPr lang="ar-E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57288" y="685800"/>
            <a:ext cx="45434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E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E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B7702434-ED0B-4107-ACEE-7CFCCF80AF83}" type="slidenum">
              <a:rPr lang="ar-EG" smtClean="0"/>
              <a:pPr/>
              <a:t>‹#›</a:t>
            </a:fld>
            <a:endParaRPr lang="ar-E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293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46" algn="r" defTabSz="914293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93" algn="r" defTabSz="914293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38" algn="r" defTabSz="914293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585" algn="r" defTabSz="914293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31" algn="r" defTabSz="914293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877" algn="r" defTabSz="914293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23" algn="r" defTabSz="914293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169" algn="r" defTabSz="914293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7288" y="685800"/>
            <a:ext cx="45434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E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702434-ED0B-4107-ACEE-7CFCCF80AF83}" type="slidenum">
              <a:rPr lang="ar-EG" smtClean="0"/>
              <a:pPr/>
              <a:t>12</a:t>
            </a:fld>
            <a:endParaRPr lang="ar-EG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47381" y="1463040"/>
            <a:ext cx="8723948" cy="1950720"/>
          </a:xfrm>
        </p:spPr>
        <p:txBody>
          <a:bodyPr vert="horz" lIns="48591" tIns="0" rIns="48591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51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803FC-3408-448B-8F7B-1DCA5C46F3A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453991" y="3553811"/>
            <a:ext cx="6785293" cy="18694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85912" indent="0" algn="ctr">
              <a:buNone/>
            </a:lvl2pPr>
            <a:lvl3pPr marL="971824" indent="0" algn="ctr">
              <a:buNone/>
            </a:lvl3pPr>
            <a:lvl4pPr marL="1457736" indent="0" algn="ctr">
              <a:buNone/>
            </a:lvl4pPr>
            <a:lvl5pPr marL="1943649" indent="0" algn="ctr">
              <a:buNone/>
            </a:lvl5pPr>
            <a:lvl6pPr marL="2429561" indent="0" algn="ctr">
              <a:buNone/>
            </a:lvl6pPr>
            <a:lvl7pPr marL="2915473" indent="0" algn="ctr">
              <a:buNone/>
            </a:lvl7pPr>
            <a:lvl8pPr marL="3401385" indent="0" algn="ctr">
              <a:buNone/>
            </a:lvl8pPr>
            <a:lvl9pPr marL="3887297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  <p:transition>
    <p:pull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8F129-EF42-4BEC-BB28-D959EE94F3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27624" y="292948"/>
            <a:ext cx="2180987" cy="6241627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4664" y="292948"/>
            <a:ext cx="6381406" cy="6241627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EB427-F9CE-4093-BEDB-8214743A50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57F36-C61B-4D38-9969-1350584DDF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6323" y="650240"/>
            <a:ext cx="7512288" cy="195072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1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96323" y="2674972"/>
            <a:ext cx="7512288" cy="1610359"/>
          </a:xfrm>
        </p:spPr>
        <p:txBody>
          <a:bodyPr anchor="t"/>
          <a:lstStyle>
            <a:lvl1pPr marL="77746" indent="0" algn="l">
              <a:buNone/>
              <a:defRPr sz="2100">
                <a:solidFill>
                  <a:schemeClr val="tx1"/>
                </a:solidFill>
              </a:defRPr>
            </a:lvl1pPr>
            <a:lvl2pPr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00838" y="6844454"/>
            <a:ext cx="807773" cy="389467"/>
          </a:xfrm>
        </p:spPr>
        <p:txBody>
          <a:bodyPr/>
          <a:lstStyle/>
          <a:p>
            <a:fld id="{621C447A-AE94-46B8-8D43-081565F94A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4664" y="1706880"/>
            <a:ext cx="4281196" cy="4827694"/>
          </a:xfrm>
        </p:spPr>
        <p:txBody>
          <a:bodyPr/>
          <a:lstStyle>
            <a:lvl1pPr>
              <a:defRPr sz="2800"/>
            </a:lvl1pPr>
            <a:lvl2pPr>
              <a:defRPr sz="26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27415" y="1706880"/>
            <a:ext cx="4281196" cy="4827694"/>
          </a:xfrm>
        </p:spPr>
        <p:txBody>
          <a:bodyPr/>
          <a:lstStyle>
            <a:lvl1pPr>
              <a:defRPr sz="2800"/>
            </a:lvl1pPr>
            <a:lvl2pPr>
              <a:defRPr sz="26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C0082-555D-4122-9459-763F781B5B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664" y="291253"/>
            <a:ext cx="8723948" cy="12192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4664" y="1637453"/>
            <a:ext cx="4282880" cy="800946"/>
          </a:xfrm>
        </p:spPr>
        <p:txBody>
          <a:bodyPr anchor="ctr"/>
          <a:lstStyle>
            <a:lvl1pPr marL="0" indent="0">
              <a:buNone/>
              <a:defRPr sz="2600" b="0" cap="all" baseline="0">
                <a:solidFill>
                  <a:schemeClr val="tx1"/>
                </a:solidFill>
              </a:defRPr>
            </a:lvl1pPr>
            <a:lvl2pPr>
              <a:buNone/>
              <a:defRPr sz="2100" b="1"/>
            </a:lvl2pPr>
            <a:lvl3pPr>
              <a:buNone/>
              <a:defRPr sz="1900" b="1"/>
            </a:lvl3pPr>
            <a:lvl4pPr>
              <a:buNone/>
              <a:defRPr sz="1700" b="1"/>
            </a:lvl4pPr>
            <a:lvl5pPr>
              <a:buNone/>
              <a:defRPr sz="17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24050" y="1637453"/>
            <a:ext cx="4284562" cy="800946"/>
          </a:xfrm>
        </p:spPr>
        <p:txBody>
          <a:bodyPr anchor="ctr"/>
          <a:lstStyle>
            <a:lvl1pPr marL="0" indent="0">
              <a:buNone/>
              <a:defRPr sz="2600" b="0" cap="all" baseline="0">
                <a:solidFill>
                  <a:schemeClr val="tx1"/>
                </a:solidFill>
              </a:defRPr>
            </a:lvl1pPr>
            <a:lvl2pPr>
              <a:buNone/>
              <a:defRPr sz="2100" b="1"/>
            </a:lvl2pPr>
            <a:lvl3pPr>
              <a:buNone/>
              <a:defRPr sz="1900" b="1"/>
            </a:lvl3pPr>
            <a:lvl4pPr>
              <a:buNone/>
              <a:defRPr sz="1700" b="1"/>
            </a:lvl4pPr>
            <a:lvl5pPr>
              <a:buNone/>
              <a:defRPr sz="17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84664" y="2519680"/>
            <a:ext cx="4282880" cy="4014894"/>
          </a:xfrm>
        </p:spPr>
        <p:txBody>
          <a:bodyPr/>
          <a:lstStyle>
            <a:lvl1pPr>
              <a:defRPr sz="26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24050" y="2519680"/>
            <a:ext cx="4284562" cy="4014894"/>
          </a:xfrm>
        </p:spPr>
        <p:txBody>
          <a:bodyPr/>
          <a:lstStyle>
            <a:lvl1pPr>
              <a:defRPr sz="26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CEE51-B0FC-41FD-B4B4-B2EF544974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FA204-4013-449A-B711-0BFAC80AC5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308DD-397C-4A99-8B01-76FE3EF2AE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664" y="291253"/>
            <a:ext cx="3189021" cy="123952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3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84664" y="1625600"/>
            <a:ext cx="3189021" cy="4908974"/>
          </a:xfrm>
        </p:spPr>
        <p:txBody>
          <a:bodyPr/>
          <a:lstStyle>
            <a:lvl1pPr marL="0" indent="0">
              <a:buNone/>
              <a:defRPr sz="1500"/>
            </a:lvl1pPr>
            <a:lvl2pPr>
              <a:buNone/>
              <a:defRPr sz="1300"/>
            </a:lvl2pPr>
            <a:lvl3pPr>
              <a:buNone/>
              <a:defRPr sz="1100"/>
            </a:lvl3pPr>
            <a:lvl4pPr>
              <a:buNone/>
              <a:defRPr sz="1000"/>
            </a:lvl4pPr>
            <a:lvl5pPr>
              <a:buNone/>
              <a:defRPr sz="10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789801" y="291254"/>
            <a:ext cx="5418810" cy="6243321"/>
          </a:xfrm>
        </p:spPr>
        <p:txBody>
          <a:bodyPr/>
          <a:lstStyle>
            <a:lvl1pPr>
              <a:defRPr sz="2800"/>
            </a:lvl1pPr>
            <a:lvl2pPr>
              <a:defRPr sz="2600"/>
            </a:lvl2pPr>
            <a:lvl3pPr>
              <a:defRPr sz="2300"/>
            </a:lvl3pPr>
            <a:lvl4pPr>
              <a:defRPr sz="2100"/>
            </a:lvl4pPr>
            <a:lvl5pPr>
              <a:defRPr sz="19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9CDB7-E2CB-43AB-B5B9-344842E0CF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38655" y="650240"/>
            <a:ext cx="5815965" cy="557107"/>
          </a:xfrm>
        </p:spPr>
        <p:txBody>
          <a:bodyPr lIns="48591" rIns="48591" bIns="0" anchor="b">
            <a:sp3d prstMaterial="softEdge"/>
          </a:bodyPr>
          <a:lstStyle>
            <a:lvl1pPr algn="ctr">
              <a:buNone/>
              <a:defRPr sz="21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38655" y="1954107"/>
            <a:ext cx="5815965" cy="422656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marL="0" indent="0" algn="l" rtl="0" eaLnBrk="1" latinLnBrk="0" hangingPunct="1">
              <a:buNone/>
              <a:defRPr sz="34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38655" y="1244573"/>
            <a:ext cx="5815965" cy="565709"/>
          </a:xfrm>
        </p:spPr>
        <p:txBody>
          <a:bodyPr lIns="48591" tIns="48591" rIns="48591" anchor="t"/>
          <a:lstStyle>
            <a:lvl1pPr marL="0" indent="0" algn="ctr">
              <a:buNone/>
              <a:defRPr sz="1500"/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46741-A83E-41ED-9C66-8217FC81E0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84664" y="292947"/>
            <a:ext cx="8723948" cy="1219200"/>
          </a:xfrm>
          <a:prstGeom prst="rect">
            <a:avLst/>
          </a:prstGeom>
        </p:spPr>
        <p:txBody>
          <a:bodyPr vert="horz" lIns="97182" tIns="48591" rIns="97182" bIns="48591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84664" y="1706880"/>
            <a:ext cx="8723948" cy="5023104"/>
          </a:xfrm>
          <a:prstGeom prst="rect">
            <a:avLst/>
          </a:prstGeom>
        </p:spPr>
        <p:txBody>
          <a:bodyPr vert="horz" lIns="97182" tIns="48591" rIns="97182" bIns="48591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84664" y="6844454"/>
            <a:ext cx="2261764" cy="389467"/>
          </a:xfrm>
          <a:prstGeom prst="rect">
            <a:avLst/>
          </a:prstGeom>
        </p:spPr>
        <p:txBody>
          <a:bodyPr vert="horz" lIns="97182" tIns="48591" rIns="97182" bIns="48591" anchor="b"/>
          <a:lstStyle>
            <a:lvl1pPr algn="l" eaLnBrk="1" latinLnBrk="0" hangingPunct="1">
              <a:defRPr kumimoji="0" sz="13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311869" y="6844454"/>
            <a:ext cx="3069537" cy="389467"/>
          </a:xfrm>
          <a:prstGeom prst="rect">
            <a:avLst/>
          </a:prstGeom>
        </p:spPr>
        <p:txBody>
          <a:bodyPr vert="horz" lIns="97182" tIns="48591" rIns="97182" bIns="48591" anchor="b"/>
          <a:lstStyle>
            <a:lvl1pPr algn="ctr" eaLnBrk="1" latinLnBrk="0" hangingPunct="1">
              <a:defRPr kumimoji="0" sz="13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400838" y="6844454"/>
            <a:ext cx="807773" cy="389467"/>
          </a:xfrm>
          <a:prstGeom prst="rect">
            <a:avLst/>
          </a:prstGeom>
        </p:spPr>
        <p:txBody>
          <a:bodyPr vert="horz" lIns="0" tIns="48591" rIns="0" bIns="48591" anchor="b"/>
          <a:lstStyle>
            <a:lvl1pPr algn="r" eaLnBrk="1" latinLnBrk="0" hangingPunct="1">
              <a:defRPr kumimoji="0" sz="13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2431D29-74FD-47E1-BECF-5545DF98D01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pull dir="r"/>
  </p:transition>
  <p:txStyles>
    <p:titleStyle>
      <a:lvl1pPr algn="ctr" rtl="1" eaLnBrk="1" latinLnBrk="0" hangingPunct="1">
        <a:spcBef>
          <a:spcPct val="0"/>
        </a:spcBef>
        <a:buNone/>
        <a:defRPr kumimoji="0" sz="44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83095" indent="-437321" algn="r" rtl="1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23233" indent="-301266" algn="r" rtl="1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205062" indent="-242956" algn="r" rtl="1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438300" indent="-194365" algn="r" rtl="1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1642383" indent="-194365" algn="r" rtl="1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1875621" indent="-194365" algn="r" rtl="1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089422" indent="-194365" algn="r" rtl="1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303224" indent="-194365" algn="r" rtl="1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17025" indent="-194365" algn="r" rtl="1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85912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71824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457736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943649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429561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915473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401385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887297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27075" y="3413125"/>
            <a:ext cx="8239125" cy="1568450"/>
          </a:xfrm>
        </p:spPr>
        <p:txBody>
          <a:bodyPr>
            <a:normAutofit fontScale="90000"/>
          </a:bodyPr>
          <a:lstStyle/>
          <a:p>
            <a:r>
              <a:rPr lang="en-US" sz="6400" dirty="0">
                <a:cs typeface="Aharoni" pitchFamily="2" charset="-79"/>
              </a:rPr>
              <a:t>Water rights </a:t>
            </a:r>
            <a:br>
              <a:rPr lang="en-US" sz="6400" dirty="0">
                <a:cs typeface="Aharoni" pitchFamily="2" charset="-79"/>
              </a:rPr>
            </a:br>
            <a:r>
              <a:rPr lang="ar-EG" sz="6400" dirty="0"/>
              <a:t>حقوق</a:t>
            </a:r>
            <a:r>
              <a:rPr lang="ar-EG" sz="6400" dirty="0">
                <a:cs typeface="Aharoni" pitchFamily="2" charset="-79"/>
              </a:rPr>
              <a:t> </a:t>
            </a:r>
            <a:r>
              <a:rPr lang="ar-EG" sz="6400" dirty="0"/>
              <a:t>المياة</a:t>
            </a:r>
            <a:r>
              <a:rPr lang="ar-EG" sz="6400" dirty="0">
                <a:cs typeface="Aharoni" pitchFamily="2" charset="-79"/>
              </a:rPr>
              <a:t/>
            </a:r>
            <a:br>
              <a:rPr lang="ar-EG" sz="6400" dirty="0">
                <a:cs typeface="Aharoni" pitchFamily="2" charset="-79"/>
              </a:rPr>
            </a:br>
            <a:r>
              <a:rPr lang="ar-EG" sz="6400" dirty="0">
                <a:cs typeface="Aharoni" pitchFamily="2" charset="-79"/>
              </a:rPr>
              <a:t/>
            </a:r>
            <a:br>
              <a:rPr lang="ar-EG" sz="6400" dirty="0">
                <a:cs typeface="Aharoni" pitchFamily="2" charset="-79"/>
              </a:rPr>
            </a:br>
            <a:endParaRPr lang="en-US" sz="6400" dirty="0">
              <a:cs typeface="Aharoni" pitchFamily="2" charset="-79"/>
            </a:endParaRPr>
          </a:p>
        </p:txBody>
      </p:sp>
      <p:pic>
        <p:nvPicPr>
          <p:cNvPr id="2053" name="Picture 5" descr="ainshamsuniversit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1514475" cy="152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ar-EG"/>
              <a:t>لا بد من الاشارة الى انهيار دور مصر فى القارة الافريقية </a:t>
            </a:r>
          </a:p>
          <a:p>
            <a:pPr>
              <a:buFontTx/>
              <a:buNone/>
            </a:pPr>
            <a:endParaRPr lang="ar-EG"/>
          </a:p>
          <a:p>
            <a:pPr algn="ctr">
              <a:buFontTx/>
              <a:buNone/>
            </a:pPr>
            <a:r>
              <a:rPr lang="ar-EG" b="1">
                <a:solidFill>
                  <a:schemeClr val="accent2"/>
                </a:solidFill>
              </a:rPr>
              <a:t>معلومة تاريخية</a:t>
            </a:r>
          </a:p>
          <a:p>
            <a:pPr algn="ctr">
              <a:buFontTx/>
              <a:buNone/>
            </a:pPr>
            <a:r>
              <a:rPr lang="ar-EG"/>
              <a:t>هناك بعض الدول الافريقية فى عيد استقلالها تكتب هذة العبارة </a:t>
            </a:r>
          </a:p>
          <a:p>
            <a:pPr algn="ctr">
              <a:buFontTx/>
              <a:buNone/>
            </a:pPr>
            <a:r>
              <a:rPr lang="en-US" u="sng"/>
              <a:t>Egypt = Nasser=milk for babies and guns for army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EG" sz="4300" u="sng" dirty="0">
                <a:solidFill>
                  <a:schemeClr val="accent2"/>
                </a:solidFill>
              </a:rPr>
              <a:t>بعض الحلول لازمات الماء:</a:t>
            </a:r>
            <a:br>
              <a:rPr lang="ar-EG" sz="4300" u="sng" dirty="0">
                <a:solidFill>
                  <a:schemeClr val="accent2"/>
                </a:solidFill>
              </a:rPr>
            </a:br>
            <a:endParaRPr lang="en-US" sz="4300" u="sng" dirty="0">
              <a:solidFill>
                <a:schemeClr val="accent2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503238" y="1676400"/>
            <a:ext cx="8724901" cy="4827588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ar-EG"/>
              <a:t>1.اعادة هيكلة تعريفة استهلاك الماء</a:t>
            </a:r>
            <a:r>
              <a:rPr lang="ar-EG">
                <a:solidFill>
                  <a:schemeClr val="accent2"/>
                </a:solidFill>
              </a:rPr>
              <a:t>(الفواتير</a:t>
            </a:r>
            <a:r>
              <a:rPr lang="ar-EG"/>
              <a:t>) بمعنى ان يقسم المستهلكون الى شرائح ويدفع المستهلك الاعلى اكثر من الاقل منة وهكذا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ar-EG"/>
              <a:t>2.الدول التى تتحمل جزء كبير من تكاليف المياة تعتبر تحمل الاعباء على المواطن فى يدرك قيمة المياة ولا بخطورة الازمة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ar-EG"/>
              <a:t>3.استخدام ماء غير ماء الشرب فى صيانة المساحات الخضراء فى المدن ورى المحاصيل غير الغذائية وتبريد معدات الطاقة..الخ</a:t>
            </a:r>
            <a:endParaRPr lang="en-US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ar-EG">
                <a:solidFill>
                  <a:schemeClr val="accent2"/>
                </a:solidFill>
              </a:rPr>
              <a:t>رؤية مستقبلية</a:t>
            </a:r>
            <a:endParaRPr lang="en-US">
              <a:solidFill>
                <a:schemeClr val="accent2"/>
              </a:solidFill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>
              <a:buFontTx/>
              <a:buNone/>
            </a:pPr>
            <a:r>
              <a:rPr lang="ar-EG" sz="3800" b="1" dirty="0">
                <a:solidFill>
                  <a:schemeClr val="accent2"/>
                </a:solidFill>
              </a:rPr>
              <a:t>1.بناء محطات معالجة للصرف الصحى</a:t>
            </a:r>
          </a:p>
          <a:p>
            <a:pPr algn="ctr">
              <a:buFontTx/>
              <a:buNone/>
            </a:pPr>
            <a:r>
              <a:rPr lang="ar-EG" sz="3800" b="1" dirty="0">
                <a:solidFill>
                  <a:schemeClr val="accent2"/>
                </a:solidFill>
              </a:rPr>
              <a:t>2.تقاسم التكنولوجيا (من اعظم الافكار للحد من الانفاق)</a:t>
            </a:r>
            <a:endParaRPr lang="en-US" sz="38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EG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المياه الإقليمية و المياه الدولية</a:t>
            </a:r>
            <a:r>
              <a:rPr lang="en-US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ar-EG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84188" y="1676402"/>
          <a:ext cx="8724901" cy="48577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EG"/>
          </a:p>
        </p:txBody>
      </p:sp>
      <p:pic>
        <p:nvPicPr>
          <p:cNvPr id="4" name="Content Placeholder 3" descr="20111109PHT30942_original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693275" cy="7315200"/>
          </a:xfrm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484188" y="406400"/>
            <a:ext cx="8724901" cy="6127750"/>
          </a:xfrm>
        </p:spPr>
        <p:txBody>
          <a:bodyPr/>
          <a:lstStyle/>
          <a:p>
            <a:pPr algn="ctr">
              <a:buFontTx/>
              <a:buNone/>
            </a:pPr>
            <a:r>
              <a:rPr lang="ar-EG" b="1"/>
              <a:t>مليار شخص لا يجدون حقهم الاساسى من المياة النظيفة لذلك اتجهت الامم المتحدة الى اقرار حق قانونى للافراد فى الحصول على المياة </a:t>
            </a:r>
          </a:p>
          <a:p>
            <a:pPr>
              <a:buFontTx/>
              <a:buNone/>
            </a:pPr>
            <a:endParaRPr lang="ar-EG" b="1"/>
          </a:p>
          <a:p>
            <a:pPr algn="ctr">
              <a:buFontTx/>
              <a:buNone/>
            </a:pPr>
            <a:r>
              <a:rPr lang="ar-EG" b="1" u="sng">
                <a:solidFill>
                  <a:schemeClr val="accent2"/>
                </a:solidFill>
              </a:rPr>
              <a:t>القرار نصا</a:t>
            </a:r>
          </a:p>
          <a:p>
            <a:pPr algn="ctr">
              <a:buFontTx/>
              <a:buNone/>
            </a:pPr>
            <a:endParaRPr lang="ar-EG" b="1" u="sng">
              <a:solidFill>
                <a:schemeClr val="accent2"/>
              </a:solidFill>
            </a:endParaRPr>
          </a:p>
          <a:p>
            <a:pPr>
              <a:buFontTx/>
              <a:buNone/>
            </a:pPr>
            <a:r>
              <a:rPr lang="ar-EG" b="1"/>
              <a:t>ا</a:t>
            </a:r>
            <a:r>
              <a:rPr lang="ar-SA" b="1"/>
              <a:t>لحصول على كميات كافية من المياه للاستخدام الشخصي والمنـزلي حق أساسي من حقوق الإنسان مكفول للجميع</a:t>
            </a:r>
            <a:r>
              <a:rPr lang="en-US" b="1"/>
              <a:t> 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2000" fill="hold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503238" y="228599"/>
            <a:ext cx="8991600" cy="6781801"/>
          </a:xfrm>
        </p:spPr>
        <p:txBody>
          <a:bodyPr/>
          <a:lstStyle/>
          <a:p>
            <a:pPr algn="ctr">
              <a:buFontTx/>
              <a:buNone/>
            </a:pPr>
            <a:r>
              <a:rPr lang="ar-EG" i="1"/>
              <a:t>تقرير نشرتة الامم المتحدة عام 2006</a:t>
            </a:r>
          </a:p>
          <a:p>
            <a:pPr algn="ctr">
              <a:buFontTx/>
              <a:buNone/>
            </a:pPr>
            <a:r>
              <a:rPr lang="ar-EG" i="1"/>
              <a:t>”هناك دائما ما يكفى الجميع من المياة“</a:t>
            </a:r>
          </a:p>
          <a:p>
            <a:pPr algn="ctr">
              <a:buFontTx/>
              <a:buNone/>
            </a:pPr>
            <a:r>
              <a:rPr lang="ar-EG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 ولكن</a:t>
            </a:r>
          </a:p>
          <a:p>
            <a:pPr algn="r">
              <a:buFontTx/>
              <a:buNone/>
            </a:pPr>
            <a:r>
              <a:rPr lang="ar-EG" b="1" i="1"/>
              <a:t>-سوء الادارة</a:t>
            </a:r>
          </a:p>
          <a:p>
            <a:pPr algn="ctr">
              <a:buFontTx/>
              <a:buNone/>
            </a:pPr>
            <a:r>
              <a:rPr lang="ar-EG" b="1" i="1"/>
              <a:t>-الفساد</a:t>
            </a:r>
          </a:p>
          <a:p>
            <a:pPr>
              <a:buFontTx/>
              <a:buNone/>
            </a:pPr>
            <a:r>
              <a:rPr lang="ar-EG" b="1" i="1"/>
              <a:t>-تصرفات البشر </a:t>
            </a:r>
          </a:p>
          <a:p>
            <a:pPr>
              <a:buFontTx/>
              <a:buNone/>
            </a:pPr>
            <a:r>
              <a:rPr lang="ar-EG" b="1" i="1"/>
              <a:t>الغير عقلانية</a:t>
            </a:r>
            <a:r>
              <a:rPr lang="ar-EG" i="1"/>
              <a:t> </a:t>
            </a:r>
          </a:p>
          <a:p>
            <a:pPr>
              <a:buFontTx/>
              <a:buNone/>
            </a:pPr>
            <a:endParaRPr lang="ar-EG" i="1"/>
          </a:p>
          <a:p>
            <a:pPr>
              <a:buFontTx/>
              <a:buNone/>
            </a:pPr>
            <a:endParaRPr lang="ar-EG" i="1"/>
          </a:p>
          <a:p>
            <a:pPr algn="ctr">
              <a:buFontTx/>
              <a:buNone/>
            </a:pPr>
            <a:r>
              <a:rPr lang="ar-EG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هى السبب فى ازمة المياة</a:t>
            </a:r>
          </a:p>
          <a:p>
            <a:pPr algn="ctr">
              <a:buFontTx/>
              <a:buNone/>
            </a:pPr>
            <a:endParaRPr lang="en-US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27038" y="1676400"/>
            <a:ext cx="8724901" cy="1219200"/>
          </a:xfrm>
        </p:spPr>
        <p:txBody>
          <a:bodyPr>
            <a:normAutofit fontScale="90000"/>
          </a:bodyPr>
          <a:lstStyle/>
          <a:p>
            <a:r>
              <a:rPr lang="ar-EG" sz="4300" dirty="0"/>
              <a:t>هناك ما يسمى قواعد </a:t>
            </a:r>
            <a:r>
              <a:rPr lang="ar-EG" sz="4300" dirty="0">
                <a:solidFill>
                  <a:schemeClr val="accent2"/>
                </a:solidFill>
              </a:rPr>
              <a:t>هلسنكى</a:t>
            </a:r>
            <a:r>
              <a:rPr lang="ar-EG" sz="4300" dirty="0"/>
              <a:t> تحدد حقوق البلدان فى المياة</a:t>
            </a:r>
            <a:endParaRPr lang="en-US" sz="4300" dirty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579438" y="3200400"/>
            <a:ext cx="8724901" cy="4827588"/>
          </a:xfrm>
        </p:spPr>
        <p:txBody>
          <a:bodyPr/>
          <a:lstStyle/>
          <a:p>
            <a:pPr algn="ctr">
              <a:buFontTx/>
              <a:buNone/>
            </a:pPr>
            <a:r>
              <a:rPr lang="ar-EG" u="sng">
                <a:solidFill>
                  <a:schemeClr val="accent2"/>
                </a:solidFill>
              </a:rPr>
              <a:t>بعض النقاط عن كيفية تحديد حقوق الدول فى المياة</a:t>
            </a:r>
          </a:p>
          <a:p>
            <a:pPr algn="r">
              <a:buFontTx/>
              <a:buNone/>
            </a:pPr>
            <a:r>
              <a:rPr lang="ar-EG" b="1" i="1"/>
              <a:t>1.المساحة التى يقطعها النهر فى كل دولة</a:t>
            </a:r>
          </a:p>
          <a:p>
            <a:pPr algn="r">
              <a:buFontTx/>
              <a:buNone/>
            </a:pPr>
            <a:r>
              <a:rPr lang="ar-EG" b="1" i="1"/>
              <a:t>2.عدد السكان فى كل دولة</a:t>
            </a:r>
          </a:p>
          <a:p>
            <a:pPr algn="r">
              <a:buFontTx/>
              <a:buNone/>
            </a:pPr>
            <a:r>
              <a:rPr lang="ar-EG" b="1" i="1"/>
              <a:t>3.موارد المياة الاخرى فى كل دولة وتكاليف استخدامها</a:t>
            </a:r>
          </a:p>
          <a:p>
            <a:pPr algn="r">
              <a:buFontTx/>
              <a:buNone/>
            </a:pPr>
            <a:endParaRPr lang="en-US" b="1" i="1"/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503238" y="304800"/>
            <a:ext cx="8724901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7171" tIns="48585" rIns="97171" bIns="48585" anchor="ctr"/>
          <a:lstStyle/>
          <a:p>
            <a:pPr algn="ctr" defTabSz="971435"/>
            <a:r>
              <a:rPr lang="ar-EG" sz="4700" b="1" i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حقوق الدول</a:t>
            </a:r>
            <a:endParaRPr lang="en-US" sz="4700" b="1" i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242888" y="1870076"/>
            <a:ext cx="9288462" cy="3332163"/>
          </a:xfrm>
        </p:spPr>
        <p:txBody>
          <a:bodyPr>
            <a:normAutofit fontScale="90000"/>
          </a:bodyPr>
          <a:lstStyle/>
          <a:p>
            <a:r>
              <a:rPr lang="ar-EG" sz="4300" i="1" dirty="0">
                <a:solidFill>
                  <a:schemeClr val="accent2"/>
                </a:solidFill>
              </a:rPr>
              <a:t>اسباب الصراع على المياة:</a:t>
            </a:r>
            <a:r>
              <a:rPr lang="ar-EG" sz="4300" dirty="0">
                <a:solidFill>
                  <a:schemeClr val="accent2"/>
                </a:solidFill>
              </a:rPr>
              <a:t/>
            </a:r>
            <a:br>
              <a:rPr lang="ar-EG" sz="4300" dirty="0">
                <a:solidFill>
                  <a:schemeClr val="accent2"/>
                </a:solidFill>
              </a:rPr>
            </a:br>
            <a:r>
              <a:rPr lang="ar-EG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*ندرة المياة</a:t>
            </a:r>
            <a:r>
              <a:rPr lang="ar-EG" sz="4300" dirty="0"/>
              <a:t>:</a:t>
            </a:r>
            <a:br>
              <a:rPr lang="ar-EG" sz="4300" dirty="0"/>
            </a:br>
            <a:r>
              <a:rPr lang="ar-EG" sz="4300" dirty="0"/>
              <a:t>تنامى عدد السكان وتناقص نصيب الفرد</a:t>
            </a:r>
            <a:br>
              <a:rPr lang="ar-EG" sz="4300" dirty="0"/>
            </a:br>
            <a:r>
              <a:rPr lang="ar-EG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* سوء استخدامها</a:t>
            </a:r>
            <a:r>
              <a:rPr lang="ar-EG" sz="4300" dirty="0"/>
              <a:t> </a:t>
            </a:r>
            <a:br>
              <a:rPr lang="ar-EG" sz="4300" dirty="0"/>
            </a:br>
            <a:r>
              <a:rPr lang="ar-EG" sz="4300" dirty="0"/>
              <a:t> (دراسة اكدت ان المواطن السعودى بيستهلك مياة اكثر ب </a:t>
            </a:r>
            <a:r>
              <a:rPr lang="ar-EG" sz="4300" dirty="0">
                <a:solidFill>
                  <a:schemeClr val="accent2"/>
                </a:solidFill>
              </a:rPr>
              <a:t>91%</a:t>
            </a:r>
            <a:r>
              <a:rPr lang="ar-EG" sz="4300" dirty="0"/>
              <a:t> من الاستهلاك العالمى)</a:t>
            </a:r>
            <a:br>
              <a:rPr lang="ar-EG" sz="4300" dirty="0"/>
            </a:br>
            <a:r>
              <a:rPr lang="ar-EG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*التكاليف الباهظة للبدائل</a:t>
            </a:r>
            <a:r>
              <a:rPr lang="ar-EG" sz="4300" dirty="0"/>
              <a:t/>
            </a:r>
            <a:br>
              <a:rPr lang="ar-EG" sz="4300" dirty="0"/>
            </a:br>
            <a:r>
              <a:rPr lang="ar-EG" sz="4300" dirty="0"/>
              <a:t>**كميات الطاقة الازمة لانتاج ماء صالح للاستعمال من مصادر جديدة مثل تحلية ماء المحيطات باهظة جدا وبالتالى تصبح هذة الافكار عديمة الجدوى</a:t>
            </a:r>
            <a:endParaRPr lang="en-US" sz="4300" dirty="0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  <p:bldP spid="4098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Grp="1" noChangeArrowheads="1"/>
          </p:cNvSpPr>
          <p:nvPr>
            <p:ph type="title"/>
          </p:nvPr>
        </p:nvSpPr>
        <p:spPr>
          <a:xfrm>
            <a:off x="579438" y="1524001"/>
            <a:ext cx="8477250" cy="5040313"/>
          </a:xfrm>
        </p:spPr>
        <p:txBody>
          <a:bodyPr>
            <a:normAutofit fontScale="90000"/>
          </a:bodyPr>
          <a:lstStyle/>
          <a:p>
            <a:r>
              <a:rPr lang="ar-EG" sz="4300" dirty="0"/>
              <a:t>نادرا ما تكون المياة سببا للحرب التقليدية</a:t>
            </a:r>
            <a:br>
              <a:rPr lang="ar-EG" sz="4300" dirty="0"/>
            </a:br>
            <a:r>
              <a:rPr lang="ar-EG" sz="4300" dirty="0">
                <a:solidFill>
                  <a:schemeClr val="accent2"/>
                </a:solidFill>
              </a:rPr>
              <a:t>(حتى الان)</a:t>
            </a:r>
            <a:r>
              <a:rPr lang="ar-EG" sz="4300" dirty="0"/>
              <a:t> بل تكون سبب فى توترات</a:t>
            </a:r>
            <a:br>
              <a:rPr lang="ar-EG" sz="4300" dirty="0"/>
            </a:br>
            <a:r>
              <a:rPr lang="ar-EG" sz="4300" dirty="0"/>
              <a:t/>
            </a:r>
            <a:br>
              <a:rPr lang="ar-EG" sz="4300" dirty="0"/>
            </a:br>
            <a:r>
              <a:rPr lang="ar-EG" sz="4300" dirty="0"/>
              <a:t/>
            </a:r>
            <a:br>
              <a:rPr lang="ar-EG" sz="4300" dirty="0"/>
            </a:br>
            <a:r>
              <a:rPr lang="ar-EG" sz="4300" dirty="0">
                <a:solidFill>
                  <a:schemeClr val="accent2"/>
                </a:solidFill>
              </a:rPr>
              <a:t>*الرئيس السادات بعد توقيع اتفاقية السلام :لن نخوض حربا جديدة الا حفاظا على مواردنا المائية فقط</a:t>
            </a:r>
            <a:r>
              <a:rPr lang="ar-EG" sz="4300" dirty="0"/>
              <a:t/>
            </a:r>
            <a:br>
              <a:rPr lang="ar-EG" sz="4300" dirty="0"/>
            </a:br>
            <a:r>
              <a:rPr lang="ar-EG" sz="4300" dirty="0"/>
              <a:t/>
            </a:r>
            <a:br>
              <a:rPr lang="ar-EG" sz="4300" dirty="0"/>
            </a:br>
            <a:r>
              <a:rPr lang="ar-EG" sz="4300" dirty="0"/>
              <a:t/>
            </a:r>
            <a:br>
              <a:rPr lang="ar-EG" sz="4300" dirty="0"/>
            </a:br>
            <a:r>
              <a:rPr lang="ar-EG" sz="4300" dirty="0"/>
              <a:t> </a:t>
            </a:r>
            <a:endParaRPr lang="en-US" sz="4300" dirty="0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EG" b="1" u="sng">
                <a:solidFill>
                  <a:schemeClr val="accent2"/>
                </a:solidFill>
              </a:rPr>
              <a:t>الخلافات بين مصر ودول حوض النيل</a:t>
            </a:r>
            <a:endParaRPr lang="en-US" b="1" u="sng">
              <a:solidFill>
                <a:schemeClr val="accent2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503238" y="1676400"/>
            <a:ext cx="8724901" cy="4827588"/>
          </a:xfrm>
        </p:spPr>
        <p:txBody>
          <a:bodyPr/>
          <a:lstStyle/>
          <a:p>
            <a:pPr algn="ctr">
              <a:buFontTx/>
              <a:buNone/>
            </a:pPr>
            <a:r>
              <a:rPr lang="ar-EG"/>
              <a:t>*حالة التوتر ناتجة من ان مصر تسيطر على 87% من المياة</a:t>
            </a:r>
          </a:p>
          <a:p>
            <a:pPr algn="ctr">
              <a:buFontTx/>
              <a:buNone/>
            </a:pPr>
            <a:endParaRPr lang="ar-EG"/>
          </a:p>
          <a:p>
            <a:pPr algn="ctr">
              <a:buFontTx/>
              <a:buNone/>
            </a:pPr>
            <a:r>
              <a:rPr lang="ar-EG"/>
              <a:t>*رفضت مصر اعادة التفاوض بسبب صعوبة تخفيض الحصة لاحتمالية نقص الموارد فى المستقبل</a:t>
            </a:r>
          </a:p>
          <a:p>
            <a:pPr algn="ctr">
              <a:buFontTx/>
              <a:buNone/>
            </a:pPr>
            <a:endParaRPr lang="ar-EG"/>
          </a:p>
          <a:p>
            <a:pPr algn="ctr">
              <a:buFontTx/>
              <a:buNone/>
            </a:pPr>
            <a:r>
              <a:rPr lang="ar-EG"/>
              <a:t>*وجهة نظر المسؤلين فى مصر ان مصر من حقها الاحتفاظ بحقها من معاهدة 59 مع السودان</a:t>
            </a:r>
            <a:endParaRPr lang="en-US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484188" y="685800"/>
            <a:ext cx="8724901" cy="5848350"/>
          </a:xfrm>
        </p:spPr>
        <p:txBody>
          <a:bodyPr/>
          <a:lstStyle/>
          <a:p>
            <a:pPr>
              <a:buFontTx/>
              <a:buNone/>
            </a:pPr>
            <a:r>
              <a:rPr lang="ar-EG"/>
              <a:t>*</a:t>
            </a:r>
            <a:r>
              <a:rPr lang="ar-EG">
                <a:solidFill>
                  <a:schemeClr val="accent2"/>
                </a:solidFill>
              </a:rPr>
              <a:t>اتفاقية عنتيبى</a:t>
            </a:r>
            <a:r>
              <a:rPr lang="ar-EG"/>
              <a:t> الموقعة فى اوغندا ووقعت علية كل الدول ما عدا مصر والكونغو والسودان</a:t>
            </a:r>
          </a:p>
          <a:p>
            <a:pPr>
              <a:buFontTx/>
              <a:buNone/>
            </a:pPr>
            <a:r>
              <a:rPr lang="ar-EG"/>
              <a:t>*الاتفاقية تنهى حصص مصر والسودان التاريخية وتوصى بتقسيم المياة على مبدأ </a:t>
            </a:r>
            <a:r>
              <a:rPr lang="ar-EG">
                <a:solidFill>
                  <a:schemeClr val="accent2"/>
                </a:solidFill>
              </a:rPr>
              <a:t>ا</a:t>
            </a:r>
            <a:r>
              <a:rPr lang="ar-SA">
                <a:solidFill>
                  <a:schemeClr val="accent2"/>
                </a:solidFill>
              </a:rPr>
              <a:t>لانصاف والمعقولية</a:t>
            </a:r>
            <a:endParaRPr lang="ar-EG">
              <a:solidFill>
                <a:schemeClr val="accent2"/>
              </a:solidFill>
            </a:endParaRPr>
          </a:p>
          <a:p>
            <a:pPr>
              <a:buFontTx/>
              <a:buNone/>
            </a:pPr>
            <a:endParaRPr lang="ar-EG"/>
          </a:p>
          <a:p>
            <a:pPr>
              <a:buFontTx/>
              <a:buNone/>
            </a:pPr>
            <a:r>
              <a:rPr lang="ar-EG"/>
              <a:t>*هناك تحسن جديد فى وضع مصر بعد انضمام المعترض الرابع على الاتفاقية وهى دولة المصب الجديدة </a:t>
            </a:r>
            <a:r>
              <a:rPr lang="ar-EG">
                <a:solidFill>
                  <a:schemeClr val="accent2"/>
                </a:solidFill>
              </a:rPr>
              <a:t>جنوب السودان</a:t>
            </a:r>
            <a:endParaRPr lang="en-US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>
              <a:buFontTx/>
              <a:buNone/>
            </a:pPr>
            <a:r>
              <a:rPr lang="ar-EG" sz="3800" b="1" dirty="0"/>
              <a:t>*جملة شهيرة استخدمها رئيس وزراء اثيوبيا خلال المفاوضات</a:t>
            </a:r>
          </a:p>
          <a:p>
            <a:pPr algn="ctr">
              <a:buFontTx/>
              <a:buNone/>
            </a:pPr>
            <a:r>
              <a:rPr lang="ar-EG" sz="3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(مصر تريد الامن المائى ونحن نريد العدالة المائية)</a:t>
            </a:r>
            <a:endParaRPr lang="en-US" sz="38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191</TotalTime>
  <Words>401</Words>
  <Application>Microsoft Office PowerPoint</Application>
  <PresentationFormat>Custom</PresentationFormat>
  <Paragraphs>54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Apex</vt:lpstr>
      <vt:lpstr>Water rights  حقوق المياة  </vt:lpstr>
      <vt:lpstr>Slide 2</vt:lpstr>
      <vt:lpstr>Slide 3</vt:lpstr>
      <vt:lpstr>هناك ما يسمى قواعد هلسنكى تحدد حقوق البلدان فى المياة</vt:lpstr>
      <vt:lpstr>اسباب الصراع على المياة: *ندرة المياة: تنامى عدد السكان وتناقص نصيب الفرد * سوء استخدامها   (دراسة اكدت ان المواطن السعودى بيستهلك مياة اكثر ب 91% من الاستهلاك العالمى) *التكاليف الباهظة للبدائل **كميات الطاقة الازمة لانتاج ماء صالح للاستعمال من مصادر جديدة مثل تحلية ماء المحيطات باهظة جدا وبالتالى تصبح هذة الافكار عديمة الجدوى</vt:lpstr>
      <vt:lpstr>نادرا ما تكون المياة سببا للحرب التقليدية (حتى الان) بل تكون سبب فى توترات   *الرئيس السادات بعد توقيع اتفاقية السلام :لن نخوض حربا جديدة الا حفاظا على مواردنا المائية فقط    </vt:lpstr>
      <vt:lpstr>الخلافات بين مصر ودول حوض النيل</vt:lpstr>
      <vt:lpstr>Slide 8</vt:lpstr>
      <vt:lpstr>Slide 9</vt:lpstr>
      <vt:lpstr>Slide 10</vt:lpstr>
      <vt:lpstr>بعض الحلول لازمات الماء: </vt:lpstr>
      <vt:lpstr>رؤية مستقبلية</vt:lpstr>
      <vt:lpstr>المياه الإقليمية و المياه الدولية </vt:lpstr>
      <vt:lpstr>Slide 14</vt:lpstr>
    </vt:vector>
  </TitlesOfParts>
  <Company>&lt;egyptian hak&gt;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 rights  حقوق المياة</dc:title>
  <dc:creator>user</dc:creator>
  <cp:lastModifiedBy>USER</cp:lastModifiedBy>
  <cp:revision>10</cp:revision>
  <dcterms:created xsi:type="dcterms:W3CDTF">2012-06-06T11:57:40Z</dcterms:created>
  <dcterms:modified xsi:type="dcterms:W3CDTF">2012-06-06T18:31:38Z</dcterms:modified>
</cp:coreProperties>
</file>