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4" r:id="rId6"/>
    <p:sldId id="267" r:id="rId7"/>
    <p:sldId id="268" r:id="rId8"/>
    <p:sldId id="265" r:id="rId9"/>
    <p:sldId id="266" r:id="rId10"/>
    <p:sldId id="269" r:id="rId11"/>
    <p:sldId id="259" r:id="rId12"/>
  </p:sldIdLst>
  <p:sldSz cx="9144000" cy="6858000" type="screen4x3"/>
  <p:notesSz cx="6858000" cy="9144000"/>
  <p:defaultTextStyle>
    <a:defPPr>
      <a:defRPr lang="es-H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6D"/>
    <a:srgbClr val="0A65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3"/>
    <p:restoredTop sz="94709"/>
  </p:normalViewPr>
  <p:slideViewPr>
    <p:cSldViewPr>
      <p:cViewPr varScale="1">
        <p:scale>
          <a:sx n="69" d="100"/>
          <a:sy n="69" d="100"/>
        </p:scale>
        <p:origin x="15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NI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C6DA6-F101-4972-BDB5-16C2D27F916A}" type="datetimeFigureOut">
              <a:rPr lang="es-NI" smtClean="0"/>
              <a:t>17/6/2021</a:t>
            </a:fld>
            <a:endParaRPr lang="es-NI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NI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NI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NI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77726-322D-42D6-86BD-03596ECE04D0}" type="slidenum">
              <a:rPr lang="es-NI" smtClean="0"/>
              <a:t>‹Nº›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243304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NI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77726-322D-42D6-86BD-03596ECE04D0}" type="slidenum">
              <a:rPr lang="es-NI" smtClean="0"/>
              <a:t>3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192424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NI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77726-322D-42D6-86BD-03596ECE04D0}" type="slidenum">
              <a:rPr lang="es-NI" smtClean="0"/>
              <a:t>5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2013383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1EAA82AA-2605-0C42-B40C-9CB83141C9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" b="1471"/>
          <a:stretch/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5940152" y="260648"/>
            <a:ext cx="3096344" cy="288032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Título Principal</a:t>
            </a:r>
            <a:br>
              <a:rPr lang="es-ES" dirty="0"/>
            </a:br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FB11FA2A-A00E-914F-A2B4-C6B63C87F6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" y="0"/>
            <a:ext cx="9136554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 hasCustomPrompt="1"/>
          </p:nvPr>
        </p:nvSpPr>
        <p:spPr>
          <a:xfrm>
            <a:off x="2411760" y="371994"/>
            <a:ext cx="6336704" cy="104078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42A8C380-3416-924F-9D72-884CE09A50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411760" y="1628506"/>
            <a:ext cx="6275040" cy="434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Contenido</a:t>
            </a:r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284D6171-6C0A-E54E-A840-B59CC1C82F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674" y="1844675"/>
            <a:ext cx="1800225" cy="1368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endParaRPr lang="es-HN" dirty="0"/>
          </a:p>
        </p:txBody>
      </p:sp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id="{A1C773C7-0C5C-4946-9E15-C410A8B058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6674" y="3500438"/>
            <a:ext cx="1800225" cy="1296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912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6AF92C94-A664-DB4A-B93B-4977B056E0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" y="0"/>
            <a:ext cx="9136554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 hasCustomPrompt="1"/>
          </p:nvPr>
        </p:nvSpPr>
        <p:spPr>
          <a:xfrm>
            <a:off x="2339752" y="371994"/>
            <a:ext cx="6408712" cy="104078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42A8C380-3416-924F-9D72-884CE09A50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11560" y="1628506"/>
            <a:ext cx="7920880" cy="434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426281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Sitio web&#10;&#10;Descripción generada automáticamente">
            <a:extLst>
              <a:ext uri="{FF2B5EF4-FFF2-40B4-BE49-F238E27FC236}">
                <a16:creationId xmlns:a16="http://schemas.microsoft.com/office/drawing/2014/main" id="{808AC746-306A-6242-9E7D-5AEBF3BAC9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"/>
          <a:stretch/>
        </p:blipFill>
        <p:spPr>
          <a:xfrm>
            <a:off x="0" y="-1"/>
            <a:ext cx="919005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8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3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H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252D80-6564-6C45-BF0D-FF2FFD4F4D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NI" dirty="0"/>
              <a:t>P</a:t>
            </a:r>
            <a:r>
              <a:rPr lang="es-NI" sz="2000" dirty="0"/>
              <a:t>RÁCTICAS DE EXTENSIÓN EN LAS UNIVERSIDADES MIEMBROS DEL CONSEJO NACIONAL DE NICARAGUA (CNU)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4427984" y="3356992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dirty="0">
                <a:solidFill>
                  <a:srgbClr val="FF0000"/>
                </a:solidFill>
              </a:rPr>
              <a:t>Dra. Gloria Villanueva </a:t>
            </a:r>
            <a:r>
              <a:rPr lang="es-NI" dirty="0" err="1">
                <a:solidFill>
                  <a:srgbClr val="FF0000"/>
                </a:solidFill>
              </a:rPr>
              <a:t>Nuñez</a:t>
            </a:r>
            <a:r>
              <a:rPr lang="es-NI" dirty="0">
                <a:solidFill>
                  <a:srgbClr val="FF0000"/>
                </a:solidFill>
              </a:rPr>
              <a:t>. UNAN Managua ; Nicaragua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0"/>
          </p:nvPr>
        </p:nvSpPr>
        <p:spPr>
          <a:xfrm>
            <a:off x="395536" y="1340768"/>
            <a:ext cx="8496944" cy="5256584"/>
          </a:xfrm>
        </p:spPr>
        <p:txBody>
          <a:bodyPr>
            <a:noAutofit/>
          </a:bodyPr>
          <a:lstStyle/>
          <a:p>
            <a:pPr algn="just"/>
            <a:endParaRPr lang="es-NI" sz="1800" dirty="0"/>
          </a:p>
          <a:p>
            <a:pPr algn="just"/>
            <a:r>
              <a:rPr lang="es-NI" sz="2400" dirty="0"/>
              <a:t>En este sentido, las universidades están en un proceso de cambio y trasformación, para ello realizan eventos académicos, para asumir los retos y desafíos que demanda el contexto y asumir el compromiso social de las universidades en función del desarrollo de nuestro país. Por tanto, este panel, es una oportunidad para hacer sinergia y compromisos compartidos.  </a:t>
            </a:r>
          </a:p>
          <a:p>
            <a:pPr algn="just"/>
            <a:endParaRPr lang="es-NI" sz="2400" b="1" dirty="0">
              <a:solidFill>
                <a:srgbClr val="FF0000"/>
              </a:solidFill>
            </a:endParaRPr>
          </a:p>
          <a:p>
            <a:pPr algn="just"/>
            <a:r>
              <a:rPr lang="es-NI" sz="2400" b="1" dirty="0">
                <a:solidFill>
                  <a:srgbClr val="FF0000"/>
                </a:solidFill>
              </a:rPr>
              <a:t>Cada uno de nuestros panelistas ampliaran  en 4 min. Parte de  sus buenas prácticas </a:t>
            </a:r>
          </a:p>
          <a:p>
            <a:pPr algn="just"/>
            <a:endParaRPr lang="es-NI" sz="2400" b="1" dirty="0"/>
          </a:p>
          <a:p>
            <a:pPr algn="just"/>
            <a:endParaRPr lang="es-NI" sz="1800" dirty="0"/>
          </a:p>
        </p:txBody>
      </p:sp>
      <p:sp>
        <p:nvSpPr>
          <p:cNvPr id="4" name="Rectángulo 3"/>
          <p:cNvSpPr/>
          <p:nvPr/>
        </p:nvSpPr>
        <p:spPr>
          <a:xfrm>
            <a:off x="2627784" y="18331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>
                <a:solidFill>
                  <a:srgbClr val="0070C0"/>
                </a:solidFill>
              </a:rPr>
              <a:t>Conclusiones</a:t>
            </a:r>
            <a:r>
              <a:rPr lang="es-MX" sz="3200" dirty="0"/>
              <a:t> </a:t>
            </a:r>
            <a:endParaRPr lang="es-NI" sz="3200" dirty="0"/>
          </a:p>
        </p:txBody>
      </p:sp>
    </p:spTree>
    <p:extLst>
      <p:ext uri="{BB962C8B-B14F-4D97-AF65-F5344CB8AC3E}">
        <p14:creationId xmlns:p14="http://schemas.microsoft.com/office/powerpoint/2010/main" val="2765870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628800"/>
            <a:ext cx="5040560" cy="280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8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0D96A4-6612-9945-AF3A-15D55DEC3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s-NI" sz="2000" dirty="0"/>
              <a:t>PRÁCTICAS DE EXTENSIÓN EN LAS UNIVERSIDADES MIEMBROS DEL CONSEJO NACIONAL DE NICARAGUA (CNU)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C5E9CB-E1C6-6944-8DFC-0D0F1A3C6AA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83968" y="1700808"/>
            <a:ext cx="4834880" cy="3960588"/>
          </a:xfrm>
          <a:solidFill>
            <a:srgbClr val="003F6D"/>
          </a:solidFill>
        </p:spPr>
        <p:txBody>
          <a:bodyPr>
            <a:normAutofit lnSpcReduction="10000"/>
          </a:bodyPr>
          <a:lstStyle/>
          <a:p>
            <a:pPr lvl="0"/>
            <a:r>
              <a:rPr lang="es-NI" sz="2400" b="1" dirty="0">
                <a:solidFill>
                  <a:schemeClr val="bg1"/>
                </a:solidFill>
              </a:rPr>
              <a:t>PANELISTAS</a:t>
            </a:r>
            <a:r>
              <a:rPr lang="es-NI" sz="2400" b="1" dirty="0"/>
              <a:t>:</a:t>
            </a:r>
          </a:p>
          <a:p>
            <a:pPr lvl="0"/>
            <a:endParaRPr lang="es-NI" sz="2400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NI" sz="2400" b="1" dirty="0">
                <a:solidFill>
                  <a:schemeClr val="bg1"/>
                </a:solidFill>
              </a:rPr>
              <a:t>Jilma Romero Arrechavala/UNAN Managua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NI" sz="2400" b="1" dirty="0">
                <a:solidFill>
                  <a:schemeClr val="bg1"/>
                </a:solidFill>
              </a:rPr>
              <a:t>Gloria Villanueva Núñez /UNAN Managua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NI" sz="2400" b="1" dirty="0">
                <a:solidFill>
                  <a:schemeClr val="bg1"/>
                </a:solidFill>
              </a:rPr>
              <a:t>Francisco Parajón /UNAN León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NI" sz="2400" b="1" dirty="0">
                <a:solidFill>
                  <a:schemeClr val="bg1"/>
                </a:solidFill>
              </a:rPr>
              <a:t>Fidel Guzmán/ UNA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s-NI" sz="2400" b="1" dirty="0">
                <a:solidFill>
                  <a:schemeClr val="bg1"/>
                </a:solidFill>
              </a:rPr>
              <a:t>Berna Dixon/ URACCAN </a:t>
            </a:r>
            <a:endParaRPr lang="es-HN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Universidades impulsan acciones para potenciar la educación superior en Río  San Juan | DIREX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9" r="14919"/>
          <a:stretch>
            <a:fillRect/>
          </a:stretch>
        </p:blipFill>
        <p:spPr bwMode="auto">
          <a:xfrm>
            <a:off x="336674" y="1704231"/>
            <a:ext cx="3803278" cy="234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AN-Managua - Dra. Jilma Romero Arrechavala, Coordinadora... | Facebook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6" r="11136"/>
          <a:stretch>
            <a:fillRect/>
          </a:stretch>
        </p:blipFill>
        <p:spPr bwMode="auto">
          <a:xfrm>
            <a:off x="340122" y="4221088"/>
            <a:ext cx="380327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82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apa de Fiscalías - Ministerio Público de Nicaragua"/>
          <p:cNvPicPr>
            <a:picLocks noGrp="1" noChangeAspect="1" noChangeArrowheads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767" y="1556792"/>
            <a:ext cx="4450233" cy="434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67544" y="1844824"/>
            <a:ext cx="4572000" cy="44525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NI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Nicaragua, en los últimos 17 años, está viviendo un proceso democrático.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NI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Tiene un Plan Nacional de Desarrollo Humano.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s-NI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Políticas Públicas que han permitido acompañar a las universidades, para la elaboración de  su Plan de Desarrollo Institucional, Plan Estratégico y Planes Operativos. </a:t>
            </a:r>
            <a:endParaRPr lang="es-NI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372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NI" sz="2000" dirty="0">
                <a:solidFill>
                  <a:schemeClr val="tx1"/>
                </a:solidFill>
              </a:rPr>
              <a:t>¿Qué buenas prácticas de extensión universitaria realizan las universidades miembros del CNU en los territorios y/comunidades?</a:t>
            </a:r>
            <a:br>
              <a:rPr lang="es-NI" sz="2000" dirty="0">
                <a:solidFill>
                  <a:schemeClr val="tx1"/>
                </a:solidFill>
              </a:rPr>
            </a:br>
            <a:endParaRPr lang="es-NI" sz="2000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0"/>
          </p:nvPr>
        </p:nvSpPr>
        <p:spPr>
          <a:xfrm>
            <a:off x="323528" y="1556792"/>
            <a:ext cx="8774807" cy="4484203"/>
          </a:xfrm>
        </p:spPr>
        <p:txBody>
          <a:bodyPr/>
          <a:lstStyle/>
          <a:p>
            <a:r>
              <a:rPr lang="es-NI" sz="2400" dirty="0">
                <a:solidFill>
                  <a:schemeClr val="tx1"/>
                </a:solidFill>
              </a:rPr>
              <a:t>Esta interrogante se enmarca en el planteamiento de que</a:t>
            </a:r>
          </a:p>
          <a:p>
            <a:endParaRPr lang="es-NI" dirty="0"/>
          </a:p>
          <a:p>
            <a:pPr algn="just"/>
            <a:r>
              <a:rPr lang="es-NI" sz="2000" dirty="0"/>
              <a:t> “Uno de los desafíos centrales es que la extensión conviva en el acto educativo de todas las prácticas de las y los estudiantes y docentes de las Universidades. Dicho desafío requiere de un proceso de institucionalización de la extensión en relación con las otras funciones universitarias” . (Tommasino, Rodríguez, 2011).</a:t>
            </a:r>
          </a:p>
          <a:p>
            <a:pPr algn="just"/>
            <a:endParaRPr lang="es-NI" sz="2000" dirty="0"/>
          </a:p>
          <a:p>
            <a:endParaRPr lang="es-NI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35" y="4234208"/>
            <a:ext cx="2664296" cy="207511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618" y="4205063"/>
            <a:ext cx="1872208" cy="2363144"/>
          </a:xfrm>
          <a:prstGeom prst="rect">
            <a:avLst/>
          </a:prstGeom>
        </p:spPr>
      </p:pic>
      <p:pic>
        <p:nvPicPr>
          <p:cNvPr id="3078" name="Picture 6" descr="Autoevaluación institucional presentació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05063"/>
            <a:ext cx="3768353" cy="258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261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39752" y="371994"/>
            <a:ext cx="6408712" cy="608734"/>
          </a:xfrm>
        </p:spPr>
        <p:txBody>
          <a:bodyPr/>
          <a:lstStyle/>
          <a:p>
            <a:r>
              <a:rPr lang="es-NI" sz="2000" dirty="0">
                <a:solidFill>
                  <a:schemeClr val="tx1"/>
                </a:solidFill>
              </a:rPr>
              <a:t>Marco Jurídico de las universidades miembros del CNU</a:t>
            </a:r>
            <a:br>
              <a:rPr lang="es-NI" sz="2000" dirty="0">
                <a:solidFill>
                  <a:schemeClr val="tx1"/>
                </a:solidFill>
              </a:rPr>
            </a:br>
            <a:endParaRPr lang="es-NI" sz="2000" dirty="0">
              <a:solidFill>
                <a:schemeClr val="tx1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idx="10"/>
          </p:nvPr>
        </p:nvSpPr>
        <p:spPr>
          <a:xfrm>
            <a:off x="179512" y="1556792"/>
            <a:ext cx="3384376" cy="4968552"/>
          </a:xfrm>
        </p:spPr>
        <p:txBody>
          <a:bodyPr>
            <a:noAutofit/>
          </a:bodyPr>
          <a:lstStyle/>
          <a:p>
            <a:r>
              <a:rPr lang="es-NI" sz="2000" dirty="0"/>
              <a:t>Marco Jurídico Institucional,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NI" dirty="0"/>
              <a:t>Estatutos.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NI" dirty="0"/>
              <a:t>Políticas.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NI" dirty="0"/>
              <a:t>Lineamientos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NI" dirty="0"/>
              <a:t>Reglamentos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NI" dirty="0"/>
              <a:t>Normativas </a:t>
            </a:r>
          </a:p>
          <a:p>
            <a:r>
              <a:rPr lang="es-NI" dirty="0"/>
              <a:t>Sustentados en el marco jurídico nacional y políticas internacionales.</a:t>
            </a:r>
          </a:p>
          <a:p>
            <a:endParaRPr lang="es-NI" dirty="0"/>
          </a:p>
        </p:txBody>
      </p:sp>
      <p:sp>
        <p:nvSpPr>
          <p:cNvPr id="11" name="CuadroTexto 10"/>
          <p:cNvSpPr txBox="1"/>
          <p:nvPr/>
        </p:nvSpPr>
        <p:spPr>
          <a:xfrm>
            <a:off x="3674416" y="1186211"/>
            <a:ext cx="2250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b="1" dirty="0"/>
              <a:t>UNAN - Managua 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6264821" y="1186211"/>
            <a:ext cx="1991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b="1" dirty="0"/>
              <a:t>UNAN – León 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3740298" y="339388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b="1" dirty="0"/>
              <a:t>BICU</a:t>
            </a:r>
          </a:p>
        </p:txBody>
      </p:sp>
      <p:sp>
        <p:nvSpPr>
          <p:cNvPr id="16" name="AutoShape 2" descr="UNA impartirá cursos de matemática para estudiantes de nuevo ingreso -  Periódico Mensaje Guanacas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NI"/>
          </a:p>
        </p:txBody>
      </p:sp>
      <p:sp>
        <p:nvSpPr>
          <p:cNvPr id="20" name="CuadroTexto 19"/>
          <p:cNvSpPr txBox="1"/>
          <p:nvPr/>
        </p:nvSpPr>
        <p:spPr>
          <a:xfrm>
            <a:off x="3722588" y="4885658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NI" b="1" dirty="0"/>
              <a:t>UNI</a:t>
            </a:r>
          </a:p>
        </p:txBody>
      </p:sp>
      <p:sp>
        <p:nvSpPr>
          <p:cNvPr id="22" name="AutoShape 4" descr="IPSA y URACCAN firmarán convenio para impulso de la agricultura sostenible  en la Costa Caribe - BARRICAD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NI"/>
          </a:p>
        </p:txBody>
      </p:sp>
      <p:grpSp>
        <p:nvGrpSpPr>
          <p:cNvPr id="25" name="Grupo 24"/>
          <p:cNvGrpSpPr/>
          <p:nvPr/>
        </p:nvGrpSpPr>
        <p:grpSpPr>
          <a:xfrm>
            <a:off x="251548" y="1151235"/>
            <a:ext cx="8784948" cy="5374109"/>
            <a:chOff x="251548" y="1151235"/>
            <a:chExt cx="8784948" cy="5374109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0153" y="1151235"/>
              <a:ext cx="2628900" cy="1733550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2914" y="1186211"/>
              <a:ext cx="2783582" cy="1733550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30153" y="3190814"/>
              <a:ext cx="2595165" cy="1478671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69813" y="4895885"/>
              <a:ext cx="2595165" cy="1629459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91162" y="4895885"/>
              <a:ext cx="2745334" cy="1629458"/>
            </a:xfrm>
            <a:prstGeom prst="rect">
              <a:avLst/>
            </a:prstGeom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1548" y="4669484"/>
              <a:ext cx="3168078" cy="1855859"/>
            </a:xfrm>
            <a:prstGeom prst="rect">
              <a:avLst/>
            </a:prstGeom>
          </p:spPr>
        </p:pic>
      </p:grpSp>
      <p:sp>
        <p:nvSpPr>
          <p:cNvPr id="24" name="CuadroTexto 23"/>
          <p:cNvSpPr txBox="1"/>
          <p:nvPr/>
        </p:nvSpPr>
        <p:spPr>
          <a:xfrm>
            <a:off x="2102140" y="4669483"/>
            <a:ext cx="1165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NI" sz="2000" b="1" dirty="0"/>
              <a:t>URACAN 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5016795" y="4937953"/>
            <a:ext cx="807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dirty="0"/>
              <a:t>UNI 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7260522" y="966569"/>
            <a:ext cx="159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dirty="0"/>
              <a:t>UNAN – León 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3510445" y="1115815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NI" dirty="0"/>
              <a:t>UNAN – Managua 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5100129" y="3096019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NI" dirty="0"/>
              <a:t>BICU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4649C07-6FDB-4997-A32C-87C5239EED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7434" y="3144242"/>
            <a:ext cx="2505018" cy="161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86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66350" y="216601"/>
            <a:ext cx="6538098" cy="1268183"/>
          </a:xfrm>
        </p:spPr>
        <p:txBody>
          <a:bodyPr/>
          <a:lstStyle/>
          <a:p>
            <a:r>
              <a:rPr lang="es-NI" dirty="0"/>
              <a:t>Práctica Extensionistas en las Universidades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6137344" y="4293097"/>
            <a:ext cx="3006655" cy="236473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518" y="4773500"/>
            <a:ext cx="3143939" cy="184247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2644" y="1357180"/>
            <a:ext cx="61046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NI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UNAN – Managua</a:t>
            </a:r>
          </a:p>
          <a:p>
            <a:endParaRPr lang="es-NI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s-NI" dirty="0">
                <a:latin typeface="Times New Roman" panose="02020603050405020304" pitchFamily="18" charset="0"/>
                <a:ea typeface="Calibri" panose="020F0502020204030204" pitchFamily="34" charset="0"/>
              </a:rPr>
              <a:t>Trabaja a través de macro procesos de Investigación formación y extensión y  de este ultimo se derivan  ocho procesos : </a:t>
            </a:r>
          </a:p>
          <a:p>
            <a:r>
              <a:rPr lang="es-NI" dirty="0">
                <a:latin typeface="Times New Roman" panose="02020603050405020304" pitchFamily="18" charset="0"/>
                <a:ea typeface="Calibri" panose="020F0502020204030204" pitchFamily="34" charset="0"/>
              </a:rPr>
              <a:t>Procesos   de gestión e Innovación y Emprendimiento; Educación Continua; Programas y Proyectos; Promoción de la Cultura, Deporte y Educación Física; Bienestar Estudiantil; Vinculación Universidad Sociedad y Estado y Voluntariado Social.</a:t>
            </a:r>
          </a:p>
          <a:p>
            <a:r>
              <a:rPr lang="es-NI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Programa de Universidad Saludable. Programas UNICAM. </a:t>
            </a:r>
            <a:r>
              <a:rPr lang="es-NI" b="1" i="1" dirty="0">
                <a:latin typeface="Times New Roman" panose="02020603050405020304" pitchFamily="18" charset="0"/>
              </a:rPr>
              <a:t>Centro  Nacional de Innovación Abierta y Centro de innovación y diseño </a:t>
            </a:r>
            <a:endParaRPr lang="es-NI" b="1" i="1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4533" y="4732689"/>
            <a:ext cx="2556984" cy="192513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183" y="1628800"/>
            <a:ext cx="2927501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74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NI" dirty="0"/>
              <a:t>Práctica Extensionistas en las Universidades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0"/>
          </p:nvPr>
        </p:nvSpPr>
        <p:spPr>
          <a:xfrm>
            <a:off x="310381" y="1628506"/>
            <a:ext cx="8222059" cy="4340187"/>
          </a:xfrm>
        </p:spPr>
        <p:txBody>
          <a:bodyPr/>
          <a:lstStyle/>
          <a:p>
            <a:r>
              <a:rPr lang="es-NI" b="1" dirty="0"/>
              <a:t>UNAN - León </a:t>
            </a:r>
          </a:p>
          <a:p>
            <a:endParaRPr lang="es-NI" dirty="0"/>
          </a:p>
        </p:txBody>
      </p:sp>
      <p:sp>
        <p:nvSpPr>
          <p:cNvPr id="5" name="Rectángulo 4"/>
          <p:cNvSpPr/>
          <p:nvPr/>
        </p:nvSpPr>
        <p:spPr>
          <a:xfrm>
            <a:off x="323528" y="191683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/>
              <a:t>Está en proceso de transformación, igual que la UNAN Managua, ha reorganizado sus funciones sustantivas; docencia, investigación, proyección social y gestión.  </a:t>
            </a:r>
            <a:r>
              <a:rPr lang="es-MX" b="1" dirty="0">
                <a:solidFill>
                  <a:srgbClr val="FF0000"/>
                </a:solidFill>
              </a:rPr>
              <a:t>Hoy cuenta con un vicerrectorado de extensión </a:t>
            </a:r>
          </a:p>
          <a:p>
            <a:endParaRPr lang="es-MX" dirty="0"/>
          </a:p>
        </p:txBody>
      </p:sp>
      <p:sp>
        <p:nvSpPr>
          <p:cNvPr id="6" name="Rectángulo 5"/>
          <p:cNvSpPr/>
          <p:nvPr/>
        </p:nvSpPr>
        <p:spPr>
          <a:xfrm>
            <a:off x="310381" y="3373607"/>
            <a:ext cx="45291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Programas emblemáticos: </a:t>
            </a:r>
          </a:p>
          <a:p>
            <a:r>
              <a:rPr lang="es-MX" dirty="0"/>
              <a:t>Igualdad y equidad de género, Emprendimiento</a:t>
            </a:r>
          </a:p>
          <a:p>
            <a:r>
              <a:rPr lang="es-MX" dirty="0"/>
              <a:t>Adulto mayor</a:t>
            </a:r>
          </a:p>
          <a:p>
            <a:r>
              <a:rPr lang="es-MX" dirty="0"/>
              <a:t>Seguridad ciudadana</a:t>
            </a:r>
          </a:p>
          <a:p>
            <a:r>
              <a:rPr lang="es-MX" dirty="0"/>
              <a:t>Captación de sangre. </a:t>
            </a:r>
            <a:endParaRPr lang="es-NI" dirty="0"/>
          </a:p>
        </p:txBody>
      </p:sp>
      <p:grpSp>
        <p:nvGrpSpPr>
          <p:cNvPr id="4" name="Grupo 3"/>
          <p:cNvGrpSpPr/>
          <p:nvPr/>
        </p:nvGrpSpPr>
        <p:grpSpPr>
          <a:xfrm>
            <a:off x="3304022" y="892385"/>
            <a:ext cx="5539841" cy="5855730"/>
            <a:chOff x="3304022" y="892385"/>
            <a:chExt cx="5539841" cy="5855730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38763" y="892385"/>
              <a:ext cx="2705100" cy="1685925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9509" y="2659258"/>
              <a:ext cx="2857500" cy="2070830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04022" y="4772349"/>
              <a:ext cx="3070993" cy="1975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786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35288" y="64595"/>
            <a:ext cx="6408712" cy="824758"/>
          </a:xfrm>
        </p:spPr>
        <p:txBody>
          <a:bodyPr/>
          <a:lstStyle/>
          <a:p>
            <a:r>
              <a:rPr lang="es-NI" dirty="0"/>
              <a:t>Práctica Extensionistas en las Universidades</a:t>
            </a: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6427400" y="1206435"/>
            <a:ext cx="2633518" cy="192776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589" y="1247915"/>
            <a:ext cx="30132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NI" b="1" i="1" dirty="0"/>
              <a:t>BICU y URACCAN </a:t>
            </a:r>
          </a:p>
          <a:p>
            <a:r>
              <a:rPr lang="es-NI" dirty="0"/>
              <a:t>Acompañan a los pueblos indígenas, afrodescendientes, mestizas y comunidades étnicas para aportar a la consolidación de las buenas práctica de saberes y haceres.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131029" y="3442514"/>
            <a:ext cx="3123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NI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Universidad Agraria (UNA)</a:t>
            </a:r>
            <a:endParaRPr lang="es-NI" sz="20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633" y="3968741"/>
            <a:ext cx="2924285" cy="230644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4"/>
          <a:srcRect r="6459"/>
          <a:stretch/>
        </p:blipFill>
        <p:spPr>
          <a:xfrm flipH="1">
            <a:off x="3254128" y="1206436"/>
            <a:ext cx="3128679" cy="192776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09BC38B-6E90-4D51-AAAD-C77874258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28" y="3842624"/>
            <a:ext cx="5665107" cy="243255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786062D-7E9D-4CA9-B8D9-EDF7A85B7945}"/>
              </a:ext>
            </a:extLst>
          </p:cNvPr>
          <p:cNvSpPr txBox="1"/>
          <p:nvPr/>
        </p:nvSpPr>
        <p:spPr>
          <a:xfrm>
            <a:off x="663514" y="6396335"/>
            <a:ext cx="46001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Figura. Proyectos Extensión Universitaria de la UNA y su relación con los objetivos de desarrollo sostenible.</a:t>
            </a:r>
            <a:endParaRPr lang="es-NI" sz="1200" dirty="0"/>
          </a:p>
        </p:txBody>
      </p:sp>
      <p:sp>
        <p:nvSpPr>
          <p:cNvPr id="4" name="Rectángulo 3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Concursos: Rally nacional, Rally Latinoamericano, </a:t>
            </a:r>
            <a:r>
              <a:rPr lang="es-ES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Hackathon</a:t>
            </a:r>
            <a:r>
              <a:rPr lang="es-ES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Nicaragua diseña, Nicaragua Emprende, </a:t>
            </a:r>
            <a:r>
              <a:rPr lang="es-ES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Expopyme</a:t>
            </a:r>
            <a:r>
              <a:rPr lang="es-ES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Premio Nacional a la Innovación, </a:t>
            </a:r>
            <a:endParaRPr lang="es-NI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NI" dirty="0"/>
          </a:p>
        </p:txBody>
      </p:sp>
    </p:spTree>
    <p:extLst>
      <p:ext uri="{BB962C8B-B14F-4D97-AF65-F5344CB8AC3E}">
        <p14:creationId xmlns:p14="http://schemas.microsoft.com/office/powerpoint/2010/main" val="3161607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0"/>
          </p:nvPr>
        </p:nvSpPr>
        <p:spPr>
          <a:xfrm>
            <a:off x="395536" y="1340768"/>
            <a:ext cx="8496944" cy="5256584"/>
          </a:xfrm>
        </p:spPr>
        <p:txBody>
          <a:bodyPr>
            <a:noAutofit/>
          </a:bodyPr>
          <a:lstStyle/>
          <a:p>
            <a:pPr algn="just"/>
            <a:r>
              <a:rPr lang="es-NI" sz="2400" dirty="0"/>
              <a:t>Las universidades miembros del CNU, históricamente han realizado Extensión Universitaria, en correspondencia al Modelo Educativo, y el contexto socioeconómico, pero esta extensión ha estado bajo determinado paragua de modelos trasferencista, altruista para cumplir con determinados créditos académicos. .</a:t>
            </a:r>
          </a:p>
          <a:p>
            <a:pPr algn="just"/>
            <a:endParaRPr lang="es-NI" sz="2400" dirty="0"/>
          </a:p>
          <a:p>
            <a:pPr algn="just"/>
            <a:r>
              <a:rPr lang="es-NI" sz="2400" dirty="0"/>
              <a:t>Las y los docentes universitarios, debe tener un cambio paradigmático radical, para poder integrar la docencia, investigación y extensión, donde la extensión debe tener una concepción dialéctica, al vincularse con las empresas, sociedad y el estado.</a:t>
            </a:r>
          </a:p>
          <a:p>
            <a:pPr algn="just"/>
            <a:endParaRPr lang="es-NI" sz="1800" dirty="0"/>
          </a:p>
          <a:p>
            <a:pPr algn="just"/>
            <a:endParaRPr lang="es-NI" sz="1800" b="1" dirty="0"/>
          </a:p>
          <a:p>
            <a:pPr algn="just"/>
            <a:endParaRPr lang="es-NI" sz="1800" dirty="0"/>
          </a:p>
        </p:txBody>
      </p:sp>
      <p:sp>
        <p:nvSpPr>
          <p:cNvPr id="4" name="Rectángulo 3"/>
          <p:cNvSpPr/>
          <p:nvPr/>
        </p:nvSpPr>
        <p:spPr>
          <a:xfrm>
            <a:off x="2627784" y="18331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>
                <a:solidFill>
                  <a:srgbClr val="0070C0"/>
                </a:solidFill>
              </a:rPr>
              <a:t>Conclusiones</a:t>
            </a:r>
            <a:r>
              <a:rPr lang="es-MX" sz="3200" dirty="0"/>
              <a:t> </a:t>
            </a:r>
            <a:endParaRPr lang="es-NI" sz="3200" dirty="0"/>
          </a:p>
        </p:txBody>
      </p:sp>
    </p:spTree>
    <p:extLst>
      <p:ext uri="{BB962C8B-B14F-4D97-AF65-F5344CB8AC3E}">
        <p14:creationId xmlns:p14="http://schemas.microsoft.com/office/powerpoint/2010/main" val="33256876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638</Words>
  <Application>Microsoft Office PowerPoint</Application>
  <PresentationFormat>Presentación en pantalla (4:3)</PresentationFormat>
  <Paragraphs>66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PRÁCTICAS DE EXTENSIÓN EN LAS UNIVERSIDADES MIEMBROS DEL CONSEJO NACIONAL DE NICARAGUA (CNU) </vt:lpstr>
      <vt:lpstr>PRÁCTICAS DE EXTENSIÓN EN LAS UNIVERSIDADES MIEMBROS DEL CONSEJO NACIONAL DE NICARAGUA (CNU) </vt:lpstr>
      <vt:lpstr>Presentación de PowerPoint</vt:lpstr>
      <vt:lpstr>¿Qué buenas prácticas de extensión universitaria realizan las universidades miembros del CNU en los territorios y/comunidades? </vt:lpstr>
      <vt:lpstr>Marco Jurídico de las universidades miembros del CNU </vt:lpstr>
      <vt:lpstr>Práctica Extensionistas en las Universidades</vt:lpstr>
      <vt:lpstr>Práctica Extensionistas en las Universidades</vt:lpstr>
      <vt:lpstr>Práctica Extensionistas en las Universidades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</dc:title>
  <dc:creator>USUARIO</dc:creator>
  <cp:lastModifiedBy>Dra.Jilma Romero</cp:lastModifiedBy>
  <cp:revision>75</cp:revision>
  <dcterms:created xsi:type="dcterms:W3CDTF">2018-01-10T17:58:28Z</dcterms:created>
  <dcterms:modified xsi:type="dcterms:W3CDTF">2021-06-17T14:39:09Z</dcterms:modified>
</cp:coreProperties>
</file>