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16" r:id="rId1"/>
    <p:sldMasterId id="2147483828" r:id="rId2"/>
  </p:sldMasterIdLst>
  <p:notesMasterIdLst>
    <p:notesMasterId r:id="rId36"/>
  </p:notesMasterIdLst>
  <p:sldIdLst>
    <p:sldId id="271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9" r:id="rId17"/>
    <p:sldId id="286" r:id="rId18"/>
    <p:sldId id="287" r:id="rId19"/>
    <p:sldId id="256" r:id="rId20"/>
    <p:sldId id="257" r:id="rId21"/>
    <p:sldId id="264" r:id="rId22"/>
    <p:sldId id="290" r:id="rId23"/>
    <p:sldId id="265" r:id="rId24"/>
    <p:sldId id="263" r:id="rId25"/>
    <p:sldId id="260" r:id="rId26"/>
    <p:sldId id="261" r:id="rId27"/>
    <p:sldId id="262" r:id="rId28"/>
    <p:sldId id="266" r:id="rId29"/>
    <p:sldId id="267" r:id="rId30"/>
    <p:sldId id="268" r:id="rId31"/>
    <p:sldId id="269" r:id="rId32"/>
    <p:sldId id="291" r:id="rId33"/>
    <p:sldId id="292" r:id="rId34"/>
    <p:sldId id="293" r:id="rId35"/>
  </p:sldIdLst>
  <p:sldSz cx="9144000" cy="6858000" type="screen4x3"/>
  <p:notesSz cx="6858000" cy="9144000"/>
  <p:defaultTextStyle>
    <a:defPPr>
      <a:defRPr lang="ar-EG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نمط متوسط 4 - تمييز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5940675A-B579-460E-94D1-54222C63F5DA}" styleName="بلا نمط، شبكة جدول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06799F8-075E-4A3A-A7F6-7FBC6576F1A4}" styleName="نمط ذو نسُق 2 - تمييز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F5AB1C69-6EDB-4FF4-983F-18BD219EF322}" styleName="نمط متوسط 2 - تميي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60" d="100"/>
          <a:sy n="60" d="100"/>
        </p:scale>
        <p:origin x="-1434" y="-3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9273B11-0309-422D-B5B4-8A3AADDB7F5F}" type="datetimeFigureOut">
              <a:rPr lang="ar-EG" smtClean="0"/>
              <a:t>28/10/1432</a:t>
            </a:fld>
            <a:endParaRPr lang="ar-EG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EG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EG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EG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C4AD1DA-34FC-48E5-9338-BC7A026EF7E7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3425302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EG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EG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EG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EG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EG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EG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EG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EG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EG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fld id="{8E64F748-9196-4B10-A917-6820BE7CF8FF}" type="slidenum">
              <a:rPr lang="ar-SA" smtClean="0">
                <a:latin typeface="Arial" pitchFamily="34" charset="0"/>
              </a:rPr>
              <a:pPr eaLnBrk="1" hangingPunct="1"/>
              <a:t>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3555" name="Rectangle 7"/>
          <p:cNvSpPr txBox="1">
            <a:spLocks noGrp="1" noChangeArrowheads="1"/>
          </p:cNvSpPr>
          <p:nvPr/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fld id="{451FB33A-A5C7-455A-BC06-C2AF37200360}" type="slidenum">
              <a:rPr lang="ar-SA" sz="1200">
                <a:latin typeface="Arial" pitchFamily="34" charset="0"/>
              </a:rPr>
              <a:pPr algn="l" eaLnBrk="1" hangingPunct="1">
                <a:spcBef>
                  <a:spcPct val="0"/>
                </a:spcBef>
              </a:pPr>
              <a:t>2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235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EG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EG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EG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EG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EG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EG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ar-EG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EG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EG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3756D-1D46-4660-A1C6-A21D2247CE37}" type="datetimeFigureOut">
              <a:rPr lang="ar-EG" smtClean="0"/>
              <a:t>28/10/1432</a:t>
            </a:fld>
            <a:endParaRPr lang="ar-EG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925B9-0F00-4EFE-A9F7-C729884D0621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301344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EG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EG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3756D-1D46-4660-A1C6-A21D2247CE37}" type="datetimeFigureOut">
              <a:rPr lang="ar-EG" smtClean="0"/>
              <a:t>28/10/1432</a:t>
            </a:fld>
            <a:endParaRPr lang="ar-EG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925B9-0F00-4EFE-A9F7-C729884D0621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880981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EG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EG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3756D-1D46-4660-A1C6-A21D2247CE37}" type="datetimeFigureOut">
              <a:rPr lang="ar-EG" smtClean="0"/>
              <a:t>28/10/1432</a:t>
            </a:fld>
            <a:endParaRPr lang="ar-EG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925B9-0F00-4EFE-A9F7-C729884D0621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41704531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2098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132099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ar-EG" smtClean="0">
                <a:solidFill>
                  <a:srgbClr val="EAEAEA"/>
                </a:solidFill>
              </a:endParaRPr>
            </a:p>
          </p:txBody>
        </p:sp>
        <p:sp>
          <p:nvSpPr>
            <p:cNvPr id="132100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ar-EG" smtClean="0">
                <a:solidFill>
                  <a:srgbClr val="EAEAEA"/>
                </a:solidFill>
              </a:endParaRPr>
            </a:p>
          </p:txBody>
        </p:sp>
        <p:sp>
          <p:nvSpPr>
            <p:cNvPr id="132101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ar-EG" smtClean="0">
                <a:solidFill>
                  <a:srgbClr val="EAEAEA"/>
                </a:solidFill>
              </a:endParaRPr>
            </a:p>
          </p:txBody>
        </p:sp>
        <p:sp>
          <p:nvSpPr>
            <p:cNvPr id="132102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ar-EG" smtClean="0">
                <a:solidFill>
                  <a:srgbClr val="EAEAEA"/>
                </a:solidFill>
              </a:endParaRPr>
            </a:p>
          </p:txBody>
        </p:sp>
        <p:sp>
          <p:nvSpPr>
            <p:cNvPr id="132103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ar-EG" smtClean="0">
                <a:solidFill>
                  <a:srgbClr val="EAEAEA"/>
                </a:solidFill>
              </a:endParaRPr>
            </a:p>
          </p:txBody>
        </p:sp>
        <p:sp>
          <p:nvSpPr>
            <p:cNvPr id="132104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ar-EG" smtClean="0">
                <a:solidFill>
                  <a:srgbClr val="EAEAEA"/>
                </a:solidFill>
              </a:endParaRPr>
            </a:p>
          </p:txBody>
        </p:sp>
        <p:sp>
          <p:nvSpPr>
            <p:cNvPr id="132105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ar-EG" smtClean="0">
                <a:solidFill>
                  <a:srgbClr val="EAEAEA"/>
                </a:solidFill>
              </a:endParaRPr>
            </a:p>
          </p:txBody>
        </p:sp>
        <p:sp>
          <p:nvSpPr>
            <p:cNvPr id="132106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ar-EG" smtClean="0">
                <a:solidFill>
                  <a:srgbClr val="EAEAEA"/>
                </a:solidFill>
              </a:endParaRPr>
            </a:p>
          </p:txBody>
        </p:sp>
        <p:sp>
          <p:nvSpPr>
            <p:cNvPr id="132107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ar-EG" smtClean="0">
                <a:solidFill>
                  <a:srgbClr val="EAEAEA"/>
                </a:solidFill>
              </a:endParaRPr>
            </a:p>
          </p:txBody>
        </p:sp>
        <p:sp>
          <p:nvSpPr>
            <p:cNvPr id="132108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ar-EG" smtClean="0">
                <a:solidFill>
                  <a:srgbClr val="EAEAEA"/>
                </a:solidFill>
              </a:endParaRPr>
            </a:p>
          </p:txBody>
        </p:sp>
        <p:sp>
          <p:nvSpPr>
            <p:cNvPr id="132109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ar-EG" smtClean="0">
                <a:solidFill>
                  <a:srgbClr val="EAEAEA"/>
                </a:solidFill>
              </a:endParaRPr>
            </a:p>
          </p:txBody>
        </p:sp>
        <p:sp>
          <p:nvSpPr>
            <p:cNvPr id="132110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ar-EG" smtClean="0">
                <a:solidFill>
                  <a:srgbClr val="EAEAEA"/>
                </a:solidFill>
              </a:endParaRPr>
            </a:p>
          </p:txBody>
        </p:sp>
        <p:sp>
          <p:nvSpPr>
            <p:cNvPr id="132111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ar-EG" smtClean="0">
                <a:solidFill>
                  <a:srgbClr val="EAEAEA"/>
                </a:solidFill>
              </a:endParaRPr>
            </a:p>
          </p:txBody>
        </p:sp>
        <p:sp>
          <p:nvSpPr>
            <p:cNvPr id="132112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ar-EG" smtClean="0">
                <a:solidFill>
                  <a:srgbClr val="EAEAEA"/>
                </a:solidFill>
              </a:endParaRPr>
            </a:p>
          </p:txBody>
        </p:sp>
        <p:sp>
          <p:nvSpPr>
            <p:cNvPr id="132113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ar-EG" smtClean="0">
                <a:solidFill>
                  <a:srgbClr val="EAEAEA"/>
                </a:solidFill>
              </a:endParaRPr>
            </a:p>
          </p:txBody>
        </p:sp>
      </p:grpSp>
      <p:sp>
        <p:nvSpPr>
          <p:cNvPr id="132114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pPr lvl="0"/>
            <a:r>
              <a:rPr lang="ar-SA" noProof="0" smtClean="0"/>
              <a:t>انقر لتحرير نمط العنوان الرئيسي</a:t>
            </a:r>
          </a:p>
        </p:txBody>
      </p:sp>
      <p:sp>
        <p:nvSpPr>
          <p:cNvPr id="132115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pPr lvl="0"/>
            <a:r>
              <a:rPr lang="ar-SA" noProof="0" smtClean="0"/>
              <a:t>انقر لتحرير نمط العنوان الثانوي الرئيسي</a:t>
            </a:r>
          </a:p>
        </p:txBody>
      </p:sp>
      <p:sp>
        <p:nvSpPr>
          <p:cNvPr id="132116" name="Rectangle 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B1904F75-5A1D-4494-8111-48BF534837C4}" type="datetimeFigureOut">
              <a:rPr lang="ar-SA">
                <a:solidFill>
                  <a:srgbClr val="EAEAEA"/>
                </a:solidFill>
              </a:rPr>
              <a:pPr/>
              <a:t>28/10/1432</a:t>
            </a:fld>
            <a:endParaRPr lang="en-US">
              <a:solidFill>
                <a:srgbClr val="EAEAEA"/>
              </a:solidFill>
            </a:endParaRPr>
          </a:p>
        </p:txBody>
      </p:sp>
      <p:sp>
        <p:nvSpPr>
          <p:cNvPr id="132117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EAEAEA"/>
              </a:solidFill>
            </a:endParaRPr>
          </a:p>
        </p:txBody>
      </p:sp>
      <p:sp>
        <p:nvSpPr>
          <p:cNvPr id="132118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DC80D1F-85B1-4414-A180-77060D0A718C}" type="slidenum">
              <a:rPr lang="ar-SA">
                <a:solidFill>
                  <a:srgbClr val="EAEAEA"/>
                </a:solidFill>
              </a:rPr>
              <a:pPr/>
              <a:t>‹#›</a:t>
            </a:fld>
            <a:endParaRPr lang="en-US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7653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EG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EG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D9ED3E-374B-42BC-8DF1-6C5D8FC44F38}" type="datetimeFigureOut">
              <a:rPr lang="ar-SA">
                <a:solidFill>
                  <a:srgbClr val="EAEAEA"/>
                </a:solidFill>
              </a:rPr>
              <a:pPr/>
              <a:t>28/10/1432</a:t>
            </a:fld>
            <a:endParaRPr lang="en-US">
              <a:solidFill>
                <a:srgbClr val="EAEAEA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EAEAEA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C64C26-74CF-454D-BD84-1504A57C17CD}" type="slidenum">
              <a:rPr lang="ar-SA">
                <a:solidFill>
                  <a:srgbClr val="EAEAEA"/>
                </a:solidFill>
              </a:rPr>
              <a:pPr/>
              <a:t>‹#›</a:t>
            </a:fld>
            <a:endParaRPr lang="en-US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9771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EG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7AFD5A-8406-4872-8C7C-B12FC76F4443}" type="datetimeFigureOut">
              <a:rPr lang="ar-SA">
                <a:solidFill>
                  <a:srgbClr val="EAEAEA"/>
                </a:solidFill>
              </a:rPr>
              <a:pPr/>
              <a:t>28/10/1432</a:t>
            </a:fld>
            <a:endParaRPr lang="en-US">
              <a:solidFill>
                <a:srgbClr val="EAEAEA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EAEAEA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822E82-5A67-414E-88E0-BD8CD1460D40}" type="slidenum">
              <a:rPr lang="ar-SA">
                <a:solidFill>
                  <a:srgbClr val="EAEAEA"/>
                </a:solidFill>
              </a:rPr>
              <a:pPr/>
              <a:t>‹#›</a:t>
            </a:fld>
            <a:endParaRPr lang="en-US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4520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EG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EG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EG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BAE568-BD08-4130-9EC1-2C4090AA3916}" type="datetimeFigureOut">
              <a:rPr lang="ar-SA">
                <a:solidFill>
                  <a:srgbClr val="EAEAEA"/>
                </a:solidFill>
              </a:rPr>
              <a:pPr/>
              <a:t>28/10/1432</a:t>
            </a:fld>
            <a:endParaRPr lang="en-US">
              <a:solidFill>
                <a:srgbClr val="EAEAEA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EAEAEA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3DFFA1-94E6-45E3-B1C7-A13A4BEF0E7A}" type="slidenum">
              <a:rPr lang="ar-SA">
                <a:solidFill>
                  <a:srgbClr val="EAEAEA"/>
                </a:solidFill>
              </a:rPr>
              <a:pPr/>
              <a:t>‹#›</a:t>
            </a:fld>
            <a:endParaRPr lang="en-US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504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EG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EG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EG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5B9919-A8F4-404F-A280-5B95C29F58CC}" type="datetimeFigureOut">
              <a:rPr lang="ar-SA">
                <a:solidFill>
                  <a:srgbClr val="EAEAEA"/>
                </a:solidFill>
              </a:rPr>
              <a:pPr/>
              <a:t>28/10/1432</a:t>
            </a:fld>
            <a:endParaRPr lang="en-US">
              <a:solidFill>
                <a:srgbClr val="EAEAEA"/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EAEAEA"/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7A8E67-1BD2-480E-A148-B44EA3FA672D}" type="slidenum">
              <a:rPr lang="ar-SA">
                <a:solidFill>
                  <a:srgbClr val="EAEAEA"/>
                </a:solidFill>
              </a:rPr>
              <a:pPr/>
              <a:t>‹#›</a:t>
            </a:fld>
            <a:endParaRPr lang="en-US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89461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EG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E826DA8-79BC-423E-AAD8-401AD49A8C37}" type="datetimeFigureOut">
              <a:rPr lang="ar-SA">
                <a:solidFill>
                  <a:srgbClr val="EAEAEA"/>
                </a:solidFill>
              </a:rPr>
              <a:pPr/>
              <a:t>28/10/1432</a:t>
            </a:fld>
            <a:endParaRPr lang="en-US">
              <a:solidFill>
                <a:srgbClr val="EAEAEA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EAEAEA"/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20937F-FD5E-4A09-80F7-F5E1C7BD52FB}" type="slidenum">
              <a:rPr lang="ar-SA">
                <a:solidFill>
                  <a:srgbClr val="EAEAEA"/>
                </a:solidFill>
              </a:rPr>
              <a:pPr/>
              <a:t>‹#›</a:t>
            </a:fld>
            <a:endParaRPr lang="en-US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9873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8CA55A-F46D-49DE-AF05-0B6DBAA92506}" type="datetimeFigureOut">
              <a:rPr lang="ar-SA">
                <a:solidFill>
                  <a:srgbClr val="EAEAEA"/>
                </a:solidFill>
              </a:rPr>
              <a:pPr/>
              <a:t>28/10/1432</a:t>
            </a:fld>
            <a:endParaRPr lang="en-US">
              <a:solidFill>
                <a:srgbClr val="EAEAEA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EAEAEA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4EE9E0-DC7C-4AA8-9C12-342635A28727}" type="slidenum">
              <a:rPr lang="ar-SA">
                <a:solidFill>
                  <a:srgbClr val="EAEAEA"/>
                </a:solidFill>
              </a:rPr>
              <a:pPr/>
              <a:t>‹#›</a:t>
            </a:fld>
            <a:endParaRPr lang="en-US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1924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EG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EG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22CD07-F4EA-4C97-8F3F-395276C9DAB2}" type="datetimeFigureOut">
              <a:rPr lang="ar-SA">
                <a:solidFill>
                  <a:srgbClr val="EAEAEA"/>
                </a:solidFill>
              </a:rPr>
              <a:pPr/>
              <a:t>28/10/1432</a:t>
            </a:fld>
            <a:endParaRPr lang="en-US">
              <a:solidFill>
                <a:srgbClr val="EAEAEA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EAEAEA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A2DFD0-1F1E-4515-95A4-B575E95AA51E}" type="slidenum">
              <a:rPr lang="ar-SA">
                <a:solidFill>
                  <a:srgbClr val="EAEAEA"/>
                </a:solidFill>
              </a:rPr>
              <a:pPr/>
              <a:t>‹#›</a:t>
            </a:fld>
            <a:endParaRPr lang="en-US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609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EG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EG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3756D-1D46-4660-A1C6-A21D2247CE37}" type="datetimeFigureOut">
              <a:rPr lang="ar-EG" smtClean="0"/>
              <a:t>28/10/1432</a:t>
            </a:fld>
            <a:endParaRPr lang="ar-EG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925B9-0F00-4EFE-A9F7-C729884D0621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7229229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EG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EG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73881E-8866-4339-820D-4FBA911E7EA9}" type="datetimeFigureOut">
              <a:rPr lang="ar-SA">
                <a:solidFill>
                  <a:srgbClr val="EAEAEA"/>
                </a:solidFill>
              </a:rPr>
              <a:pPr/>
              <a:t>28/10/1432</a:t>
            </a:fld>
            <a:endParaRPr lang="en-US">
              <a:solidFill>
                <a:srgbClr val="EAEAEA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EAEAEA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CF93D4-2B21-44F2-B1DA-A89FBB8321C2}" type="slidenum">
              <a:rPr lang="ar-SA">
                <a:solidFill>
                  <a:srgbClr val="EAEAEA"/>
                </a:solidFill>
              </a:rPr>
              <a:pPr/>
              <a:t>‹#›</a:t>
            </a:fld>
            <a:endParaRPr lang="en-US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130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EG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EG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522EED-7251-457C-9324-7B87FEAC55C0}" type="datetimeFigureOut">
              <a:rPr lang="ar-SA">
                <a:solidFill>
                  <a:srgbClr val="EAEAEA"/>
                </a:solidFill>
              </a:rPr>
              <a:pPr/>
              <a:t>28/10/1432</a:t>
            </a:fld>
            <a:endParaRPr lang="en-US">
              <a:solidFill>
                <a:srgbClr val="EAEAEA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EAEAEA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0A9B8B-9C6B-4814-80E5-7AC1E4F15144}" type="slidenum">
              <a:rPr lang="ar-SA">
                <a:solidFill>
                  <a:srgbClr val="EAEAEA"/>
                </a:solidFill>
              </a:rPr>
              <a:pPr/>
              <a:t>‹#›</a:t>
            </a:fld>
            <a:endParaRPr lang="en-US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07091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EG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EG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276B02-4712-4111-AF0B-A1C930B46B2E}" type="datetimeFigureOut">
              <a:rPr lang="ar-SA">
                <a:solidFill>
                  <a:srgbClr val="EAEAEA"/>
                </a:solidFill>
              </a:rPr>
              <a:pPr/>
              <a:t>28/10/1432</a:t>
            </a:fld>
            <a:endParaRPr lang="en-US">
              <a:solidFill>
                <a:srgbClr val="EAEAEA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EAEAEA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24F64C-D931-405F-B7DE-240693F693E2}" type="slidenum">
              <a:rPr lang="ar-SA">
                <a:solidFill>
                  <a:srgbClr val="EAEAEA"/>
                </a:solidFill>
              </a:rPr>
              <a:pPr/>
              <a:t>‹#›</a:t>
            </a:fld>
            <a:endParaRPr lang="en-US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208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EG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3756D-1D46-4660-A1C6-A21D2247CE37}" type="datetimeFigureOut">
              <a:rPr lang="ar-EG" smtClean="0"/>
              <a:t>28/10/1432</a:t>
            </a:fld>
            <a:endParaRPr lang="ar-EG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925B9-0F00-4EFE-A9F7-C729884D0621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572035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EG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EG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EG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3756D-1D46-4660-A1C6-A21D2247CE37}" type="datetimeFigureOut">
              <a:rPr lang="ar-EG" smtClean="0"/>
              <a:t>28/10/1432</a:t>
            </a:fld>
            <a:endParaRPr lang="ar-EG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925B9-0F00-4EFE-A9F7-C729884D0621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1160768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EG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EG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EG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3756D-1D46-4660-A1C6-A21D2247CE37}" type="datetimeFigureOut">
              <a:rPr lang="ar-EG" smtClean="0"/>
              <a:t>28/10/1432</a:t>
            </a:fld>
            <a:endParaRPr lang="ar-EG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925B9-0F00-4EFE-A9F7-C729884D0621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858976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EG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3756D-1D46-4660-A1C6-A21D2247CE37}" type="datetimeFigureOut">
              <a:rPr lang="ar-EG" smtClean="0"/>
              <a:t>28/10/1432</a:t>
            </a:fld>
            <a:endParaRPr lang="ar-EG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925B9-0F00-4EFE-A9F7-C729884D0621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55798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3756D-1D46-4660-A1C6-A21D2247CE37}" type="datetimeFigureOut">
              <a:rPr lang="ar-EG" smtClean="0"/>
              <a:t>28/10/1432</a:t>
            </a:fld>
            <a:endParaRPr lang="ar-EG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925B9-0F00-4EFE-A9F7-C729884D0621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1090168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EG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EG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3756D-1D46-4660-A1C6-A21D2247CE37}" type="datetimeFigureOut">
              <a:rPr lang="ar-EG" smtClean="0"/>
              <a:t>28/10/1432</a:t>
            </a:fld>
            <a:endParaRPr lang="ar-EG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925B9-0F00-4EFE-A9F7-C729884D0621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705356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EG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EG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3756D-1D46-4660-A1C6-A21D2247CE37}" type="datetimeFigureOut">
              <a:rPr lang="ar-EG" smtClean="0"/>
              <a:t>28/10/1432</a:t>
            </a:fld>
            <a:endParaRPr lang="ar-EG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EG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925B9-0F00-4EFE-A9F7-C729884D0621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3312578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EG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EG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3756D-1D46-4660-A1C6-A21D2247CE37}" type="datetimeFigureOut">
              <a:rPr lang="ar-EG" smtClean="0"/>
              <a:t>28/10/1432</a:t>
            </a:fld>
            <a:endParaRPr lang="ar-EG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EG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925B9-0F00-4EFE-A9F7-C729884D0621}" type="slidenum">
              <a:rPr lang="ar-EG" smtClean="0"/>
              <a:t>‹#›</a:t>
            </a:fld>
            <a:endParaRPr lang="ar-EG"/>
          </a:p>
        </p:txBody>
      </p:sp>
    </p:spTree>
    <p:extLst>
      <p:ext uri="{BB962C8B-B14F-4D97-AF65-F5344CB8AC3E}">
        <p14:creationId xmlns:p14="http://schemas.microsoft.com/office/powerpoint/2010/main" val="2476806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EG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07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13107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ar-EG" smtClean="0">
                <a:solidFill>
                  <a:srgbClr val="EAEAEA"/>
                </a:solidFill>
              </a:endParaRPr>
            </a:p>
          </p:txBody>
        </p:sp>
        <p:sp>
          <p:nvSpPr>
            <p:cNvPr id="13107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ar-EG" smtClean="0">
                <a:solidFill>
                  <a:srgbClr val="EAEAEA"/>
                </a:solidFill>
              </a:endParaRPr>
            </a:p>
          </p:txBody>
        </p:sp>
        <p:sp>
          <p:nvSpPr>
            <p:cNvPr id="13107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ar-EG" smtClean="0">
                <a:solidFill>
                  <a:srgbClr val="EAEAEA"/>
                </a:solidFill>
              </a:endParaRPr>
            </a:p>
          </p:txBody>
        </p:sp>
        <p:sp>
          <p:nvSpPr>
            <p:cNvPr id="13107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ar-EG" smtClean="0">
                <a:solidFill>
                  <a:srgbClr val="EAEAEA"/>
                </a:solidFill>
              </a:endParaRPr>
            </a:p>
          </p:txBody>
        </p:sp>
        <p:sp>
          <p:nvSpPr>
            <p:cNvPr id="13107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ar-EG" smtClean="0">
                <a:solidFill>
                  <a:srgbClr val="EAEAEA"/>
                </a:solidFill>
              </a:endParaRPr>
            </a:p>
          </p:txBody>
        </p:sp>
        <p:sp>
          <p:nvSpPr>
            <p:cNvPr id="13108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ar-EG" smtClean="0">
                <a:solidFill>
                  <a:srgbClr val="EAEAEA"/>
                </a:solidFill>
              </a:endParaRPr>
            </a:p>
          </p:txBody>
        </p:sp>
        <p:sp>
          <p:nvSpPr>
            <p:cNvPr id="13108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ar-EG" smtClean="0">
                <a:solidFill>
                  <a:srgbClr val="EAEAEA"/>
                </a:solidFill>
              </a:endParaRPr>
            </a:p>
          </p:txBody>
        </p:sp>
        <p:sp>
          <p:nvSpPr>
            <p:cNvPr id="13108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ar-EG" smtClean="0">
                <a:solidFill>
                  <a:srgbClr val="EAEAEA"/>
                </a:solidFill>
              </a:endParaRPr>
            </a:p>
          </p:txBody>
        </p:sp>
        <p:sp>
          <p:nvSpPr>
            <p:cNvPr id="13108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ar-EG" smtClean="0">
                <a:solidFill>
                  <a:srgbClr val="EAEAEA"/>
                </a:solidFill>
              </a:endParaRPr>
            </a:p>
          </p:txBody>
        </p:sp>
        <p:sp>
          <p:nvSpPr>
            <p:cNvPr id="13108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ar-EG" smtClean="0">
                <a:solidFill>
                  <a:srgbClr val="EAEAEA"/>
                </a:solidFill>
              </a:endParaRPr>
            </a:p>
          </p:txBody>
        </p:sp>
        <p:sp>
          <p:nvSpPr>
            <p:cNvPr id="13108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ar-EG" smtClean="0">
                <a:solidFill>
                  <a:srgbClr val="EAEAEA"/>
                </a:solidFill>
              </a:endParaRPr>
            </a:p>
          </p:txBody>
        </p:sp>
        <p:sp>
          <p:nvSpPr>
            <p:cNvPr id="13108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ar-EG" smtClean="0">
                <a:solidFill>
                  <a:srgbClr val="EAEAEA"/>
                </a:solidFill>
              </a:endParaRPr>
            </a:p>
          </p:txBody>
        </p:sp>
        <p:sp>
          <p:nvSpPr>
            <p:cNvPr id="13108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ar-EG" smtClean="0">
                <a:solidFill>
                  <a:srgbClr val="EAEAEA"/>
                </a:solidFill>
              </a:endParaRPr>
            </a:p>
          </p:txBody>
        </p:sp>
        <p:sp>
          <p:nvSpPr>
            <p:cNvPr id="13108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ar-EG" smtClean="0">
                <a:solidFill>
                  <a:srgbClr val="EAEAEA"/>
                </a:solidFill>
              </a:endParaRPr>
            </a:p>
          </p:txBody>
        </p:sp>
        <p:sp>
          <p:nvSpPr>
            <p:cNvPr id="13108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ar-EG" smtClean="0">
                <a:solidFill>
                  <a:srgbClr val="EAEAEA"/>
                </a:solidFill>
              </a:endParaRPr>
            </a:p>
          </p:txBody>
        </p:sp>
      </p:grpSp>
      <p:sp>
        <p:nvSpPr>
          <p:cNvPr id="13109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31091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0AFF37F-2DF6-4604-8DFD-D3E301ACB04D}" type="datetimeFigureOut">
              <a:rPr lang="ar-SA" smtClean="0">
                <a:solidFill>
                  <a:srgbClr val="EAEAEA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28/10/1432</a:t>
            </a:fld>
            <a:endParaRPr lang="en-US" smtClean="0">
              <a:solidFill>
                <a:srgbClr val="EAEAEA"/>
              </a:solidFill>
            </a:endParaRPr>
          </a:p>
        </p:txBody>
      </p:sp>
      <p:sp>
        <p:nvSpPr>
          <p:cNvPr id="131092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EAEAEA"/>
              </a:solidFill>
            </a:endParaRPr>
          </a:p>
        </p:txBody>
      </p:sp>
      <p:sp>
        <p:nvSpPr>
          <p:cNvPr id="131093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0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F8D6673-EDBC-43FD-8E22-695FB82A7845}" type="slidenum">
              <a:rPr lang="ar-SA" smtClean="0">
                <a:solidFill>
                  <a:srgbClr val="EAEAEA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mtClean="0">
              <a:solidFill>
                <a:srgbClr val="EAEAEA"/>
              </a:solidFill>
            </a:endParaRPr>
          </a:p>
        </p:txBody>
      </p:sp>
      <p:sp>
        <p:nvSpPr>
          <p:cNvPr id="13109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</p:spTree>
    <p:extLst>
      <p:ext uri="{BB962C8B-B14F-4D97-AF65-F5344CB8AC3E}">
        <p14:creationId xmlns:p14="http://schemas.microsoft.com/office/powerpoint/2010/main" val="207209874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2pPr>
      <a:lvl3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3pPr>
      <a:lvl4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4pPr>
      <a:lvl5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ar-EG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4.wmf"/><Relationship Id="rId4" Type="http://schemas.openxmlformats.org/officeDocument/2006/relationships/oleObject" Target="../embeddings/oleObject7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4.wmf"/><Relationship Id="rId4" Type="http://schemas.openxmlformats.org/officeDocument/2006/relationships/oleObject" Target="../embeddings/oleObject8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5.wmf"/><Relationship Id="rId4" Type="http://schemas.openxmlformats.org/officeDocument/2006/relationships/oleObject" Target="../embeddings/oleObject9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notesSlide" Target="../notesSlides/notesSlide14.xml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14.wmf"/><Relationship Id="rId4" Type="http://schemas.openxmlformats.org/officeDocument/2006/relationships/oleObject" Target="../embeddings/oleObject11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3" Type="http://schemas.openxmlformats.org/officeDocument/2006/relationships/image" Target="../media/image17.emf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14.wmf"/><Relationship Id="rId4" Type="http://schemas.openxmlformats.org/officeDocument/2006/relationships/oleObject" Target="../embeddings/oleObject15.bin"/><Relationship Id="rId9" Type="http://schemas.openxmlformats.org/officeDocument/2006/relationships/image" Target="../media/image15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21.w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21.bin"/><Relationship Id="rId4" Type="http://schemas.openxmlformats.org/officeDocument/2006/relationships/image" Target="../media/image22.w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slideLayout" Target="../slideLayouts/slideLayout18.xml"/><Relationship Id="rId1" Type="http://schemas.openxmlformats.org/officeDocument/2006/relationships/audio" Target="file:///C:\Program%20Files\Microsoft%20Office\Clipart\MMedia\LAZYRN.WAV" TargetMode="External"/><Relationship Id="rId5" Type="http://schemas.openxmlformats.org/officeDocument/2006/relationships/image" Target="../media/image27.png"/><Relationship Id="rId4" Type="http://schemas.openxmlformats.org/officeDocument/2006/relationships/slide" Target="slide2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3.wmf"/><Relationship Id="rId4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1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14.wmf"/><Relationship Id="rId4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2" descr="معينات متصلة"/>
          <p:cNvSpPr>
            <a:spLocks noChangeArrowheads="1"/>
          </p:cNvSpPr>
          <p:nvPr/>
        </p:nvSpPr>
        <p:spPr bwMode="auto">
          <a:xfrm>
            <a:off x="1835697" y="90141"/>
            <a:ext cx="6012904" cy="1384995"/>
          </a:xfrm>
          <a:prstGeom prst="rect">
            <a:avLst/>
          </a:prstGeom>
          <a:ln>
            <a:solidFill>
              <a:schemeClr val="tx1"/>
            </a:solidFill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spcBef>
                <a:spcPct val="0"/>
              </a:spcBef>
              <a:buFont typeface="Symbol" pitchFamily="18" charset="2"/>
              <a:buNone/>
              <a:defRPr/>
            </a:pPr>
            <a:r>
              <a:rPr lang="ar-KW" sz="2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PT Bold Heading" pitchFamily="2" charset="-78"/>
              </a:rPr>
              <a:t>وزارة التربية</a:t>
            </a:r>
          </a:p>
          <a:p>
            <a:pPr algn="ctr">
              <a:spcBef>
                <a:spcPct val="0"/>
              </a:spcBef>
              <a:buFont typeface="Symbol" pitchFamily="18" charset="2"/>
              <a:buNone/>
              <a:defRPr/>
            </a:pPr>
            <a:r>
              <a:rPr lang="ar-KW" sz="2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PT Bold Heading" pitchFamily="2" charset="-78"/>
              </a:rPr>
              <a:t>الإدارة العامة لمنطقة العاصمة التعليمية</a:t>
            </a:r>
          </a:p>
          <a:p>
            <a:pPr algn="ctr">
              <a:spcBef>
                <a:spcPct val="0"/>
              </a:spcBef>
              <a:buFont typeface="Symbol" pitchFamily="18" charset="2"/>
              <a:buNone/>
              <a:defRPr/>
            </a:pPr>
            <a:r>
              <a:rPr lang="ar-KW" sz="2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PT Bold Heading" pitchFamily="2" charset="-78"/>
              </a:rPr>
              <a:t>مدرسة  الخليل بن  أحمد المتوسطة</a:t>
            </a:r>
            <a:endParaRPr lang="ar-EG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PT Bold Heading" pitchFamily="2" charset="-78"/>
            </a:endParaRPr>
          </a:p>
        </p:txBody>
      </p:sp>
      <p:pic>
        <p:nvPicPr>
          <p:cNvPr id="25606" name="Picture 6" descr="61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2997200"/>
            <a:ext cx="2517775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6" name="Group 18"/>
          <p:cNvGrpSpPr>
            <a:grpSpLocks/>
          </p:cNvGrpSpPr>
          <p:nvPr/>
        </p:nvGrpSpPr>
        <p:grpSpPr bwMode="auto">
          <a:xfrm>
            <a:off x="755650" y="404813"/>
            <a:ext cx="914400" cy="914400"/>
            <a:chOff x="8877" y="1800"/>
            <a:chExt cx="697" cy="781"/>
          </a:xfrm>
        </p:grpSpPr>
        <p:pic>
          <p:nvPicPr>
            <p:cNvPr id="3087" name="Picture 1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77" y="1800"/>
              <a:ext cx="697" cy="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88" name="Picture 2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77" y="1800"/>
              <a:ext cx="697" cy="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5620" name="WordArt 20"/>
          <p:cNvSpPr>
            <a:spLocks noChangeArrowheads="1" noChangeShapeType="1" noTextEdit="1"/>
          </p:cNvSpPr>
          <p:nvPr/>
        </p:nvSpPr>
        <p:spPr bwMode="auto">
          <a:xfrm>
            <a:off x="2195513" y="2204790"/>
            <a:ext cx="4679950" cy="792162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ar-EG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قسم الرياضيات</a:t>
            </a:r>
          </a:p>
        </p:txBody>
      </p:sp>
      <p:sp>
        <p:nvSpPr>
          <p:cNvPr id="25623" name="Text Box 23"/>
          <p:cNvSpPr txBox="1">
            <a:spLocks noChangeArrowheads="1"/>
          </p:cNvSpPr>
          <p:nvPr/>
        </p:nvSpPr>
        <p:spPr bwMode="auto">
          <a:xfrm>
            <a:off x="6516216" y="2996952"/>
            <a:ext cx="1800002" cy="400110"/>
          </a:xfrm>
          <a:prstGeom prst="rect">
            <a:avLst/>
          </a:prstGeom>
          <a:solidFill>
            <a:srgbClr val="74F2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ar-KW" sz="2000" b="1" dirty="0"/>
              <a:t>رئيس القسم</a:t>
            </a:r>
            <a:endParaRPr lang="en-US" sz="2000" b="1" dirty="0"/>
          </a:p>
        </p:txBody>
      </p:sp>
      <p:sp>
        <p:nvSpPr>
          <p:cNvPr id="25626" name="Text Box 26"/>
          <p:cNvSpPr txBox="1">
            <a:spLocks noChangeArrowheads="1"/>
          </p:cNvSpPr>
          <p:nvPr/>
        </p:nvSpPr>
        <p:spPr bwMode="auto">
          <a:xfrm>
            <a:off x="6516216" y="3893046"/>
            <a:ext cx="1800225" cy="400050"/>
          </a:xfrm>
          <a:prstGeom prst="rect">
            <a:avLst/>
          </a:prstGeom>
          <a:solidFill>
            <a:srgbClr val="74F2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r>
              <a:rPr lang="ar-KW" sz="2000" b="1"/>
              <a:t>الاستاذ/ كارم أحمد </a:t>
            </a:r>
            <a:endParaRPr lang="en-US" sz="2000" b="1"/>
          </a:p>
        </p:txBody>
      </p:sp>
      <p:sp>
        <p:nvSpPr>
          <p:cNvPr id="25627" name="Text Box 27"/>
          <p:cNvSpPr txBox="1">
            <a:spLocks noChangeArrowheads="1"/>
          </p:cNvSpPr>
          <p:nvPr/>
        </p:nvSpPr>
        <p:spPr bwMode="auto">
          <a:xfrm>
            <a:off x="468313" y="2956942"/>
            <a:ext cx="2016125" cy="400050"/>
          </a:xfrm>
          <a:prstGeom prst="rect">
            <a:avLst/>
          </a:prstGeom>
          <a:solidFill>
            <a:srgbClr val="74F2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ar-KW" sz="2000" b="1" dirty="0"/>
              <a:t>الموجه / الاستاذ </a:t>
            </a:r>
            <a:endParaRPr lang="en-US" sz="2000" b="1" dirty="0"/>
          </a:p>
        </p:txBody>
      </p:sp>
      <p:sp>
        <p:nvSpPr>
          <p:cNvPr id="25628" name="Text Box 28"/>
          <p:cNvSpPr txBox="1">
            <a:spLocks noChangeArrowheads="1"/>
          </p:cNvSpPr>
          <p:nvPr/>
        </p:nvSpPr>
        <p:spPr bwMode="auto">
          <a:xfrm>
            <a:off x="250825" y="3854375"/>
            <a:ext cx="2233613" cy="366713"/>
          </a:xfrm>
          <a:prstGeom prst="rect">
            <a:avLst/>
          </a:prstGeom>
          <a:solidFill>
            <a:srgbClr val="74F2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ar-SA" b="1" dirty="0"/>
              <a:t>عبدالوهاب نور الدين</a:t>
            </a:r>
            <a:endParaRPr lang="en-US" b="1" dirty="0"/>
          </a:p>
        </p:txBody>
      </p:sp>
      <p:sp>
        <p:nvSpPr>
          <p:cNvPr id="25630" name="Text Box 30" descr="قطري متقطع إلى الأعلى"/>
          <p:cNvSpPr txBox="1">
            <a:spLocks noChangeArrowheads="1"/>
          </p:cNvSpPr>
          <p:nvPr/>
        </p:nvSpPr>
        <p:spPr bwMode="auto">
          <a:xfrm>
            <a:off x="6732240" y="5189190"/>
            <a:ext cx="1727200" cy="400050"/>
          </a:xfrm>
          <a:prstGeom prst="rect">
            <a:avLst/>
          </a:prstGeom>
          <a:solidFill>
            <a:srgbClr val="74F2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ar-KW" sz="2000" b="1"/>
              <a:t>مدير المدرسة</a:t>
            </a:r>
            <a:endParaRPr lang="en-US" sz="2000" b="1"/>
          </a:p>
        </p:txBody>
      </p:sp>
      <p:sp>
        <p:nvSpPr>
          <p:cNvPr id="3083" name="Text Box 35"/>
          <p:cNvSpPr txBox="1">
            <a:spLocks noChangeArrowheads="1"/>
          </p:cNvSpPr>
          <p:nvPr/>
        </p:nvSpPr>
        <p:spPr bwMode="auto">
          <a:xfrm>
            <a:off x="4624388" y="49657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25636" name="Text Box 36" descr="معينات محاطة"/>
          <p:cNvSpPr txBox="1">
            <a:spLocks noChangeArrowheads="1"/>
          </p:cNvSpPr>
          <p:nvPr/>
        </p:nvSpPr>
        <p:spPr bwMode="auto">
          <a:xfrm>
            <a:off x="6372225" y="5765254"/>
            <a:ext cx="2232025" cy="400050"/>
          </a:xfrm>
          <a:prstGeom prst="rect">
            <a:avLst/>
          </a:prstGeom>
          <a:solidFill>
            <a:srgbClr val="74F2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r>
              <a:rPr lang="ar-KW" sz="2000" b="1" dirty="0"/>
              <a:t>محمود يعقوب الناصر</a:t>
            </a:r>
            <a:endParaRPr lang="en-US" sz="2000" b="1" dirty="0"/>
          </a:p>
        </p:txBody>
      </p:sp>
      <p:sp>
        <p:nvSpPr>
          <p:cNvPr id="25637" name="Text Box 37" descr="معينات متصلة"/>
          <p:cNvSpPr txBox="1">
            <a:spLocks noChangeArrowheads="1"/>
          </p:cNvSpPr>
          <p:nvPr/>
        </p:nvSpPr>
        <p:spPr bwMode="auto">
          <a:xfrm>
            <a:off x="827559" y="5013176"/>
            <a:ext cx="1800225" cy="400050"/>
          </a:xfrm>
          <a:prstGeom prst="rect">
            <a:avLst/>
          </a:prstGeom>
          <a:solidFill>
            <a:srgbClr val="74F2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ar-EG" sz="2000" b="1" dirty="0" smtClean="0">
                <a:solidFill>
                  <a:srgbClr val="002060"/>
                </a:solidFill>
              </a:rPr>
              <a:t>الموجهة </a:t>
            </a:r>
            <a:r>
              <a:rPr lang="ar-KW" sz="2000" b="1" dirty="0" smtClean="0">
                <a:solidFill>
                  <a:srgbClr val="002060"/>
                </a:solidFill>
              </a:rPr>
              <a:t>الاولى</a:t>
            </a:r>
            <a:endParaRPr lang="en-US" sz="2000" b="1" dirty="0">
              <a:solidFill>
                <a:srgbClr val="002060"/>
              </a:solidFill>
            </a:endParaRPr>
          </a:p>
        </p:txBody>
      </p:sp>
      <p:sp>
        <p:nvSpPr>
          <p:cNvPr id="25639" name="Text Box 39" descr="معينات متصلة"/>
          <p:cNvSpPr txBox="1">
            <a:spLocks noChangeArrowheads="1"/>
          </p:cNvSpPr>
          <p:nvPr/>
        </p:nvSpPr>
        <p:spPr bwMode="auto">
          <a:xfrm>
            <a:off x="683667" y="5619650"/>
            <a:ext cx="2016125" cy="401638"/>
          </a:xfrm>
          <a:prstGeom prst="rect">
            <a:avLst/>
          </a:prstGeom>
          <a:solidFill>
            <a:srgbClr val="74F2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ar-KW" sz="2000" b="1">
                <a:solidFill>
                  <a:srgbClr val="002060"/>
                </a:solidFill>
              </a:rPr>
              <a:t>حصة العلى</a:t>
            </a:r>
            <a:endParaRPr lang="en-US" sz="2000" b="1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265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0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304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0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5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5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0" dur="2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56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56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56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20" grpId="0" animBg="1"/>
      <p:bldP spid="25623" grpId="0" animBg="1"/>
      <p:bldP spid="25626" grpId="0" animBg="1"/>
      <p:bldP spid="25627" grpId="0" animBg="1"/>
      <p:bldP spid="25628" grpId="0" animBg="1"/>
      <p:bldP spid="25630" grpId="0" animBg="1"/>
      <p:bldP spid="25636" grpId="0" animBg="1"/>
      <p:bldP spid="25637" grpId="0" animBg="1"/>
      <p:bldP spid="2563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179388" y="476250"/>
            <a:ext cx="8280400" cy="507831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ar-KW" sz="3600" b="1" dirty="0">
                <a:solidFill>
                  <a:srgbClr val="FF0000"/>
                </a:solidFill>
                <a:latin typeface="Andalus" pitchFamily="18" charset="-78"/>
                <a:cs typeface="+mn-cs"/>
              </a:rPr>
              <a:t>          يضع بعض طلاب فصلك نظارات طبية. </a:t>
            </a:r>
          </a:p>
          <a:p>
            <a:pPr lvl="1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ar-KW" sz="3200" dirty="0">
                <a:solidFill>
                  <a:srgbClr val="0070C0"/>
                </a:solidFill>
                <a:latin typeface="Andalus" pitchFamily="18" charset="-78"/>
                <a:cs typeface="+mn-cs"/>
              </a:rPr>
              <a:t>مجموعة الطلاب في فصلك الذين يضعون نظارات طبية هي </a:t>
            </a:r>
            <a:r>
              <a:rPr lang="ar-KW" sz="3200" b="1" dirty="0">
                <a:latin typeface="Andalus" pitchFamily="18" charset="-78"/>
                <a:cs typeface="+mn-cs"/>
              </a:rPr>
              <a:t>مجموعة جزئية </a:t>
            </a:r>
            <a:r>
              <a:rPr lang="ar-KW" sz="3200" dirty="0">
                <a:solidFill>
                  <a:srgbClr val="0070C0"/>
                </a:solidFill>
                <a:latin typeface="Andalus" pitchFamily="18" charset="-78"/>
                <a:cs typeface="+mn-cs"/>
              </a:rPr>
              <a:t>من مجموعة طلاب الفصل.</a:t>
            </a:r>
          </a:p>
          <a:p>
            <a:pPr lvl="1">
              <a:spcBef>
                <a:spcPct val="0"/>
              </a:spcBef>
              <a:defRPr/>
            </a:pPr>
            <a:endParaRPr lang="ar-KW" sz="3200" dirty="0">
              <a:solidFill>
                <a:srgbClr val="0070C0"/>
              </a:solidFill>
              <a:latin typeface="Andalus" pitchFamily="18" charset="-78"/>
              <a:cs typeface="+mn-cs"/>
            </a:endParaRPr>
          </a:p>
          <a:p>
            <a:pPr>
              <a:spcBef>
                <a:spcPct val="0"/>
              </a:spcBef>
              <a:defRPr/>
            </a:pPr>
            <a:r>
              <a:rPr lang="ar-KW" sz="3200" dirty="0">
                <a:solidFill>
                  <a:schemeClr val="tx2">
                    <a:lumMod val="75000"/>
                  </a:schemeClr>
                </a:solidFill>
                <a:latin typeface="Andalus" pitchFamily="18" charset="-78"/>
                <a:cs typeface="+mn-cs"/>
              </a:rPr>
              <a:t>لتكن </a:t>
            </a:r>
            <a:r>
              <a:rPr lang="ar-KW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+mn-cs"/>
              </a:rPr>
              <a:t>م </a:t>
            </a:r>
            <a:r>
              <a:rPr lang="ar-KW" sz="3200" dirty="0">
                <a:solidFill>
                  <a:schemeClr val="tx2">
                    <a:lumMod val="75000"/>
                  </a:schemeClr>
                </a:solidFill>
                <a:latin typeface="Andalus" pitchFamily="18" charset="-78"/>
                <a:cs typeface="+mn-cs"/>
              </a:rPr>
              <a:t>مجموعة الطلاب في فصلك الذين يضعون نظارات طبية,</a:t>
            </a:r>
          </a:p>
          <a:p>
            <a:pPr>
              <a:spcBef>
                <a:spcPct val="0"/>
              </a:spcBef>
              <a:defRPr/>
            </a:pPr>
            <a:r>
              <a:rPr lang="ar-KW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+mn-cs"/>
              </a:rPr>
              <a:t>ك </a:t>
            </a:r>
            <a:r>
              <a:rPr lang="ar-KW" sz="3200" b="1" dirty="0">
                <a:solidFill>
                  <a:srgbClr val="FF0000"/>
                </a:solidFill>
                <a:latin typeface="Andalus" pitchFamily="18" charset="-78"/>
                <a:cs typeface="+mn-cs"/>
              </a:rPr>
              <a:t>مجموعة طلاب </a:t>
            </a:r>
            <a:r>
              <a:rPr lang="ar-KW" sz="3200" b="1" dirty="0" smtClean="0">
                <a:solidFill>
                  <a:srgbClr val="FF0000"/>
                </a:solidFill>
                <a:latin typeface="Andalus" pitchFamily="18" charset="-78"/>
                <a:cs typeface="+mn-cs"/>
              </a:rPr>
              <a:t>الفصل</a:t>
            </a:r>
            <a:r>
              <a:rPr lang="ar-KW" sz="3200" dirty="0" smtClean="0">
                <a:solidFill>
                  <a:schemeClr val="tx2">
                    <a:lumMod val="75000"/>
                  </a:schemeClr>
                </a:solidFill>
                <a:latin typeface="Andalus" pitchFamily="18" charset="-78"/>
                <a:cs typeface="+mn-cs"/>
              </a:rPr>
              <a:t>.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رموز الرياضيات العربية"/>
                <a:cs typeface="رموز الرياضيات العربية"/>
              </a:rPr>
              <a:t> </a:t>
            </a:r>
            <a:r>
              <a:rPr lang="ar-KW" sz="3200" dirty="0" smtClean="0">
                <a:solidFill>
                  <a:schemeClr val="tx2">
                    <a:lumMod val="75000"/>
                  </a:schemeClr>
                </a:solidFill>
                <a:latin typeface="Andalus" pitchFamily="18" charset="-78"/>
                <a:cs typeface="+mn-cs"/>
              </a:rPr>
              <a:t>كل </a:t>
            </a:r>
            <a:r>
              <a:rPr lang="ar-KW" sz="3200" dirty="0">
                <a:solidFill>
                  <a:schemeClr val="tx2">
                    <a:lumMod val="75000"/>
                  </a:schemeClr>
                </a:solidFill>
                <a:latin typeface="Andalus" pitchFamily="18" charset="-78"/>
                <a:cs typeface="+mn-cs"/>
              </a:rPr>
              <a:t>عنصر في </a:t>
            </a:r>
            <a:r>
              <a:rPr lang="ar-KW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+mn-cs"/>
              </a:rPr>
              <a:t>م</a:t>
            </a:r>
            <a:r>
              <a:rPr lang="ar-KW" sz="3200" dirty="0">
                <a:solidFill>
                  <a:schemeClr val="tx2">
                    <a:lumMod val="75000"/>
                  </a:schemeClr>
                </a:solidFill>
                <a:latin typeface="Andalus" pitchFamily="18" charset="-78"/>
                <a:cs typeface="+mn-cs"/>
              </a:rPr>
              <a:t> ينتمي الى </a:t>
            </a:r>
            <a:r>
              <a:rPr lang="ar-KW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+mn-cs"/>
              </a:rPr>
              <a:t>ك</a:t>
            </a:r>
            <a:r>
              <a:rPr lang="ar-KW" sz="3200" dirty="0">
                <a:solidFill>
                  <a:schemeClr val="tx2">
                    <a:lumMod val="75000"/>
                  </a:schemeClr>
                </a:solidFill>
                <a:latin typeface="Andalus" pitchFamily="18" charset="-78"/>
                <a:cs typeface="+mn-cs"/>
              </a:rPr>
              <a:t>.</a:t>
            </a:r>
          </a:p>
          <a:p>
            <a:pPr>
              <a:spcBef>
                <a:spcPct val="0"/>
              </a:spcBef>
              <a:defRPr/>
            </a:pPr>
            <a:r>
              <a:rPr lang="ar-KW" sz="3200" dirty="0">
                <a:solidFill>
                  <a:schemeClr val="tx2">
                    <a:lumMod val="75000"/>
                  </a:schemeClr>
                </a:solidFill>
                <a:latin typeface="Andalus" pitchFamily="18" charset="-78"/>
                <a:cs typeface="+mn-cs"/>
              </a:rPr>
              <a:t>لذلك نقول إن </a:t>
            </a:r>
            <a:r>
              <a:rPr lang="ar-KW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+mn-cs"/>
              </a:rPr>
              <a:t>م</a:t>
            </a:r>
            <a:r>
              <a:rPr lang="ar-KW" sz="3200" dirty="0">
                <a:solidFill>
                  <a:schemeClr val="tx2">
                    <a:lumMod val="75000"/>
                  </a:schemeClr>
                </a:solidFill>
                <a:latin typeface="Andalus" pitchFamily="18" charset="-78"/>
                <a:cs typeface="+mn-cs"/>
              </a:rPr>
              <a:t> مجموعة جزئية من </a:t>
            </a:r>
            <a:r>
              <a:rPr lang="ar-KW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+mn-cs"/>
              </a:rPr>
              <a:t>ك</a:t>
            </a:r>
            <a:r>
              <a:rPr lang="ar-KW" sz="3200" dirty="0">
                <a:solidFill>
                  <a:schemeClr val="tx2">
                    <a:lumMod val="75000"/>
                  </a:schemeClr>
                </a:solidFill>
                <a:latin typeface="Andalus" pitchFamily="18" charset="-78"/>
                <a:cs typeface="+mn-cs"/>
              </a:rPr>
              <a:t>. أو </a:t>
            </a:r>
            <a:r>
              <a:rPr lang="ar-KW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+mn-cs"/>
              </a:rPr>
              <a:t>م</a:t>
            </a:r>
            <a:r>
              <a:rPr lang="ar-KW" sz="3200" dirty="0">
                <a:solidFill>
                  <a:schemeClr val="tx2">
                    <a:lumMod val="75000"/>
                  </a:schemeClr>
                </a:solidFill>
                <a:latin typeface="Andalus" pitchFamily="18" charset="-78"/>
                <a:cs typeface="+mn-cs"/>
              </a:rPr>
              <a:t> محتواة في </a:t>
            </a:r>
            <a:r>
              <a:rPr lang="ar-KW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+mn-cs"/>
              </a:rPr>
              <a:t>ك</a:t>
            </a:r>
            <a:r>
              <a:rPr lang="ar-KW" sz="3200" dirty="0">
                <a:solidFill>
                  <a:schemeClr val="tx2">
                    <a:lumMod val="75000"/>
                  </a:schemeClr>
                </a:solidFill>
                <a:latin typeface="Andalus" pitchFamily="18" charset="-78"/>
                <a:cs typeface="+mn-cs"/>
              </a:rPr>
              <a:t>. أو </a:t>
            </a:r>
            <a:r>
              <a:rPr lang="ar-KW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+mn-cs"/>
              </a:rPr>
              <a:t>ك</a:t>
            </a:r>
            <a:r>
              <a:rPr lang="ar-KW" sz="3200" dirty="0">
                <a:solidFill>
                  <a:schemeClr val="tx2">
                    <a:lumMod val="75000"/>
                  </a:schemeClr>
                </a:solidFill>
                <a:latin typeface="Andalus" pitchFamily="18" charset="-78"/>
                <a:cs typeface="+mn-cs"/>
              </a:rPr>
              <a:t> تحوي </a:t>
            </a:r>
            <a:r>
              <a:rPr lang="ar-KW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+mn-cs"/>
              </a:rPr>
              <a:t>م</a:t>
            </a:r>
          </a:p>
          <a:p>
            <a:pPr>
              <a:spcBef>
                <a:spcPct val="0"/>
              </a:spcBef>
              <a:defRPr/>
            </a:pPr>
            <a:r>
              <a:rPr lang="ar-KW" sz="3200" dirty="0">
                <a:solidFill>
                  <a:schemeClr val="tx2">
                    <a:lumMod val="75000"/>
                  </a:schemeClr>
                </a:solidFill>
                <a:latin typeface="Andalus" pitchFamily="18" charset="-78"/>
                <a:cs typeface="+mn-cs"/>
              </a:rPr>
              <a:t>و بالرموز </a:t>
            </a:r>
            <a:r>
              <a:rPr lang="ar-EG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+mn-cs"/>
              </a:rPr>
              <a:t>م</a:t>
            </a:r>
            <a:r>
              <a:rPr lang="ar-KW" sz="3200" dirty="0" smtClean="0">
                <a:solidFill>
                  <a:schemeClr val="tx2">
                    <a:lumMod val="75000"/>
                  </a:schemeClr>
                </a:solidFill>
                <a:latin typeface="Andalus" pitchFamily="18" charset="-78"/>
                <a:cs typeface="+mn-cs"/>
              </a:rPr>
              <a:t>       </a:t>
            </a:r>
            <a:r>
              <a:rPr lang="ar-EG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+mn-cs"/>
              </a:rPr>
              <a:t>ك</a:t>
            </a:r>
            <a:r>
              <a:rPr lang="ar-KW" sz="3200" dirty="0" smtClean="0">
                <a:solidFill>
                  <a:schemeClr val="tx2">
                    <a:lumMod val="75000"/>
                  </a:schemeClr>
                </a:solidFill>
                <a:latin typeface="Andalus" pitchFamily="18" charset="-78"/>
                <a:cs typeface="+mn-cs"/>
              </a:rPr>
              <a:t>.</a:t>
            </a:r>
            <a:endParaRPr lang="ar-SA" sz="3200" dirty="0">
              <a:latin typeface="Andalus" pitchFamily="18" charset="-78"/>
              <a:cs typeface="+mn-cs"/>
            </a:endParaRPr>
          </a:p>
        </p:txBody>
      </p:sp>
      <p:graphicFrame>
        <p:nvGraphicFramePr>
          <p:cNvPr id="1229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3955663"/>
              </p:ext>
            </p:extLst>
          </p:nvPr>
        </p:nvGraphicFramePr>
        <p:xfrm>
          <a:off x="6102003" y="5013176"/>
          <a:ext cx="630237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7" name="Equation" r:id="rId4" imgW="152268" imgH="152268" progId="Equation.3">
                  <p:embed/>
                </p:oleObj>
              </mc:Choice>
              <mc:Fallback>
                <p:oleObj name="Equation" r:id="rId4" imgW="152268" imgH="15226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02003" y="5013176"/>
                        <a:ext cx="630237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81929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2" dur="500"/>
                                        <p:tgtEl>
                                          <p:spTgt spid="368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8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68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68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68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68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68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8" name="AutoShape 4"/>
          <p:cNvSpPr>
            <a:spLocks noChangeArrowheads="1"/>
          </p:cNvSpPr>
          <p:nvPr/>
        </p:nvSpPr>
        <p:spPr bwMode="auto">
          <a:xfrm>
            <a:off x="5364163" y="-243408"/>
            <a:ext cx="2951162" cy="1584325"/>
          </a:xfrm>
          <a:prstGeom prst="cloudCallout">
            <a:avLst>
              <a:gd name="adj1" fmla="val -70310"/>
              <a:gd name="adj2" fmla="val 41185"/>
            </a:avLst>
          </a:prstGeom>
          <a:solidFill>
            <a:srgbClr val="FFCC99"/>
          </a:solidFill>
          <a:ln w="38100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>
                <a:alpha val="79999"/>
              </a:schemeClr>
            </a:outerShdw>
          </a:effectLst>
        </p:spPr>
        <p:txBody>
          <a:bodyPr/>
          <a:lstStyle/>
          <a:p>
            <a:pPr algn="ctr">
              <a:spcBef>
                <a:spcPct val="0"/>
              </a:spcBef>
            </a:pPr>
            <a:r>
              <a:rPr lang="ar-SA" sz="5400" b="1">
                <a:solidFill>
                  <a:srgbClr val="FF0000"/>
                </a:solidFill>
                <a:latin typeface="Arial" pitchFamily="34" charset="0"/>
              </a:rPr>
              <a:t>العرض</a:t>
            </a:r>
            <a:endParaRPr lang="en-US" sz="5400" b="1">
              <a:solidFill>
                <a:srgbClr val="FF0000"/>
              </a:solidFill>
              <a:latin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0825" y="1340768"/>
            <a:ext cx="8137525" cy="206210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1">
            <a:spAutoFit/>
          </a:bodyPr>
          <a:lstStyle/>
          <a:p>
            <a:pPr>
              <a:defRPr/>
            </a:pPr>
            <a:r>
              <a:rPr lang="ar-KW" sz="3200" b="1" u="sng" dirty="0">
                <a:solidFill>
                  <a:schemeClr val="tx2"/>
                </a:solidFill>
              </a:rPr>
              <a:t>مثال (1)</a:t>
            </a:r>
            <a:r>
              <a:rPr lang="ar-KW" sz="3200" dirty="0"/>
              <a:t>: لتكن </a:t>
            </a:r>
            <a:r>
              <a:rPr lang="az-Cyrl-AZ" sz="3200" dirty="0" smtClean="0">
                <a:solidFill>
                  <a:srgbClr val="FF0000"/>
                </a:solidFill>
                <a:latin typeface="رموز الرياضيات العربية"/>
                <a:cs typeface="رموز الرياضيات العربية"/>
              </a:rPr>
              <a:t>Ѕ</a:t>
            </a:r>
            <a:r>
              <a:rPr lang="ar-EG" sz="3200" dirty="0" smtClean="0">
                <a:solidFill>
                  <a:srgbClr val="FF0000"/>
                </a:solidFill>
                <a:latin typeface="رموز الرياضيات العربية"/>
                <a:cs typeface="رموز الرياضيات العربية"/>
              </a:rPr>
              <a:t> </a:t>
            </a:r>
            <a:r>
              <a:rPr lang="ar-KW" sz="3200" dirty="0" smtClean="0"/>
              <a:t>مجموعة </a:t>
            </a:r>
            <a:r>
              <a:rPr lang="ar-KW" sz="3200" dirty="0"/>
              <a:t>الارقام في النظام العشري, </a:t>
            </a:r>
            <a:r>
              <a:rPr lang="en-US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رموز الرياضيات العربية"/>
                <a:cs typeface="رموز الرياضيات العربية"/>
              </a:rPr>
              <a:t>W</a:t>
            </a:r>
            <a:r>
              <a:rPr lang="ar-KW" sz="3200" dirty="0" smtClean="0"/>
              <a:t> </a:t>
            </a:r>
            <a:r>
              <a:rPr lang="ar-KW" sz="3200" dirty="0"/>
              <a:t>مجموعة الارقام المكونة للعدد 53451. أكتب كلا من </a:t>
            </a:r>
            <a:r>
              <a:rPr lang="ar-EG" sz="3200" dirty="0" smtClean="0"/>
              <a:t>, </a:t>
            </a:r>
            <a:r>
              <a:rPr lang="az-Cyrl-AZ" sz="3200" dirty="0" smtClean="0">
                <a:solidFill>
                  <a:srgbClr val="FF0000"/>
                </a:solidFill>
                <a:latin typeface="رموز الرياضيات العربية"/>
                <a:cs typeface="رموز الرياضيات العربية"/>
              </a:rPr>
              <a:t>Ѕ</a:t>
            </a:r>
            <a:r>
              <a:rPr lang="ar-EG" sz="3200" dirty="0" smtClean="0">
                <a:solidFill>
                  <a:srgbClr val="FF0000"/>
                </a:solidFill>
              </a:rPr>
              <a:t>,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رموز الرياضيات العربية"/>
                <a:cs typeface="رموز الرياضيات العربية"/>
              </a:rPr>
              <a:t> </a:t>
            </a:r>
            <a:r>
              <a:rPr lang="en-US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رموز الرياضيات العربية"/>
                <a:cs typeface="رموز الرياضيات العربية"/>
              </a:rPr>
              <a:t>W</a:t>
            </a:r>
            <a:r>
              <a:rPr lang="ar-KW" sz="3200" dirty="0" smtClean="0">
                <a:solidFill>
                  <a:srgbClr val="FF0000"/>
                </a:solidFill>
              </a:rPr>
              <a:t> </a:t>
            </a:r>
            <a:r>
              <a:rPr lang="ar-KW" sz="3200" dirty="0"/>
              <a:t>بذكر العناصر, ثم بين </a:t>
            </a:r>
            <a:r>
              <a:rPr lang="ar-KW" sz="3200" dirty="0" smtClean="0"/>
              <a:t>أن</a:t>
            </a:r>
            <a:r>
              <a:rPr lang="en-US" sz="3200" dirty="0" smtClean="0">
                <a:solidFill>
                  <a:schemeClr val="tx1"/>
                </a:solidFill>
                <a:latin typeface="رموز الرياضيات العربية"/>
                <a:cs typeface="رموز الرياضيات العربية"/>
              </a:rPr>
              <a:t>W</a:t>
            </a:r>
            <a:r>
              <a:rPr lang="ar-KW" sz="3200" dirty="0" smtClean="0"/>
              <a:t>مجموعة </a:t>
            </a:r>
            <a:r>
              <a:rPr lang="ar-KW" sz="3200" dirty="0"/>
              <a:t>جزئية </a:t>
            </a:r>
            <a:r>
              <a:rPr lang="ar-KW" sz="3200" dirty="0" smtClean="0"/>
              <a:t>من</a:t>
            </a:r>
            <a:r>
              <a:rPr lang="az-Cyrl-AZ" sz="3200" dirty="0" smtClean="0">
                <a:solidFill>
                  <a:srgbClr val="FF0000"/>
                </a:solidFill>
                <a:latin typeface="رموز الرياضيات العربية"/>
                <a:cs typeface="رموز الرياضيات العربية"/>
              </a:rPr>
              <a:t>Ѕ</a:t>
            </a:r>
            <a:r>
              <a:rPr lang="ar-KW" sz="3200" dirty="0" smtClean="0"/>
              <a:t>.</a:t>
            </a:r>
            <a:endParaRPr lang="ar-KW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323850" y="3899048"/>
            <a:ext cx="8135938" cy="206210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>
            <a:spAutoFit/>
          </a:bodyPr>
          <a:lstStyle/>
          <a:p>
            <a:pPr>
              <a:defRPr/>
            </a:pPr>
            <a:r>
              <a:rPr lang="ar-KW" sz="3200" b="1" u="sng" dirty="0">
                <a:solidFill>
                  <a:schemeClr val="tx2"/>
                </a:solidFill>
              </a:rPr>
              <a:t>الحل</a:t>
            </a:r>
            <a:r>
              <a:rPr lang="ar-KW" sz="3200" dirty="0"/>
              <a:t>: </a:t>
            </a:r>
            <a:r>
              <a:rPr lang="az-Cyrl-AZ" sz="3200" dirty="0" smtClean="0">
                <a:solidFill>
                  <a:srgbClr val="FF0000"/>
                </a:solidFill>
                <a:latin typeface="رموز الرياضيات العربية"/>
                <a:cs typeface="رموز الرياضيات العربية"/>
              </a:rPr>
              <a:t>Ѕ</a:t>
            </a:r>
            <a:r>
              <a:rPr lang="ar-KW" sz="3200" dirty="0" smtClean="0"/>
              <a:t>= </a:t>
            </a:r>
            <a:r>
              <a:rPr lang="ar-KW" sz="3200" dirty="0"/>
              <a:t>{ 0, 1, 2, 3, 4, 5, 6, 7, 8, 9}</a:t>
            </a:r>
          </a:p>
          <a:p>
            <a:pPr>
              <a:defRPr/>
            </a:pPr>
            <a:r>
              <a:rPr lang="ar-KW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رموز الرياضيات العربية"/>
                <a:cs typeface="رموز الرياضيات العربية"/>
              </a:rPr>
              <a:t>W</a:t>
            </a:r>
            <a:r>
              <a:rPr lang="ar-KW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EG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ar-KW" sz="3200" dirty="0" smtClean="0"/>
              <a:t>= </a:t>
            </a:r>
            <a:r>
              <a:rPr lang="ar-KW" sz="3200" dirty="0"/>
              <a:t>{ 1, 5, 4, 3}.</a:t>
            </a:r>
          </a:p>
          <a:p>
            <a:pPr>
              <a:defRPr/>
            </a:pPr>
            <a:r>
              <a:rPr lang="ar-KW" sz="3200" dirty="0"/>
              <a:t>بما أن كل عنصر من </a:t>
            </a:r>
            <a:r>
              <a:rPr lang="en-US" sz="3200" dirty="0" smtClean="0">
                <a:latin typeface="رموز الرياضيات العربية"/>
                <a:cs typeface="رموز الرياضيات العربية"/>
              </a:rPr>
              <a:t>W</a:t>
            </a:r>
            <a:r>
              <a:rPr lang="ar-KW" sz="3200" dirty="0" smtClean="0"/>
              <a:t>ينتمي إلى</a:t>
            </a:r>
            <a:r>
              <a:rPr lang="az-Cyrl-AZ" sz="3200" dirty="0" smtClean="0">
                <a:solidFill>
                  <a:srgbClr val="FF0000"/>
                </a:solidFill>
                <a:latin typeface="رموز الرياضيات العربية"/>
                <a:cs typeface="رموز الرياضيات العربية"/>
              </a:rPr>
              <a:t>Ѕ</a:t>
            </a:r>
            <a:r>
              <a:rPr lang="ar-KW" sz="3200" dirty="0" smtClean="0"/>
              <a:t>, </a:t>
            </a:r>
            <a:r>
              <a:rPr lang="ar-KW" sz="3200" dirty="0"/>
              <a:t>فإن </a:t>
            </a:r>
            <a:r>
              <a:rPr lang="en-US" sz="3200" dirty="0" smtClean="0">
                <a:latin typeface="رموز الرياضيات العربية"/>
                <a:cs typeface="رموز الرياضيات العربية"/>
              </a:rPr>
              <a:t>W</a:t>
            </a:r>
            <a:r>
              <a:rPr lang="ar-KW" sz="3200" dirty="0" smtClean="0"/>
              <a:t>هي </a:t>
            </a:r>
            <a:r>
              <a:rPr lang="ar-KW" sz="3200" dirty="0"/>
              <a:t>مجموعة جزئية من </a:t>
            </a:r>
            <a:r>
              <a:rPr lang="az-Cyrl-AZ" sz="3200" dirty="0" smtClean="0">
                <a:solidFill>
                  <a:srgbClr val="FF0000"/>
                </a:solidFill>
                <a:latin typeface="رموز الرياضيات العربية"/>
                <a:cs typeface="رموز الرياضيات العربية"/>
              </a:rPr>
              <a:t>Ѕ</a:t>
            </a:r>
            <a:r>
              <a:rPr lang="ar-KW" sz="3200" dirty="0" smtClean="0"/>
              <a:t>و </a:t>
            </a:r>
            <a:r>
              <a:rPr lang="ar-KW" sz="3200" dirty="0"/>
              <a:t>نكتب </a:t>
            </a:r>
            <a:r>
              <a:rPr lang="en-US" sz="3200" dirty="0" smtClean="0"/>
              <a:t>      </a:t>
            </a:r>
            <a:r>
              <a:rPr lang="en-US" sz="3200" dirty="0" smtClean="0">
                <a:latin typeface="رموز الرياضيات العربية"/>
                <a:cs typeface="رموز الرياضيات العربية"/>
              </a:rPr>
              <a:t>W</a:t>
            </a:r>
            <a:r>
              <a:rPr lang="ar-EG" sz="3200" dirty="0" smtClean="0">
                <a:latin typeface="رموز الرياضيات العربية"/>
                <a:cs typeface="رموز الرياضيات العربية"/>
              </a:rPr>
              <a:t> </a:t>
            </a:r>
            <a:r>
              <a:rPr lang="az-Cyrl-AZ" sz="3200" dirty="0" smtClean="0">
                <a:solidFill>
                  <a:srgbClr val="FF0000"/>
                </a:solidFill>
                <a:latin typeface="رموز الرياضيات العربية"/>
                <a:cs typeface="رموز الرياضيات العربية"/>
              </a:rPr>
              <a:t>Ѕ</a:t>
            </a:r>
            <a:endParaRPr lang="ar-KW" sz="3200" dirty="0">
              <a:solidFill>
                <a:srgbClr val="FF0000"/>
              </a:solidFill>
            </a:endParaRPr>
          </a:p>
        </p:txBody>
      </p:sp>
      <p:graphicFrame>
        <p:nvGraphicFramePr>
          <p:cNvPr id="13322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8849059"/>
              </p:ext>
            </p:extLst>
          </p:nvPr>
        </p:nvGraphicFramePr>
        <p:xfrm>
          <a:off x="3059832" y="5453151"/>
          <a:ext cx="630238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3" name="Equation" r:id="rId4" imgW="152268" imgH="152268" progId="Equation.3">
                  <p:embed/>
                </p:oleObj>
              </mc:Choice>
              <mc:Fallback>
                <p:oleObj name="Equation" r:id="rId4" imgW="152268" imgH="15226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832" y="5453151"/>
                        <a:ext cx="630238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935033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92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92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92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68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323850" y="404813"/>
            <a:ext cx="8640763" cy="354012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ar-KW" sz="4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تــــذكــر</a:t>
            </a:r>
            <a:r>
              <a:rPr lang="ar-KW" sz="44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ar-KW" sz="3600" b="1" dirty="0">
                <a:solidFill>
                  <a:schemeClr val="tx2"/>
                </a:solidFill>
              </a:rPr>
              <a:t>            </a:t>
            </a:r>
          </a:p>
          <a:p>
            <a:pPr algn="ctr">
              <a:spcBef>
                <a:spcPct val="0"/>
              </a:spcBef>
              <a:defRPr/>
            </a:pPr>
            <a:r>
              <a:rPr lang="ar-KW" sz="3600" b="1" dirty="0">
                <a:solidFill>
                  <a:schemeClr val="tx2"/>
                </a:solidFill>
              </a:rPr>
              <a:t>	1) </a:t>
            </a:r>
            <a:r>
              <a:rPr lang="ar-KW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ك</a:t>
            </a:r>
            <a:r>
              <a:rPr lang="ar-KW" sz="3600" b="1" dirty="0">
                <a:solidFill>
                  <a:schemeClr val="tx2"/>
                </a:solidFill>
              </a:rPr>
              <a:t> </a:t>
            </a:r>
            <a:r>
              <a:rPr lang="en-US" sz="3600" b="1" dirty="0" smtClean="0">
                <a:solidFill>
                  <a:schemeClr val="tx2"/>
                </a:solidFill>
              </a:rPr>
              <a:t>  </a:t>
            </a:r>
            <a:r>
              <a:rPr lang="en-US" sz="3600" b="1" dirty="0" smtClean="0">
                <a:solidFill>
                  <a:srgbClr val="FF0000"/>
                </a:solidFill>
                <a:latin typeface="رموز الرياضيات العربية"/>
                <a:cs typeface="رموز الرياضيات العربية"/>
              </a:rPr>
              <a:t>u</a:t>
            </a:r>
            <a:r>
              <a:rPr lang="en-US" sz="3600" b="1" dirty="0" smtClean="0">
                <a:solidFill>
                  <a:schemeClr val="tx2"/>
                </a:solidFill>
                <a:latin typeface="رموز الرياضيات العربية"/>
                <a:cs typeface="رموز الرياضيات العربية"/>
              </a:rPr>
              <a:t>   </a:t>
            </a:r>
            <a:r>
              <a:rPr lang="ar-KW" sz="3600" b="1" dirty="0" smtClean="0">
                <a:solidFill>
                  <a:schemeClr val="tx2"/>
                </a:solidFill>
              </a:rPr>
              <a:t>يعني </a:t>
            </a:r>
            <a:r>
              <a:rPr lang="ar-KW" sz="3600" b="1" dirty="0">
                <a:solidFill>
                  <a:schemeClr val="tx2"/>
                </a:solidFill>
              </a:rPr>
              <a:t>أنه يوجد </a:t>
            </a:r>
            <a:r>
              <a:rPr lang="ar-EG" sz="3600" b="1" dirty="0" smtClean="0">
                <a:solidFill>
                  <a:schemeClr val="tx2"/>
                </a:solidFill>
              </a:rPr>
              <a:t>عنصر على الاقل     </a:t>
            </a:r>
            <a:r>
              <a:rPr lang="ar-KW" sz="3600" b="1" dirty="0" smtClean="0">
                <a:solidFill>
                  <a:schemeClr val="tx2"/>
                </a:solidFill>
              </a:rPr>
              <a:t>تنتمي </a:t>
            </a:r>
            <a:r>
              <a:rPr lang="ar-KW" sz="3600" b="1" dirty="0">
                <a:solidFill>
                  <a:schemeClr val="tx2"/>
                </a:solidFill>
              </a:rPr>
              <a:t>إلى </a:t>
            </a:r>
            <a:r>
              <a:rPr lang="ar-KW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ك</a:t>
            </a:r>
            <a:r>
              <a:rPr lang="ar-KW" sz="3600" b="1" dirty="0">
                <a:solidFill>
                  <a:schemeClr val="tx2"/>
                </a:solidFill>
              </a:rPr>
              <a:t> ولا تنتمي إلى </a:t>
            </a:r>
            <a:r>
              <a:rPr lang="ar-KW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ع</a:t>
            </a:r>
            <a:r>
              <a:rPr lang="ar-KW" sz="3600" b="1" dirty="0">
                <a:solidFill>
                  <a:schemeClr val="tx2"/>
                </a:solidFill>
              </a:rPr>
              <a:t>.</a:t>
            </a:r>
          </a:p>
          <a:p>
            <a:pPr algn="ctr">
              <a:spcBef>
                <a:spcPct val="0"/>
              </a:spcBef>
              <a:defRPr/>
            </a:pPr>
            <a:r>
              <a:rPr lang="ar-KW" sz="3600" b="1" dirty="0">
                <a:solidFill>
                  <a:schemeClr val="tx2"/>
                </a:solidFill>
              </a:rPr>
              <a:t>2) المجموعة الخالية </a:t>
            </a:r>
            <a:r>
              <a:rPr lang="en-US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Ø</a:t>
            </a:r>
            <a:r>
              <a:rPr lang="ar-KW" sz="3600" b="1" dirty="0">
                <a:solidFill>
                  <a:schemeClr val="tx2"/>
                </a:solidFill>
                <a:latin typeface="Arial" pitchFamily="34" charset="0"/>
              </a:rPr>
              <a:t> هي مجموعة جزئية من أي مجموعة.</a:t>
            </a:r>
          </a:p>
          <a:p>
            <a:pPr algn="ctr">
              <a:spcBef>
                <a:spcPct val="0"/>
              </a:spcBef>
              <a:defRPr/>
            </a:pPr>
            <a:r>
              <a:rPr lang="ar-KW" sz="3600" b="1" dirty="0">
                <a:solidFill>
                  <a:schemeClr val="tx2"/>
                </a:solidFill>
                <a:latin typeface="Arial" pitchFamily="34" charset="0"/>
              </a:rPr>
              <a:t>3) كل مجموعة هي مجموعة جزئية من نفسها.</a:t>
            </a:r>
            <a:endParaRPr lang="en-US" sz="3600" b="1" dirty="0">
              <a:solidFill>
                <a:schemeClr val="tx2"/>
              </a:solidFill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6012160" y="1160487"/>
            <a:ext cx="504825" cy="468313"/>
            <a:chOff x="2771800" y="2564904"/>
            <a:chExt cx="630238" cy="540000"/>
          </a:xfrm>
        </p:grpSpPr>
        <p:graphicFrame>
          <p:nvGraphicFramePr>
            <p:cNvPr id="14340" name="Object 2"/>
            <p:cNvGraphicFramePr>
              <a:graphicFrameLocks noChangeAspect="1"/>
            </p:cNvGraphicFramePr>
            <p:nvPr/>
          </p:nvGraphicFramePr>
          <p:xfrm>
            <a:off x="2771800" y="2564904"/>
            <a:ext cx="630238" cy="508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37" name="Equation" r:id="rId4" imgW="152268" imgH="152268" progId="Equation.3">
                    <p:embed/>
                  </p:oleObj>
                </mc:Choice>
                <mc:Fallback>
                  <p:oleObj name="Equation" r:id="rId4" imgW="152268" imgH="152268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71800" y="2564904"/>
                          <a:ext cx="630238" cy="508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6" name="Straight Connector 5"/>
            <p:cNvCxnSpPr/>
            <p:nvPr/>
          </p:nvCxnSpPr>
          <p:spPr>
            <a:xfrm flipH="1">
              <a:off x="2916478" y="2564904"/>
              <a:ext cx="251698" cy="54000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2161376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4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48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48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23850" y="476250"/>
            <a:ext cx="7632700" cy="18161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>
            <a:spAutoFit/>
          </a:bodyPr>
          <a:lstStyle/>
          <a:p>
            <a:pPr>
              <a:defRPr/>
            </a:pPr>
            <a:r>
              <a:rPr lang="ar-KW" sz="3200" b="1" u="sng" dirty="0">
                <a:solidFill>
                  <a:schemeClr val="tx2"/>
                </a:solidFill>
              </a:rPr>
              <a:t>مثال (2)</a:t>
            </a:r>
            <a:r>
              <a:rPr lang="ar-KW" sz="3200" dirty="0"/>
              <a:t>: لتكن </a:t>
            </a:r>
            <a:r>
              <a:rPr lang="ar-KW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هـ</a:t>
            </a:r>
            <a:r>
              <a:rPr lang="ar-KW" sz="3200" dirty="0"/>
              <a:t> ={12, 10, ل,ع, ب}, </a:t>
            </a:r>
          </a:p>
          <a:p>
            <a:pPr>
              <a:defRPr/>
            </a:pPr>
            <a:r>
              <a:rPr lang="ar-KW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ق</a:t>
            </a:r>
            <a:r>
              <a:rPr lang="ar-KW" sz="3200" dirty="0"/>
              <a:t> = {10, 0, ل, ع}, بين أن </a:t>
            </a:r>
            <a:r>
              <a:rPr lang="ar-KW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ق</a:t>
            </a:r>
            <a:r>
              <a:rPr lang="ar-KW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KW" sz="3200" dirty="0"/>
              <a:t>ليست مجموعة جزئية من </a:t>
            </a:r>
            <a:r>
              <a:rPr lang="ar-KW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هـ</a:t>
            </a:r>
            <a:r>
              <a:rPr lang="ar-KW" sz="3200" dirty="0"/>
              <a:t>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4915" y="2855143"/>
            <a:ext cx="8137525" cy="107791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>
            <a:spAutoFit/>
          </a:bodyPr>
          <a:lstStyle/>
          <a:p>
            <a:pPr>
              <a:defRPr/>
            </a:pPr>
            <a:r>
              <a:rPr lang="ar-KW" sz="3200" b="1" u="sng" dirty="0">
                <a:solidFill>
                  <a:schemeClr val="tx2"/>
                </a:solidFill>
              </a:rPr>
              <a:t>الحل</a:t>
            </a:r>
            <a:r>
              <a:rPr lang="ar-KW" sz="3200" dirty="0"/>
              <a:t>: نلاحظ أن ( 0 </a:t>
            </a:r>
            <a:r>
              <a:rPr lang="el-GR" sz="3200" dirty="0">
                <a:latin typeface="Arial"/>
                <a:cs typeface="Arial"/>
              </a:rPr>
              <a:t>϶</a:t>
            </a:r>
            <a:r>
              <a:rPr lang="ar-KW" sz="3200" dirty="0">
                <a:latin typeface="Arial"/>
                <a:cs typeface="Arial"/>
              </a:rPr>
              <a:t> </a:t>
            </a:r>
            <a:r>
              <a:rPr lang="ar-KW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ق</a:t>
            </a:r>
            <a:r>
              <a:rPr lang="ar-KW" sz="3200" dirty="0">
                <a:latin typeface="Arial"/>
                <a:cs typeface="Arial"/>
              </a:rPr>
              <a:t>),و لكن ( 0    </a:t>
            </a:r>
            <a:r>
              <a:rPr lang="ar-KW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هـ</a:t>
            </a:r>
            <a:r>
              <a:rPr lang="ar-KW" sz="3200" dirty="0">
                <a:latin typeface="Arial"/>
                <a:cs typeface="Arial"/>
              </a:rPr>
              <a:t>). إذا </a:t>
            </a:r>
            <a:r>
              <a:rPr lang="ar-KW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ق</a:t>
            </a:r>
            <a:r>
              <a:rPr lang="ar-KW" sz="3200" dirty="0">
                <a:latin typeface="Arial"/>
                <a:cs typeface="Arial"/>
              </a:rPr>
              <a:t> ليست مجموعة جزئية من </a:t>
            </a:r>
            <a:r>
              <a:rPr lang="ar-KW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هـ</a:t>
            </a:r>
            <a:r>
              <a:rPr lang="ar-KW" sz="3200" dirty="0">
                <a:latin typeface="Arial"/>
                <a:cs typeface="Arial"/>
              </a:rPr>
              <a:t> ونكتب  ( </a:t>
            </a:r>
            <a:r>
              <a:rPr lang="ar-KW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ق</a:t>
            </a:r>
            <a:r>
              <a:rPr lang="ar-KW" sz="3200" dirty="0">
                <a:latin typeface="Arial"/>
                <a:cs typeface="Arial"/>
              </a:rPr>
              <a:t>      </a:t>
            </a:r>
            <a:r>
              <a:rPr lang="ar-KW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هـ</a:t>
            </a:r>
            <a:r>
              <a:rPr lang="ar-KW" sz="3200" dirty="0">
                <a:latin typeface="Arial"/>
                <a:cs typeface="Arial"/>
              </a:rPr>
              <a:t> ).</a:t>
            </a:r>
          </a:p>
        </p:txBody>
      </p:sp>
      <p:pic>
        <p:nvPicPr>
          <p:cNvPr id="14" name="Picture 13" descr="Picture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8725" y="2766442"/>
            <a:ext cx="665163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3293690" y="3429000"/>
            <a:ext cx="630238" cy="541338"/>
            <a:chOff x="2771800" y="2564904"/>
            <a:chExt cx="630238" cy="540000"/>
          </a:xfrm>
        </p:grpSpPr>
        <p:graphicFrame>
          <p:nvGraphicFramePr>
            <p:cNvPr id="15367" name="Object 11"/>
            <p:cNvGraphicFramePr>
              <a:graphicFrameLocks noChangeAspect="1"/>
            </p:cNvGraphicFramePr>
            <p:nvPr/>
          </p:nvGraphicFramePr>
          <p:xfrm>
            <a:off x="2771800" y="2564904"/>
            <a:ext cx="630238" cy="508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59" name="Equation" r:id="rId5" imgW="152268" imgH="152268" progId="Equation.3">
                    <p:embed/>
                  </p:oleObj>
                </mc:Choice>
                <mc:Fallback>
                  <p:oleObj name="Equation" r:id="rId5" imgW="152268" imgH="152268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71800" y="2564904"/>
                          <a:ext cx="630238" cy="508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7" name="Straight Connector 16"/>
            <p:cNvCxnSpPr/>
            <p:nvPr/>
          </p:nvCxnSpPr>
          <p:spPr>
            <a:xfrm flipH="1">
              <a:off x="2916263" y="2564904"/>
              <a:ext cx="250825" cy="54000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755650" y="4482876"/>
            <a:ext cx="7632700" cy="132238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>
            <a:spAutoFit/>
          </a:bodyPr>
          <a:lstStyle/>
          <a:p>
            <a:pPr>
              <a:defRPr/>
            </a:pPr>
            <a:r>
              <a:rPr lang="ar-KW" sz="3200" b="1" u="sng" dirty="0">
                <a:solidFill>
                  <a:schemeClr val="tx2"/>
                </a:solidFill>
              </a:rPr>
              <a:t>تدريب</a:t>
            </a:r>
            <a:r>
              <a:rPr lang="ar-KW" sz="3200" dirty="0"/>
              <a:t>: لتكن </a:t>
            </a:r>
            <a:r>
              <a:rPr lang="ar-KW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</a:t>
            </a:r>
            <a:r>
              <a:rPr lang="ar-KW" sz="3200" dirty="0"/>
              <a:t> ={جـ, د, س, 7, 5}, </a:t>
            </a:r>
          </a:p>
          <a:p>
            <a:pPr>
              <a:defRPr/>
            </a:pPr>
            <a:r>
              <a:rPr lang="ar-KW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ك</a:t>
            </a:r>
            <a:r>
              <a:rPr lang="ar-KW" sz="3200" dirty="0"/>
              <a:t> = {4, 5, 6, جـ}, بين أن </a:t>
            </a:r>
            <a:r>
              <a:rPr lang="ar-KW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ك</a:t>
            </a:r>
            <a:r>
              <a:rPr lang="ar-KW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KW" sz="3200" dirty="0"/>
              <a:t>ليست محتواه في </a:t>
            </a:r>
            <a:r>
              <a:rPr lang="ar-KW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</a:t>
            </a:r>
            <a:r>
              <a:rPr lang="ar-KW" sz="3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83633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308" name="Text Box 20"/>
          <p:cNvSpPr txBox="1">
            <a:spLocks noChangeArrowheads="1"/>
          </p:cNvSpPr>
          <p:nvPr/>
        </p:nvSpPr>
        <p:spPr bwMode="auto">
          <a:xfrm>
            <a:off x="611188" y="115888"/>
            <a:ext cx="7416800" cy="1385887"/>
          </a:xfrm>
          <a:prstGeom prst="rect">
            <a:avLst/>
          </a:prstGeom>
          <a:solidFill>
            <a:srgbClr val="FF9900"/>
          </a:solidFill>
          <a:ln w="57150" algn="ctr">
            <a:solidFill>
              <a:srgbClr val="800080"/>
            </a:solidFill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ar-KW" sz="4400" u="sng" dirty="0">
                <a:latin typeface="Arial" pitchFamily="34" charset="0"/>
              </a:rPr>
              <a:t>تعريف</a:t>
            </a:r>
            <a:r>
              <a:rPr lang="ar-KW" sz="4000" dirty="0">
                <a:solidFill>
                  <a:srgbClr val="0000CC"/>
                </a:solidFill>
                <a:latin typeface="Arial" pitchFamily="34" charset="0"/>
              </a:rPr>
              <a:t>: تتساوى </a:t>
            </a:r>
            <a:r>
              <a:rPr lang="ar-KW" sz="4000" dirty="0" smtClean="0">
                <a:solidFill>
                  <a:srgbClr val="0000CC"/>
                </a:solidFill>
                <a:latin typeface="Arial" pitchFamily="34" charset="0"/>
              </a:rPr>
              <a:t>المجموعتان</a:t>
            </a:r>
            <a:r>
              <a:rPr lang="az-Cyrl-AZ" sz="4000" dirty="0" smtClean="0">
                <a:solidFill>
                  <a:srgbClr val="0000CC"/>
                </a:solidFill>
                <a:latin typeface="رموز الرياضيات العربية"/>
                <a:cs typeface="رموز الرياضيات العربية"/>
              </a:rPr>
              <a:t>Ѕ</a:t>
            </a:r>
            <a:r>
              <a:rPr lang="ar-KW" sz="4000" dirty="0" smtClean="0">
                <a:solidFill>
                  <a:srgbClr val="0000CC"/>
                </a:solidFill>
                <a:latin typeface="Arial" pitchFamily="34" charset="0"/>
              </a:rPr>
              <a:t>, </a:t>
            </a:r>
            <a:r>
              <a:rPr lang="en-US" sz="4000" dirty="0" smtClean="0">
                <a:solidFill>
                  <a:srgbClr val="0000CC"/>
                </a:solidFill>
                <a:latin typeface="رموز الرياضيات العربية"/>
                <a:cs typeface="رموز الرياضيات العربية"/>
              </a:rPr>
              <a:t>W</a:t>
            </a:r>
            <a:r>
              <a:rPr lang="ar-KW" sz="4000" dirty="0" smtClean="0">
                <a:solidFill>
                  <a:srgbClr val="0000CC"/>
                </a:solidFill>
                <a:latin typeface="Arial" pitchFamily="34" charset="0"/>
              </a:rPr>
              <a:t>إذا </a:t>
            </a:r>
            <a:r>
              <a:rPr lang="ar-KW" sz="4000" dirty="0">
                <a:solidFill>
                  <a:srgbClr val="0000CC"/>
                </a:solidFill>
                <a:latin typeface="Arial" pitchFamily="34" charset="0"/>
              </a:rPr>
              <a:t>كانت كل منهما مجموعة جزئية من الاخرى. </a:t>
            </a:r>
            <a:endParaRPr lang="en-US" sz="4000" dirty="0">
              <a:solidFill>
                <a:srgbClr val="0000CC"/>
              </a:solidFill>
              <a:latin typeface="Arial" pitchFamily="34" charset="0"/>
            </a:endParaRPr>
          </a:p>
        </p:txBody>
      </p:sp>
      <p:grpSp>
        <p:nvGrpSpPr>
          <p:cNvPr id="2" name="Group 34"/>
          <p:cNvGrpSpPr>
            <a:grpSpLocks/>
          </p:cNvGrpSpPr>
          <p:nvPr/>
        </p:nvGrpSpPr>
        <p:grpSpPr bwMode="auto">
          <a:xfrm>
            <a:off x="395536" y="1600200"/>
            <a:ext cx="8353425" cy="1323975"/>
            <a:chOff x="251318" y="1888925"/>
            <a:chExt cx="8352927" cy="1323439"/>
          </a:xfrm>
        </p:grpSpPr>
        <p:sp>
          <p:nvSpPr>
            <p:cNvPr id="140330" name="Text Box 42"/>
            <p:cNvSpPr txBox="1">
              <a:spLocks noChangeArrowheads="1"/>
            </p:cNvSpPr>
            <p:nvPr/>
          </p:nvSpPr>
          <p:spPr bwMode="auto">
            <a:xfrm>
              <a:off x="251318" y="1888925"/>
              <a:ext cx="8352927" cy="1323439"/>
            </a:xfrm>
            <a:prstGeom prst="rect">
              <a:avLst/>
            </a:prstGeom>
            <a:solidFill>
              <a:srgbClr val="FFFF00"/>
            </a:solidFill>
            <a:ln w="38100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>
                  <a:alpha val="80000"/>
                </a:schemeClr>
              </a:outerShdw>
            </a:effectLst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ar-KW" sz="4000" dirty="0">
                  <a:solidFill>
                    <a:srgbClr val="002060"/>
                  </a:solidFill>
                  <a:latin typeface="Arial" pitchFamily="34" charset="0"/>
                </a:rPr>
                <a:t>أي أن: </a:t>
              </a:r>
              <a:r>
                <a:rPr lang="ar-KW" sz="4000" dirty="0">
                  <a:solidFill>
                    <a:schemeClr val="accent2"/>
                  </a:solidFill>
                  <a:latin typeface="Arial" pitchFamily="34" charset="0"/>
                </a:rPr>
                <a:t>إذا </a:t>
              </a:r>
              <a:r>
                <a:rPr lang="ar-KW" sz="4000" dirty="0" smtClean="0">
                  <a:solidFill>
                    <a:schemeClr val="accent2"/>
                  </a:solidFill>
                  <a:latin typeface="Arial" pitchFamily="34" charset="0"/>
                </a:rPr>
                <a:t>كان</a:t>
              </a:r>
              <a:r>
                <a:rPr lang="en-US" sz="4000" dirty="0" smtClean="0">
                  <a:solidFill>
                    <a:schemeClr val="accent2"/>
                  </a:solidFill>
                  <a:latin typeface="Arial" pitchFamily="34" charset="0"/>
                </a:rPr>
                <a:t>    </a:t>
              </a:r>
              <a:r>
                <a:rPr lang="az-Cyrl-AZ" sz="4000" dirty="0" smtClean="0">
                  <a:solidFill>
                    <a:schemeClr val="accent2"/>
                  </a:solidFill>
                  <a:latin typeface="رموز الرياضيات العربية"/>
                  <a:cs typeface="رموز الرياضيات العربية"/>
                </a:rPr>
                <a:t>Ѕ</a:t>
              </a:r>
              <a:r>
                <a:rPr lang="en-US" sz="4000" dirty="0" smtClean="0">
                  <a:solidFill>
                    <a:schemeClr val="accent2"/>
                  </a:solidFill>
                  <a:latin typeface="Arial" pitchFamily="34" charset="0"/>
                </a:rPr>
                <a:t>  </a:t>
              </a:r>
              <a:r>
                <a:rPr lang="en-US" sz="4000" dirty="0" smtClean="0">
                  <a:solidFill>
                    <a:schemeClr val="accent2"/>
                  </a:solidFill>
                  <a:latin typeface="رموز الرياضيات العربية"/>
                  <a:cs typeface="رموز الرياضيات العربية"/>
                </a:rPr>
                <a:t>W </a:t>
              </a:r>
              <a:r>
                <a:rPr lang="en-US" sz="4000" dirty="0" smtClean="0">
                  <a:solidFill>
                    <a:schemeClr val="accent2"/>
                  </a:solidFill>
                  <a:latin typeface="Arial" pitchFamily="34" charset="0"/>
                </a:rPr>
                <a:t>   </a:t>
              </a:r>
              <a:r>
                <a:rPr lang="ar-EG" sz="4000" dirty="0" smtClean="0">
                  <a:solidFill>
                    <a:schemeClr val="accent2"/>
                  </a:solidFill>
                  <a:latin typeface="Arial" pitchFamily="34" charset="0"/>
                </a:rPr>
                <a:t>،</a:t>
              </a:r>
              <a:r>
                <a:rPr lang="en-US" sz="4000" dirty="0" smtClean="0">
                  <a:solidFill>
                    <a:schemeClr val="accent2"/>
                  </a:solidFill>
                  <a:latin typeface="Arial" pitchFamily="34" charset="0"/>
                </a:rPr>
                <a:t>   </a:t>
              </a:r>
              <a:r>
                <a:rPr lang="en-US" sz="4000" dirty="0" smtClean="0">
                  <a:solidFill>
                    <a:schemeClr val="accent2"/>
                  </a:solidFill>
                  <a:latin typeface="رموز الرياضيات العربية"/>
                  <a:cs typeface="رموز الرياضيات العربية"/>
                </a:rPr>
                <a:t>W    </a:t>
              </a:r>
              <a:r>
                <a:rPr lang="az-Cyrl-AZ" sz="4000" dirty="0" smtClean="0">
                  <a:solidFill>
                    <a:schemeClr val="accent2"/>
                  </a:solidFill>
                  <a:latin typeface="رموز الرياضيات العربية"/>
                  <a:cs typeface="رموز الرياضيات العربية"/>
                </a:rPr>
                <a:t>Ѕ</a:t>
              </a:r>
              <a:r>
                <a:rPr lang="en-US" sz="4000" dirty="0" smtClean="0">
                  <a:solidFill>
                    <a:schemeClr val="accent2"/>
                  </a:solidFill>
                  <a:latin typeface="رموز الرياضيات العربية"/>
                  <a:cs typeface="رموز الرياضيات العربية"/>
                </a:rPr>
                <a:t> </a:t>
              </a:r>
              <a:r>
                <a:rPr lang="ar-KW" sz="4000" dirty="0" smtClean="0">
                  <a:solidFill>
                    <a:schemeClr val="accent2"/>
                  </a:solidFill>
                  <a:latin typeface="Arial" pitchFamily="34" charset="0"/>
                </a:rPr>
                <a:t>فإن </a:t>
              </a:r>
              <a:r>
                <a:rPr lang="en-US" sz="40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رموز الرياضيات العربية"/>
                </a:rPr>
                <a:t>   </a:t>
              </a:r>
              <a:r>
                <a:rPr lang="en-US" sz="40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رموز الرياضيات العربية"/>
                  <a:cs typeface="رموز الرياضيات العربية"/>
                </a:rPr>
                <a:t>Ѕ</a:t>
              </a:r>
              <a:r>
                <a:rPr lang="ar-KW" sz="4000" dirty="0" smtClean="0">
                  <a:solidFill>
                    <a:schemeClr val="accent2"/>
                  </a:solidFill>
                  <a:latin typeface="Arial" pitchFamily="34" charset="0"/>
                </a:rPr>
                <a:t>= </a:t>
              </a:r>
              <a:r>
                <a:rPr lang="en-US" sz="4000" dirty="0" smtClean="0">
                  <a:solidFill>
                    <a:schemeClr val="accent2"/>
                  </a:solidFill>
                  <a:latin typeface="رموز الرياضيات العربية"/>
                  <a:cs typeface="رموز الرياضيات العربية"/>
                </a:rPr>
                <a:t>W</a:t>
              </a:r>
              <a:r>
                <a:rPr lang="ar-KW" sz="4000" dirty="0" smtClean="0">
                  <a:solidFill>
                    <a:schemeClr val="accent2"/>
                  </a:solidFill>
                  <a:latin typeface="Arial" pitchFamily="34" charset="0"/>
                </a:rPr>
                <a:t>و ال</a:t>
              </a:r>
              <a:r>
                <a:rPr lang="ar-EG" sz="4000" dirty="0" smtClean="0">
                  <a:solidFill>
                    <a:schemeClr val="accent2"/>
                  </a:solidFill>
                  <a:latin typeface="Arial" pitchFamily="34" charset="0"/>
                </a:rPr>
                <a:t>عكس</a:t>
              </a:r>
              <a:r>
                <a:rPr lang="en-US" sz="4000" dirty="0" smtClean="0">
                  <a:solidFill>
                    <a:schemeClr val="accent2"/>
                  </a:solidFill>
                  <a:latin typeface="Arial" pitchFamily="34" charset="0"/>
                </a:rPr>
                <a:t> </a:t>
              </a:r>
              <a:r>
                <a:rPr lang="ar-KW" sz="4000" dirty="0" smtClean="0">
                  <a:solidFill>
                    <a:schemeClr val="accent2"/>
                  </a:solidFill>
                  <a:latin typeface="Arial" pitchFamily="34" charset="0"/>
                </a:rPr>
                <a:t>صحيح</a:t>
              </a:r>
              <a:r>
                <a:rPr lang="ar-KW" sz="4000" dirty="0">
                  <a:solidFill>
                    <a:schemeClr val="accent2"/>
                  </a:solidFill>
                  <a:latin typeface="Arial" pitchFamily="34" charset="0"/>
                </a:rPr>
                <a:t>.</a:t>
              </a:r>
              <a:endParaRPr lang="en-US" sz="4000" dirty="0">
                <a:solidFill>
                  <a:schemeClr val="accent2"/>
                </a:solidFill>
                <a:latin typeface="Arial" pitchFamily="34" charset="0"/>
              </a:endParaRPr>
            </a:p>
          </p:txBody>
        </p:sp>
        <p:graphicFrame>
          <p:nvGraphicFramePr>
            <p:cNvPr id="16393" name="Object 2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02550206"/>
                </p:ext>
              </p:extLst>
            </p:nvPr>
          </p:nvGraphicFramePr>
          <p:xfrm>
            <a:off x="4499537" y="2056556"/>
            <a:ext cx="630238" cy="508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50" name="Equation" r:id="rId4" imgW="152268" imgH="152268" progId="Equation.3">
                    <p:embed/>
                  </p:oleObj>
                </mc:Choice>
                <mc:Fallback>
                  <p:oleObj name="Equation" r:id="rId4" imgW="152268" imgH="152268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99537" y="2056556"/>
                          <a:ext cx="630238" cy="508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394" name="Object 3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0417402"/>
                </p:ext>
              </p:extLst>
            </p:nvPr>
          </p:nvGraphicFramePr>
          <p:xfrm>
            <a:off x="1835400" y="2056556"/>
            <a:ext cx="630238" cy="508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51" name="Equation" r:id="rId6" imgW="152268" imgH="152268" progId="Equation.3">
                    <p:embed/>
                  </p:oleObj>
                </mc:Choice>
                <mc:Fallback>
                  <p:oleObj name="Equation" r:id="rId6" imgW="152268" imgH="152268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35400" y="2056556"/>
                          <a:ext cx="630238" cy="508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1" name="TextBox 30"/>
          <p:cNvSpPr txBox="1"/>
          <p:nvPr/>
        </p:nvSpPr>
        <p:spPr>
          <a:xfrm>
            <a:off x="322263" y="2938463"/>
            <a:ext cx="8353425" cy="157003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>
            <a:spAutoFit/>
          </a:bodyPr>
          <a:lstStyle/>
          <a:p>
            <a:pPr>
              <a:defRPr/>
            </a:pPr>
            <a:r>
              <a:rPr lang="ar-KW" sz="3200" b="1" u="sng" dirty="0">
                <a:solidFill>
                  <a:schemeClr val="tx2"/>
                </a:solidFill>
              </a:rPr>
              <a:t>مثال (3)</a:t>
            </a:r>
            <a:r>
              <a:rPr lang="ar-KW" sz="3200" dirty="0"/>
              <a:t>: لتكن </a:t>
            </a:r>
            <a:r>
              <a:rPr lang="ar-KW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هـ</a:t>
            </a:r>
            <a:r>
              <a:rPr lang="ar-KW" sz="3200" dirty="0"/>
              <a:t> هي مجموعة عوامل العدد 6, </a:t>
            </a:r>
            <a:r>
              <a:rPr lang="en-US" sz="3200" dirty="0" smtClean="0">
                <a:latin typeface="رموز الرياضيات العربية"/>
                <a:cs typeface="رموز الرياضيات العربية"/>
              </a:rPr>
              <a:t>u</a:t>
            </a:r>
            <a:r>
              <a:rPr lang="ar-KW" sz="3200" dirty="0" smtClean="0"/>
              <a:t>هي </a:t>
            </a:r>
            <a:r>
              <a:rPr lang="ar-KW" sz="3200" dirty="0"/>
              <a:t>مجموعة ارقام العدد 16632, اكتب كلا من </a:t>
            </a:r>
            <a:r>
              <a:rPr lang="ar-KW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هـ</a:t>
            </a:r>
            <a:r>
              <a:rPr lang="ar-KW" sz="3200" dirty="0"/>
              <a:t>, </a:t>
            </a:r>
            <a:r>
              <a:rPr lang="ar-KW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ع</a:t>
            </a:r>
            <a:r>
              <a:rPr lang="ar-KW" sz="3200" dirty="0"/>
              <a:t> بذكر العناصر ثم بين أن </a:t>
            </a:r>
            <a:r>
              <a:rPr lang="ar-KW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هـ</a:t>
            </a:r>
            <a:r>
              <a:rPr lang="ar-KW" sz="3200" dirty="0"/>
              <a:t> = </a:t>
            </a:r>
            <a:r>
              <a:rPr lang="ar-KW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ع</a:t>
            </a:r>
            <a:r>
              <a:rPr lang="ar-KW" sz="3200" dirty="0"/>
              <a:t>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51520" y="4495180"/>
            <a:ext cx="8351838" cy="246221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ar-KW" sz="3200" b="1" u="sng" dirty="0">
                <a:solidFill>
                  <a:schemeClr val="tx2"/>
                </a:solidFill>
              </a:rPr>
              <a:t>الحل </a:t>
            </a:r>
            <a:r>
              <a:rPr lang="ar-KW" sz="3200" dirty="0"/>
              <a:t>: </a:t>
            </a:r>
            <a:r>
              <a:rPr lang="ar-KW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هـ</a:t>
            </a:r>
            <a:r>
              <a:rPr lang="ar-KW" sz="3200" dirty="0"/>
              <a:t> ={1, 2, 3, 6}		ع= {2, 3, 6, 1}</a:t>
            </a:r>
          </a:p>
          <a:p>
            <a:pPr>
              <a:defRPr/>
            </a:pPr>
            <a:r>
              <a:rPr lang="ar-KW" sz="3200" dirty="0"/>
              <a:t>بما أن كل عنصر في </a:t>
            </a:r>
            <a:r>
              <a:rPr lang="ar-KW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هـ</a:t>
            </a:r>
            <a:r>
              <a:rPr lang="ar-KW" sz="3200" dirty="0"/>
              <a:t> ينتمي </a:t>
            </a:r>
            <a:r>
              <a:rPr lang="ar-KW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ع</a:t>
            </a:r>
            <a:r>
              <a:rPr lang="ar-KW" sz="3200" dirty="0"/>
              <a:t> إذا </a:t>
            </a:r>
            <a:r>
              <a:rPr lang="ar-KW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هـ</a:t>
            </a:r>
            <a:r>
              <a:rPr lang="ar-KW" sz="3200" dirty="0"/>
              <a:t>    </a:t>
            </a:r>
            <a:r>
              <a:rPr lang="ar-KW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ع</a:t>
            </a:r>
            <a:r>
              <a:rPr lang="ar-KW" sz="3200" dirty="0"/>
              <a:t>.</a:t>
            </a:r>
          </a:p>
          <a:p>
            <a:pPr>
              <a:spcBef>
                <a:spcPts val="600"/>
              </a:spcBef>
              <a:defRPr/>
            </a:pPr>
            <a:r>
              <a:rPr lang="ar-KW" sz="3200" dirty="0"/>
              <a:t>بما أن كل عنصر في </a:t>
            </a:r>
            <a:r>
              <a:rPr lang="ar-KW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ع</a:t>
            </a:r>
            <a:r>
              <a:rPr lang="ar-KW" sz="3200" dirty="0"/>
              <a:t> ينتمي </a:t>
            </a:r>
            <a:r>
              <a:rPr lang="ar-KW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هـ</a:t>
            </a:r>
            <a:r>
              <a:rPr lang="ar-KW" sz="3200" dirty="0"/>
              <a:t> إذا </a:t>
            </a:r>
            <a:r>
              <a:rPr lang="ar-KW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ع</a:t>
            </a:r>
            <a:r>
              <a:rPr lang="ar-KW" sz="3200" dirty="0"/>
              <a:t>     </a:t>
            </a:r>
            <a:r>
              <a:rPr lang="ar-KW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هـ</a:t>
            </a:r>
            <a:r>
              <a:rPr lang="ar-KW" sz="3200" dirty="0"/>
              <a:t>.</a:t>
            </a:r>
          </a:p>
          <a:p>
            <a:pPr>
              <a:spcBef>
                <a:spcPts val="600"/>
              </a:spcBef>
              <a:defRPr/>
            </a:pPr>
            <a:r>
              <a:rPr lang="ar-KW" sz="3200" dirty="0"/>
              <a:t>و بالتالي </a:t>
            </a:r>
            <a:r>
              <a:rPr lang="ar-KW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هـ</a:t>
            </a:r>
            <a:r>
              <a:rPr lang="ar-KW" sz="3200" dirty="0"/>
              <a:t> = </a:t>
            </a:r>
            <a:r>
              <a:rPr lang="ar-KW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ع</a:t>
            </a:r>
            <a:r>
              <a:rPr lang="ar-KW" sz="3200" dirty="0"/>
              <a:t>.</a:t>
            </a:r>
          </a:p>
        </p:txBody>
      </p:sp>
      <p:graphicFrame>
        <p:nvGraphicFramePr>
          <p:cNvPr id="15391" name="Objec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6732686"/>
              </p:ext>
            </p:extLst>
          </p:nvPr>
        </p:nvGraphicFramePr>
        <p:xfrm>
          <a:off x="2987824" y="5153248"/>
          <a:ext cx="630238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52" name="Equation" r:id="rId7" imgW="152268" imgH="152268" progId="Equation.3">
                  <p:embed/>
                </p:oleObj>
              </mc:Choice>
              <mc:Fallback>
                <p:oleObj name="Equation" r:id="rId7" imgW="152268" imgH="15226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5153248"/>
                        <a:ext cx="630238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92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2834853"/>
              </p:ext>
            </p:extLst>
          </p:nvPr>
        </p:nvGraphicFramePr>
        <p:xfrm>
          <a:off x="2987824" y="5657304"/>
          <a:ext cx="630238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53" name="Equation" r:id="rId8" imgW="152268" imgH="152268" progId="Equation.3">
                  <p:embed/>
                </p:oleObj>
              </mc:Choice>
              <mc:Fallback>
                <p:oleObj name="Equation" r:id="rId8" imgW="152268" imgH="15226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5657304"/>
                        <a:ext cx="630238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325603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3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4" dur="500"/>
                                        <p:tgtEl>
                                          <p:spTgt spid="15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500"/>
                                        <p:tgtEl>
                                          <p:spTgt spid="15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308" grpId="0" animBg="1"/>
      <p:bldP spid="31" grpId="0" animBg="1"/>
      <p:bldP spid="3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30"/>
          <p:cNvSpPr txBox="1">
            <a:spLocks noChangeArrowheads="1"/>
          </p:cNvSpPr>
          <p:nvPr/>
        </p:nvSpPr>
        <p:spPr bwMode="auto">
          <a:xfrm>
            <a:off x="323850" y="260350"/>
            <a:ext cx="7669213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r>
              <a:rPr lang="ar-KW" sz="3200" b="1" u="sng">
                <a:solidFill>
                  <a:schemeClr val="tx2"/>
                </a:solidFill>
              </a:rPr>
              <a:t>مثال (3)</a:t>
            </a:r>
            <a:r>
              <a:rPr lang="ar-KW" sz="3200"/>
              <a:t>: مستخدما الرسم المقابل, أجب عن الاسئلة الاتية بصح أو خطأ.</a:t>
            </a:r>
          </a:p>
        </p:txBody>
      </p:sp>
      <p:sp>
        <p:nvSpPr>
          <p:cNvPr id="17411" name="TextBox 31"/>
          <p:cNvSpPr txBox="1">
            <a:spLocks noChangeArrowheads="1"/>
          </p:cNvSpPr>
          <p:nvPr/>
        </p:nvSpPr>
        <p:spPr bwMode="auto">
          <a:xfrm>
            <a:off x="2700338" y="1773238"/>
            <a:ext cx="5616575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ar-KW" sz="3200" dirty="0"/>
              <a:t>1) </a:t>
            </a:r>
            <a:r>
              <a:rPr lang="az-Cyrl-AZ" sz="3200" dirty="0" smtClean="0">
                <a:latin typeface="رموز الرياضيات العربية"/>
                <a:cs typeface="رموز الرياضيات العربية"/>
              </a:rPr>
              <a:t>Ѕ</a:t>
            </a:r>
            <a:r>
              <a:rPr lang="en-US" sz="3200" dirty="0" smtClean="0">
                <a:latin typeface="رموز الرياضيات العربية"/>
                <a:cs typeface="رموز الرياضيات العربية"/>
              </a:rPr>
              <a:t>  </a:t>
            </a:r>
            <a:r>
              <a:rPr lang="ar-KW" sz="3200" dirty="0" smtClean="0"/>
              <a:t> ..</a:t>
            </a:r>
            <a:r>
              <a:rPr lang="en-US" sz="3200" dirty="0" smtClean="0"/>
              <a:t>  </a:t>
            </a:r>
            <a:r>
              <a:rPr lang="ar-KW" sz="3200" dirty="0" smtClean="0"/>
              <a:t>.</a:t>
            </a:r>
            <a:r>
              <a:rPr lang="en-US" sz="3200" dirty="0" smtClean="0">
                <a:latin typeface="رموز الرياضيات العربية"/>
                <a:cs typeface="رموز الرياضيات العربية"/>
              </a:rPr>
              <a:t>W</a:t>
            </a:r>
            <a:r>
              <a:rPr lang="ar-KW" sz="3200" dirty="0" smtClean="0"/>
              <a:t>......</a:t>
            </a:r>
            <a:endParaRPr lang="ar-KW" sz="3200" dirty="0"/>
          </a:p>
          <a:p>
            <a:pPr eaLnBrk="1" hangingPunct="1">
              <a:spcBef>
                <a:spcPct val="0"/>
              </a:spcBef>
            </a:pPr>
            <a:r>
              <a:rPr lang="ar-KW" sz="3200" dirty="0"/>
              <a:t>2) </a:t>
            </a:r>
            <a:r>
              <a:rPr lang="en-US" sz="3200" dirty="0" smtClean="0">
                <a:latin typeface="رموز الرياضيات العربية"/>
                <a:cs typeface="رموز الرياضيات العربية"/>
              </a:rPr>
              <a:t>u</a:t>
            </a:r>
            <a:r>
              <a:rPr lang="ar-KW" sz="3200" dirty="0" smtClean="0"/>
              <a:t> .</a:t>
            </a:r>
            <a:r>
              <a:rPr lang="az-Cyrl-AZ" sz="3200" dirty="0" smtClean="0">
                <a:latin typeface="رموز الرياضيات العربية"/>
                <a:cs typeface="رموز الرياضيات العربية"/>
              </a:rPr>
              <a:t>Ѕ</a:t>
            </a:r>
            <a:r>
              <a:rPr lang="ar-KW" sz="3200" dirty="0" smtClean="0"/>
              <a:t>.........</a:t>
            </a:r>
            <a:endParaRPr lang="ar-KW" sz="3200" dirty="0"/>
          </a:p>
          <a:p>
            <a:pPr eaLnBrk="1" hangingPunct="1">
              <a:spcBef>
                <a:spcPct val="0"/>
              </a:spcBef>
            </a:pPr>
            <a:r>
              <a:rPr lang="ar-KW" sz="3200" dirty="0"/>
              <a:t>3) {3,7}     </a:t>
            </a:r>
            <a:r>
              <a:rPr lang="az-Cyrl-AZ" sz="3200" dirty="0" smtClean="0">
                <a:latin typeface="رموز الرياضيات العربية"/>
                <a:cs typeface="رموز الرياضيات العربية"/>
              </a:rPr>
              <a:t>Ѕ</a:t>
            </a:r>
            <a:r>
              <a:rPr lang="ar-KW" sz="3200" dirty="0" smtClean="0"/>
              <a:t> </a:t>
            </a:r>
            <a:r>
              <a:rPr lang="ar-KW" sz="3200" dirty="0"/>
              <a:t>......</a:t>
            </a:r>
          </a:p>
          <a:p>
            <a:pPr eaLnBrk="1" hangingPunct="1">
              <a:spcBef>
                <a:spcPct val="0"/>
              </a:spcBef>
            </a:pPr>
            <a:r>
              <a:rPr lang="ar-KW" sz="3200" dirty="0"/>
              <a:t>4) </a:t>
            </a:r>
            <a:r>
              <a:rPr lang="en-US" sz="3200" dirty="0" smtClean="0">
                <a:latin typeface="رموز الرياضيات العربية"/>
                <a:cs typeface="رموز الرياضيات العربية"/>
              </a:rPr>
              <a:t>W</a:t>
            </a:r>
            <a:r>
              <a:rPr lang="ar-KW" sz="3200" dirty="0" smtClean="0"/>
              <a:t> </a:t>
            </a:r>
            <a:r>
              <a:rPr lang="el-GR" sz="3200" dirty="0">
                <a:latin typeface="Arial" pitchFamily="34" charset="0"/>
              </a:rPr>
              <a:t>϶</a:t>
            </a:r>
            <a:r>
              <a:rPr lang="ar-KW" sz="3200" dirty="0">
                <a:latin typeface="Arial" pitchFamily="34" charset="0"/>
              </a:rPr>
              <a:t> </a:t>
            </a:r>
            <a:r>
              <a:rPr lang="az-Cyrl-AZ" sz="3200" dirty="0" smtClean="0">
                <a:latin typeface="رموز الرياضيات العربية"/>
                <a:cs typeface="رموز الرياضيات العربية"/>
              </a:rPr>
              <a:t>Ѕ</a:t>
            </a:r>
            <a:r>
              <a:rPr lang="ar-KW" sz="3200" dirty="0" smtClean="0">
                <a:latin typeface="Arial" pitchFamily="34" charset="0"/>
              </a:rPr>
              <a:t> </a:t>
            </a:r>
            <a:r>
              <a:rPr lang="ar-KW" sz="3200" dirty="0">
                <a:latin typeface="Arial" pitchFamily="34" charset="0"/>
              </a:rPr>
              <a:t>...........</a:t>
            </a:r>
            <a:endParaRPr lang="ar-KW" sz="3200" dirty="0"/>
          </a:p>
          <a:p>
            <a:pPr eaLnBrk="1" hangingPunct="1">
              <a:spcBef>
                <a:spcPct val="0"/>
              </a:spcBef>
            </a:pPr>
            <a:r>
              <a:rPr lang="ar-KW" sz="3200" dirty="0"/>
              <a:t>5) 2</a:t>
            </a:r>
            <a:r>
              <a:rPr lang="el-GR" sz="3200" dirty="0">
                <a:latin typeface="Arial" pitchFamily="34" charset="0"/>
              </a:rPr>
              <a:t> </a:t>
            </a:r>
            <a:r>
              <a:rPr lang="ar-KW" sz="3200" dirty="0">
                <a:latin typeface="Arial" pitchFamily="34" charset="0"/>
              </a:rPr>
              <a:t> </a:t>
            </a:r>
            <a:r>
              <a:rPr lang="el-GR" sz="3200" dirty="0">
                <a:latin typeface="Arial" pitchFamily="34" charset="0"/>
              </a:rPr>
              <a:t>϶</a:t>
            </a:r>
            <a:r>
              <a:rPr lang="ar-KW" sz="3200" dirty="0">
                <a:latin typeface="Arial" pitchFamily="34" charset="0"/>
              </a:rPr>
              <a:t> </a:t>
            </a:r>
            <a:r>
              <a:rPr lang="az-Cyrl-AZ" sz="3200" dirty="0" smtClean="0">
                <a:latin typeface="رموز الرياضيات العربية"/>
                <a:cs typeface="رموز الرياضيات العربية"/>
              </a:rPr>
              <a:t>Ѕ</a:t>
            </a:r>
            <a:r>
              <a:rPr lang="ar-KW" sz="3200" dirty="0" smtClean="0">
                <a:latin typeface="Arial" pitchFamily="34" charset="0"/>
              </a:rPr>
              <a:t>............</a:t>
            </a:r>
            <a:endParaRPr lang="ar-KW" sz="3200" dirty="0"/>
          </a:p>
          <a:p>
            <a:pPr eaLnBrk="1" hangingPunct="1">
              <a:spcBef>
                <a:spcPct val="0"/>
              </a:spcBef>
            </a:pPr>
            <a:r>
              <a:rPr lang="ar-KW" sz="3200" dirty="0"/>
              <a:t>6) 1      </a:t>
            </a:r>
            <a:r>
              <a:rPr lang="az-Cyrl-AZ" sz="3200" dirty="0" smtClean="0">
                <a:latin typeface="رموز الرياضيات العربية"/>
                <a:cs typeface="رموز الرياضيات العربية"/>
              </a:rPr>
              <a:t>Ѕ</a:t>
            </a:r>
            <a:r>
              <a:rPr lang="ar-KW" sz="3200" dirty="0" smtClean="0"/>
              <a:t> </a:t>
            </a:r>
            <a:r>
              <a:rPr lang="ar-KW" sz="3200" dirty="0"/>
              <a:t>..........</a:t>
            </a:r>
          </a:p>
        </p:txBody>
      </p:sp>
      <p:pic>
        <p:nvPicPr>
          <p:cNvPr id="1741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908050"/>
            <a:ext cx="3816350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2070378"/>
              </p:ext>
            </p:extLst>
          </p:nvPr>
        </p:nvGraphicFramePr>
        <p:xfrm>
          <a:off x="6444208" y="1912888"/>
          <a:ext cx="630238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50" name="Equation" r:id="rId4" imgW="152280" imgH="152280" progId="Equation.3">
                  <p:embed/>
                </p:oleObj>
              </mc:Choice>
              <mc:Fallback>
                <p:oleObj name="Equation" r:id="rId4" imgW="152280" imgH="1522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4208" y="1912888"/>
                        <a:ext cx="630238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8786696"/>
              </p:ext>
            </p:extLst>
          </p:nvPr>
        </p:nvGraphicFramePr>
        <p:xfrm>
          <a:off x="7108527" y="2344936"/>
          <a:ext cx="631825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51" name="Equation" r:id="rId6" imgW="152280" imgH="152280" progId="Equation.3">
                  <p:embed/>
                </p:oleObj>
              </mc:Choice>
              <mc:Fallback>
                <p:oleObj name="Equation" r:id="rId6" imgW="152280" imgH="1522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08527" y="2344936"/>
                        <a:ext cx="631825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6" name="Object 8"/>
          <p:cNvGraphicFramePr>
            <a:graphicFrameLocks noChangeAspect="1"/>
          </p:cNvGraphicFramePr>
          <p:nvPr/>
        </p:nvGraphicFramePr>
        <p:xfrm>
          <a:off x="6875463" y="4292600"/>
          <a:ext cx="631825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52" name="Equation" r:id="rId7" imgW="152280" imgH="152280" progId="Equation.3">
                  <p:embed/>
                </p:oleObj>
              </mc:Choice>
              <mc:Fallback>
                <p:oleObj name="Equation" r:id="rId7" imgW="152280" imgH="1522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5463" y="4292600"/>
                        <a:ext cx="631825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6372225" y="2781300"/>
            <a:ext cx="630238" cy="541338"/>
            <a:chOff x="2771800" y="2564904"/>
            <a:chExt cx="630238" cy="540000"/>
          </a:xfrm>
        </p:grpSpPr>
        <p:graphicFrame>
          <p:nvGraphicFramePr>
            <p:cNvPr id="8197" name="Object 11"/>
            <p:cNvGraphicFramePr>
              <a:graphicFrameLocks noChangeAspect="1"/>
            </p:cNvGraphicFramePr>
            <p:nvPr/>
          </p:nvGraphicFramePr>
          <p:xfrm>
            <a:off x="2771800" y="2564904"/>
            <a:ext cx="630238" cy="508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53" name="Equation" r:id="rId8" imgW="152280" imgH="152280" progId="Equation.3">
                    <p:embed/>
                  </p:oleObj>
                </mc:Choice>
                <mc:Fallback>
                  <p:oleObj name="Equation" r:id="rId8" imgW="152280" imgH="1522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71800" y="2564904"/>
                          <a:ext cx="630238" cy="508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1" name="Straight Connector 10"/>
            <p:cNvCxnSpPr/>
            <p:nvPr/>
          </p:nvCxnSpPr>
          <p:spPr>
            <a:xfrm flipH="1">
              <a:off x="2916263" y="2564904"/>
              <a:ext cx="250825" cy="54000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859338" y="1700213"/>
            <a:ext cx="1008062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r>
              <a:rPr lang="ar-KW" sz="3200">
                <a:solidFill>
                  <a:srgbClr val="FF0000"/>
                </a:solidFill>
              </a:rPr>
              <a:t>خطأ</a:t>
            </a:r>
          </a:p>
          <a:p>
            <a:pPr eaLnBrk="1" hangingPunct="1">
              <a:spcBef>
                <a:spcPct val="0"/>
              </a:spcBef>
            </a:pPr>
            <a:r>
              <a:rPr lang="ar-KW" sz="3200">
                <a:solidFill>
                  <a:srgbClr val="009900"/>
                </a:solidFill>
              </a:rPr>
              <a:t>صح</a:t>
            </a:r>
          </a:p>
          <a:p>
            <a:pPr eaLnBrk="1" hangingPunct="1">
              <a:spcBef>
                <a:spcPct val="0"/>
              </a:spcBef>
            </a:pPr>
            <a:r>
              <a:rPr lang="ar-KW" sz="3200">
                <a:solidFill>
                  <a:srgbClr val="FF0000"/>
                </a:solidFill>
              </a:rPr>
              <a:t>خطأ</a:t>
            </a:r>
          </a:p>
          <a:p>
            <a:pPr eaLnBrk="1" hangingPunct="1">
              <a:spcBef>
                <a:spcPct val="0"/>
              </a:spcBef>
            </a:pPr>
            <a:r>
              <a:rPr lang="ar-KW" sz="3200">
                <a:solidFill>
                  <a:srgbClr val="FF0000"/>
                </a:solidFill>
              </a:rPr>
              <a:t>خطأ</a:t>
            </a:r>
          </a:p>
          <a:p>
            <a:pPr eaLnBrk="1" hangingPunct="1">
              <a:spcBef>
                <a:spcPct val="0"/>
              </a:spcBef>
            </a:pPr>
            <a:r>
              <a:rPr lang="ar-KW" sz="3200">
                <a:solidFill>
                  <a:srgbClr val="009900"/>
                </a:solidFill>
              </a:rPr>
              <a:t>صح</a:t>
            </a:r>
          </a:p>
          <a:p>
            <a:pPr eaLnBrk="1" hangingPunct="1">
              <a:spcBef>
                <a:spcPct val="0"/>
              </a:spcBef>
            </a:pPr>
            <a:r>
              <a:rPr lang="ar-KW" sz="3200">
                <a:solidFill>
                  <a:srgbClr val="FF0000"/>
                </a:solidFill>
              </a:rPr>
              <a:t>خطأ</a:t>
            </a:r>
          </a:p>
          <a:p>
            <a:pPr eaLnBrk="1" hangingPunct="1"/>
            <a:endParaRPr lang="ar-KW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247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2" dur="2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 tmFilter="0,0; .5, 1; 1, 1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 tmFilter="0,0; .5, 1; 1, 1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 tmFilter="0,0; .5, 1; 1, 1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 tmFilter="0,0; .5, 1; 1, 1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 nodeType="clickPar">
                      <p:stCondLst>
                        <p:cond delay="indefinite"/>
                      </p:stCondLst>
                      <p:childTnLst>
                        <p:par>
                          <p:cTn id="1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 tmFilter="0,0; .5, 1; 1, 1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 nodeType="clickPar">
                      <p:stCondLst>
                        <p:cond delay="indefinite"/>
                      </p:stCondLst>
                      <p:childTnLst>
                        <p:par>
                          <p:cTn id="1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 tmFilter="0,0; .5, 1; 1, 1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3851275" y="404813"/>
            <a:ext cx="4824413" cy="408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endParaRPr lang="en-US">
              <a:latin typeface="Arial" pitchFamily="34" charset="0"/>
            </a:endParaRPr>
          </a:p>
          <a:p>
            <a:pPr eaLnBrk="1" hangingPunct="1"/>
            <a:endParaRPr lang="en-US">
              <a:latin typeface="Arial" pitchFamily="34" charset="0"/>
            </a:endParaRPr>
          </a:p>
          <a:p>
            <a:pPr eaLnBrk="1" hangingPunct="1"/>
            <a:endParaRPr lang="en-US">
              <a:latin typeface="Arial" pitchFamily="34" charset="0"/>
            </a:endParaRPr>
          </a:p>
          <a:p>
            <a:pPr eaLnBrk="1" hangingPunct="1"/>
            <a:endParaRPr lang="en-US">
              <a:latin typeface="Arial" pitchFamily="34" charset="0"/>
            </a:endParaRPr>
          </a:p>
          <a:p>
            <a:pPr eaLnBrk="1" hangingPunct="1"/>
            <a:endParaRPr lang="en-US">
              <a:latin typeface="Arial" pitchFamily="34" charset="0"/>
            </a:endParaRPr>
          </a:p>
          <a:p>
            <a:pPr eaLnBrk="1" hangingPunct="1"/>
            <a:endParaRPr lang="en-US">
              <a:latin typeface="Arial" pitchFamily="34" charset="0"/>
            </a:endParaRPr>
          </a:p>
          <a:p>
            <a:pPr eaLnBrk="1" hangingPunct="1"/>
            <a:endParaRPr lang="en-US">
              <a:latin typeface="Arial" pitchFamily="34" charset="0"/>
            </a:endParaRPr>
          </a:p>
          <a:p>
            <a:pPr eaLnBrk="1" hangingPunct="1"/>
            <a:endParaRPr lang="en-US">
              <a:latin typeface="Arial" pitchFamily="34" charset="0"/>
            </a:endParaRPr>
          </a:p>
          <a:p>
            <a:pPr eaLnBrk="1" hangingPunct="1"/>
            <a:endParaRPr lang="en-US">
              <a:latin typeface="Arial" pitchFamily="34" charset="0"/>
            </a:endParaRPr>
          </a:p>
          <a:p>
            <a:pPr eaLnBrk="1" hangingPunct="1"/>
            <a:endParaRPr lang="en-US">
              <a:latin typeface="Arial" pitchFamily="34" charset="0"/>
            </a:endParaRP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3492500" y="981075"/>
            <a:ext cx="4679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endParaRPr lang="en-US">
              <a:latin typeface="Arial" pitchFamily="34" charset="0"/>
            </a:endParaRP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2411413" y="765175"/>
            <a:ext cx="5473700" cy="490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endParaRPr lang="en-US">
              <a:latin typeface="Arial" pitchFamily="34" charset="0"/>
            </a:endParaRPr>
          </a:p>
          <a:p>
            <a:pPr eaLnBrk="1" hangingPunct="1"/>
            <a:endParaRPr lang="en-US">
              <a:latin typeface="Arial" pitchFamily="34" charset="0"/>
            </a:endParaRPr>
          </a:p>
          <a:p>
            <a:pPr eaLnBrk="1" hangingPunct="1"/>
            <a:endParaRPr lang="en-US">
              <a:latin typeface="Arial" pitchFamily="34" charset="0"/>
            </a:endParaRPr>
          </a:p>
          <a:p>
            <a:pPr eaLnBrk="1" hangingPunct="1"/>
            <a:endParaRPr lang="en-US">
              <a:latin typeface="Arial" pitchFamily="34" charset="0"/>
            </a:endParaRPr>
          </a:p>
          <a:p>
            <a:pPr eaLnBrk="1" hangingPunct="1"/>
            <a:endParaRPr lang="en-US">
              <a:latin typeface="Arial" pitchFamily="34" charset="0"/>
            </a:endParaRPr>
          </a:p>
          <a:p>
            <a:pPr eaLnBrk="1" hangingPunct="1"/>
            <a:endParaRPr lang="en-US">
              <a:latin typeface="Arial" pitchFamily="34" charset="0"/>
            </a:endParaRPr>
          </a:p>
          <a:p>
            <a:pPr eaLnBrk="1" hangingPunct="1"/>
            <a:endParaRPr lang="en-US">
              <a:latin typeface="Arial" pitchFamily="34" charset="0"/>
            </a:endParaRPr>
          </a:p>
          <a:p>
            <a:pPr eaLnBrk="1" hangingPunct="1"/>
            <a:endParaRPr lang="en-US">
              <a:latin typeface="Arial" pitchFamily="34" charset="0"/>
            </a:endParaRPr>
          </a:p>
          <a:p>
            <a:pPr eaLnBrk="1" hangingPunct="1"/>
            <a:endParaRPr lang="en-US">
              <a:latin typeface="Arial" pitchFamily="34" charset="0"/>
            </a:endParaRPr>
          </a:p>
          <a:p>
            <a:pPr eaLnBrk="1" hangingPunct="1"/>
            <a:endParaRPr lang="en-US">
              <a:latin typeface="Arial" pitchFamily="34" charset="0"/>
            </a:endParaRPr>
          </a:p>
          <a:p>
            <a:pPr eaLnBrk="1" hangingPunct="1"/>
            <a:endParaRPr lang="en-US">
              <a:latin typeface="Arial" pitchFamily="34" charset="0"/>
            </a:endParaRPr>
          </a:p>
          <a:p>
            <a:pPr eaLnBrk="1" hangingPunct="1"/>
            <a:endParaRPr lang="en-US">
              <a:latin typeface="Arial" pitchFamily="34" charset="0"/>
            </a:endParaRPr>
          </a:p>
        </p:txBody>
      </p:sp>
      <p:sp>
        <p:nvSpPr>
          <p:cNvPr id="7" name="Text Box 20"/>
          <p:cNvSpPr txBox="1">
            <a:spLocks noChangeArrowheads="1"/>
          </p:cNvSpPr>
          <p:nvPr/>
        </p:nvSpPr>
        <p:spPr bwMode="auto">
          <a:xfrm>
            <a:off x="4572000" y="260350"/>
            <a:ext cx="3168650" cy="769938"/>
          </a:xfrm>
          <a:prstGeom prst="rect">
            <a:avLst/>
          </a:prstGeom>
          <a:solidFill>
            <a:srgbClr val="FF9900"/>
          </a:solidFill>
          <a:ln w="57150" algn="ctr">
            <a:solidFill>
              <a:srgbClr val="800080"/>
            </a:solidFill>
            <a:miter lim="800000"/>
            <a:headEnd/>
            <a:tailEnd/>
          </a:ln>
          <a:effectLst>
            <a:outerShdw dist="35921" dir="2700000" algn="ctr" rotWithShape="0">
              <a:schemeClr val="bg2">
                <a:alpha val="79999"/>
              </a:schemeClr>
            </a:outerShdw>
          </a:effec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r>
              <a:rPr lang="ar-KW" sz="4400" u="sng">
                <a:latin typeface="Arial" pitchFamily="34" charset="0"/>
              </a:rPr>
              <a:t>تحقق</a:t>
            </a:r>
            <a:r>
              <a:rPr lang="ar-KW" sz="4400">
                <a:latin typeface="Arial" pitchFamily="34" charset="0"/>
              </a:rPr>
              <a:t> من فهمك</a:t>
            </a:r>
            <a:endParaRPr lang="en-US" sz="4000">
              <a:solidFill>
                <a:srgbClr val="0000CC"/>
              </a:solidFill>
              <a:latin typeface="Arial" pitchFamily="34" charset="0"/>
            </a:endParaRPr>
          </a:p>
        </p:txBody>
      </p:sp>
      <p:sp>
        <p:nvSpPr>
          <p:cNvPr id="8" name="Text Box 42"/>
          <p:cNvSpPr txBox="1">
            <a:spLocks noChangeArrowheads="1"/>
          </p:cNvSpPr>
          <p:nvPr/>
        </p:nvSpPr>
        <p:spPr bwMode="auto">
          <a:xfrm>
            <a:off x="250825" y="1196975"/>
            <a:ext cx="8208963" cy="1323975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dist="35921" dir="2700000" algn="ctr" rotWithShape="0">
              <a:schemeClr val="bg2">
                <a:alpha val="79999"/>
              </a:schemeClr>
            </a:outerShdw>
          </a:effectLst>
          <a:extLs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r>
              <a:rPr lang="ar-KW" sz="4000">
                <a:solidFill>
                  <a:srgbClr val="002060"/>
                </a:solidFill>
                <a:latin typeface="Arial" pitchFamily="34" charset="0"/>
              </a:rPr>
              <a:t>1) هل يمكن ان يتساوى عدد عناصر مجموعة مع عدد عناصر مجموعة جزئية منها. فسر إجابتك.</a:t>
            </a:r>
            <a:endParaRPr lang="en-US" sz="4000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9" name="Text Box 42"/>
          <p:cNvSpPr txBox="1">
            <a:spLocks noChangeArrowheads="1"/>
          </p:cNvSpPr>
          <p:nvPr/>
        </p:nvSpPr>
        <p:spPr bwMode="auto">
          <a:xfrm>
            <a:off x="179388" y="4089400"/>
            <a:ext cx="8280400" cy="708025"/>
          </a:xfrm>
          <a:prstGeom prst="rect">
            <a:avLst/>
          </a:prstGeom>
          <a:solidFill>
            <a:srgbClr val="FFFF00"/>
          </a:solidFill>
          <a:ln w="38100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ar-KW" sz="4000" dirty="0">
                <a:solidFill>
                  <a:srgbClr val="002060"/>
                </a:solidFill>
                <a:latin typeface="Arial" pitchFamily="34" charset="0"/>
              </a:rPr>
              <a:t>2) أكتب مجموعة </a:t>
            </a:r>
            <a:r>
              <a:rPr lang="az-Cyrl-AZ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رموز الرياضيات العربية"/>
                <a:cs typeface="رموز الرياضيات العربية"/>
              </a:rPr>
              <a:t>Ѕ</a:t>
            </a:r>
            <a:r>
              <a:rPr lang="ar-KW" sz="4000" dirty="0" smtClean="0">
                <a:solidFill>
                  <a:srgbClr val="002060"/>
                </a:solidFill>
                <a:latin typeface="Arial" pitchFamily="34" charset="0"/>
              </a:rPr>
              <a:t> </a:t>
            </a:r>
            <a:r>
              <a:rPr lang="ar-KW" sz="4000" dirty="0">
                <a:solidFill>
                  <a:srgbClr val="002060"/>
                </a:solidFill>
                <a:latin typeface="Arial" pitchFamily="34" charset="0"/>
              </a:rPr>
              <a:t>لا تحوي مجموعة </a:t>
            </a:r>
            <a:r>
              <a:rPr lang="en-US" sz="4000" b="1" dirty="0" smtClean="0">
                <a:latin typeface="رموز الرياضيات العربية"/>
                <a:cs typeface="رموز الرياضيات العربية"/>
              </a:rPr>
              <a:t>W</a:t>
            </a:r>
            <a:endParaRPr lang="en-US" sz="4000" dirty="0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10" name="Text Box 42"/>
          <p:cNvSpPr txBox="1">
            <a:spLocks noChangeArrowheads="1"/>
          </p:cNvSpPr>
          <p:nvPr/>
        </p:nvSpPr>
        <p:spPr bwMode="auto">
          <a:xfrm>
            <a:off x="179388" y="2708275"/>
            <a:ext cx="8280400" cy="132397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8100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ar-KW" sz="4000" dirty="0">
                <a:solidFill>
                  <a:schemeClr val="accent2"/>
                </a:solidFill>
                <a:latin typeface="Arial" pitchFamily="34" charset="0"/>
              </a:rPr>
              <a:t>نعم, اذا كانت المجموعة الجزئية هي نفس المجموعة الاصلية.</a:t>
            </a:r>
            <a:endParaRPr lang="en-US" sz="4000" dirty="0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11" name="Text Box 42"/>
          <p:cNvSpPr txBox="1">
            <a:spLocks noChangeArrowheads="1"/>
          </p:cNvSpPr>
          <p:nvPr/>
        </p:nvSpPr>
        <p:spPr bwMode="auto">
          <a:xfrm>
            <a:off x="179388" y="4913313"/>
            <a:ext cx="8280400" cy="70802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38100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az-Cyrl-AZ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رموز الرياضيات العربية"/>
                <a:cs typeface="رموز الرياضيات العربية"/>
              </a:rPr>
              <a:t>Ѕ</a:t>
            </a:r>
            <a:r>
              <a:rPr lang="ar-KW" sz="4000" dirty="0" smtClean="0">
                <a:solidFill>
                  <a:schemeClr val="accent2"/>
                </a:solidFill>
                <a:latin typeface="Arial" pitchFamily="34" charset="0"/>
              </a:rPr>
              <a:t>={ </a:t>
            </a:r>
            <a:r>
              <a:rPr lang="ar-KW" sz="4000" dirty="0">
                <a:solidFill>
                  <a:schemeClr val="accent2"/>
                </a:solidFill>
                <a:latin typeface="Arial" pitchFamily="34" charset="0"/>
              </a:rPr>
              <a:t>1, 2} , </a:t>
            </a:r>
            <a:r>
              <a:rPr lang="en-US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رموز الرياضيات العربية"/>
                <a:cs typeface="رموز الرياضيات العربية"/>
              </a:rPr>
              <a:t>W</a:t>
            </a:r>
            <a:r>
              <a:rPr lang="ar-KW" sz="4000" dirty="0" smtClean="0">
                <a:solidFill>
                  <a:schemeClr val="accent2"/>
                </a:solidFill>
                <a:latin typeface="Arial" pitchFamily="34" charset="0"/>
              </a:rPr>
              <a:t> </a:t>
            </a:r>
            <a:r>
              <a:rPr lang="ar-KW" sz="4000" dirty="0">
                <a:solidFill>
                  <a:schemeClr val="accent2"/>
                </a:solidFill>
                <a:latin typeface="Arial" pitchFamily="34" charset="0"/>
              </a:rPr>
              <a:t>= { 3, 4, 5}</a:t>
            </a:r>
            <a:endParaRPr lang="en-US" sz="4000" dirty="0">
              <a:solidFill>
                <a:schemeClr val="accent2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7041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3851275" y="404813"/>
            <a:ext cx="4824413" cy="408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endParaRPr lang="en-US">
              <a:latin typeface="Arial" pitchFamily="34" charset="0"/>
            </a:endParaRPr>
          </a:p>
          <a:p>
            <a:pPr eaLnBrk="1" hangingPunct="1"/>
            <a:endParaRPr lang="en-US">
              <a:latin typeface="Arial" pitchFamily="34" charset="0"/>
            </a:endParaRPr>
          </a:p>
          <a:p>
            <a:pPr eaLnBrk="1" hangingPunct="1"/>
            <a:endParaRPr lang="en-US">
              <a:latin typeface="Arial" pitchFamily="34" charset="0"/>
            </a:endParaRPr>
          </a:p>
          <a:p>
            <a:pPr eaLnBrk="1" hangingPunct="1"/>
            <a:endParaRPr lang="en-US">
              <a:latin typeface="Arial" pitchFamily="34" charset="0"/>
            </a:endParaRPr>
          </a:p>
          <a:p>
            <a:pPr eaLnBrk="1" hangingPunct="1"/>
            <a:endParaRPr lang="en-US">
              <a:latin typeface="Arial" pitchFamily="34" charset="0"/>
            </a:endParaRPr>
          </a:p>
          <a:p>
            <a:pPr eaLnBrk="1" hangingPunct="1"/>
            <a:endParaRPr lang="en-US">
              <a:latin typeface="Arial" pitchFamily="34" charset="0"/>
            </a:endParaRPr>
          </a:p>
          <a:p>
            <a:pPr eaLnBrk="1" hangingPunct="1"/>
            <a:endParaRPr lang="en-US">
              <a:latin typeface="Arial" pitchFamily="34" charset="0"/>
            </a:endParaRPr>
          </a:p>
          <a:p>
            <a:pPr eaLnBrk="1" hangingPunct="1"/>
            <a:endParaRPr lang="en-US">
              <a:latin typeface="Arial" pitchFamily="34" charset="0"/>
            </a:endParaRPr>
          </a:p>
          <a:p>
            <a:pPr eaLnBrk="1" hangingPunct="1"/>
            <a:endParaRPr lang="en-US">
              <a:latin typeface="Arial" pitchFamily="34" charset="0"/>
            </a:endParaRPr>
          </a:p>
          <a:p>
            <a:pPr eaLnBrk="1" hangingPunct="1"/>
            <a:endParaRPr lang="en-US">
              <a:latin typeface="Arial" pitchFamily="34" charset="0"/>
            </a:endParaRP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3492500" y="981075"/>
            <a:ext cx="4679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endParaRPr lang="en-US">
              <a:latin typeface="Arial" pitchFamily="34" charset="0"/>
            </a:endParaRPr>
          </a:p>
        </p:txBody>
      </p:sp>
      <p:sp>
        <p:nvSpPr>
          <p:cNvPr id="9" name="Text Box 42"/>
          <p:cNvSpPr txBox="1">
            <a:spLocks noChangeArrowheads="1"/>
          </p:cNvSpPr>
          <p:nvPr/>
        </p:nvSpPr>
        <p:spPr bwMode="auto">
          <a:xfrm>
            <a:off x="1258888" y="2060575"/>
            <a:ext cx="7200900" cy="708025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dist="35921" dir="2700000" algn="ctr" rotWithShape="0">
              <a:schemeClr val="bg2">
                <a:alpha val="79999"/>
              </a:schemeClr>
            </a:outerShdw>
          </a:effectLst>
          <a:extLs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r>
              <a:rPr lang="ar-KW" sz="4000">
                <a:solidFill>
                  <a:schemeClr val="accent2"/>
                </a:solidFill>
                <a:latin typeface="Arial" pitchFamily="34" charset="0"/>
              </a:rPr>
              <a:t>كراسة التمارين صفحة 10 + 11</a:t>
            </a:r>
          </a:p>
        </p:txBody>
      </p:sp>
      <p:sp>
        <p:nvSpPr>
          <p:cNvPr id="12" name="AutoShape 4"/>
          <p:cNvSpPr>
            <a:spLocks noChangeArrowheads="1"/>
          </p:cNvSpPr>
          <p:nvPr/>
        </p:nvSpPr>
        <p:spPr bwMode="auto">
          <a:xfrm>
            <a:off x="5364163" y="188913"/>
            <a:ext cx="2951162" cy="1584325"/>
          </a:xfrm>
          <a:prstGeom prst="cloudCallout">
            <a:avLst>
              <a:gd name="adj1" fmla="val -70310"/>
              <a:gd name="adj2" fmla="val 41185"/>
            </a:avLst>
          </a:prstGeom>
          <a:solidFill>
            <a:srgbClr val="FFCC99"/>
          </a:solidFill>
          <a:ln w="38100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>
                <a:alpha val="79999"/>
              </a:schemeClr>
            </a:outerShdw>
          </a:effectLst>
        </p:spPr>
        <p:txBody>
          <a:bodyPr/>
          <a:lstStyle/>
          <a:p>
            <a:pPr algn="ctr">
              <a:spcBef>
                <a:spcPct val="0"/>
              </a:spcBef>
            </a:pPr>
            <a:r>
              <a:rPr lang="ar-SA" sz="5400" b="1">
                <a:solidFill>
                  <a:srgbClr val="FF0000"/>
                </a:solidFill>
                <a:latin typeface="Arial" pitchFamily="34" charset="0"/>
              </a:rPr>
              <a:t>ال</a:t>
            </a:r>
            <a:r>
              <a:rPr lang="ar-KW" sz="5400" b="1">
                <a:solidFill>
                  <a:srgbClr val="FF0000"/>
                </a:solidFill>
                <a:latin typeface="Arial" pitchFamily="34" charset="0"/>
              </a:rPr>
              <a:t>تطبيق</a:t>
            </a:r>
            <a:endParaRPr lang="en-US" sz="5400" b="1">
              <a:solidFill>
                <a:srgbClr val="FF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5236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2555776" y="1340768"/>
            <a:ext cx="4176464" cy="769441"/>
          </a:xfrm>
          <a:prstGeom prst="rect">
            <a:avLst/>
          </a:prstGeom>
          <a:solidFill>
            <a:schemeClr val="accent2"/>
          </a:solidFill>
        </p:spPr>
        <p:txBody>
          <a:bodyPr wrap="square" rtlCol="1">
            <a:spAutoFit/>
          </a:bodyPr>
          <a:lstStyle/>
          <a:p>
            <a:pPr algn="ctr"/>
            <a:r>
              <a:rPr lang="ar-EG" sz="4400" dirty="0" smtClean="0"/>
              <a:t>الهدف العام:</a:t>
            </a:r>
            <a:endParaRPr lang="ar-EG" sz="44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3563888" y="44624"/>
            <a:ext cx="2736304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EG" sz="2800" b="1" dirty="0" smtClean="0"/>
              <a:t>بند    (1-   2 )</a:t>
            </a:r>
            <a:endParaRPr lang="ar-EG" sz="2800" b="1" dirty="0"/>
          </a:p>
        </p:txBody>
      </p:sp>
      <p:sp>
        <p:nvSpPr>
          <p:cNvPr id="7" name="مربع نص 6"/>
          <p:cNvSpPr txBox="1"/>
          <p:nvPr/>
        </p:nvSpPr>
        <p:spPr>
          <a:xfrm>
            <a:off x="395536" y="764704"/>
            <a:ext cx="8352928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EG" sz="2800" b="1" dirty="0" smtClean="0">
                <a:solidFill>
                  <a:srgbClr val="FF0000"/>
                </a:solidFill>
              </a:rPr>
              <a:t>المجموعة  الشاملة     </a:t>
            </a:r>
            <a:r>
              <a:rPr lang="ar-EG" sz="2800" b="1" dirty="0" smtClean="0"/>
              <a:t>و    </a:t>
            </a:r>
            <a:r>
              <a:rPr lang="ar-EG" sz="2800" b="1" dirty="0" smtClean="0">
                <a:solidFill>
                  <a:srgbClr val="FF0000"/>
                </a:solidFill>
              </a:rPr>
              <a:t>مجموعة الفرق     </a:t>
            </a:r>
            <a:r>
              <a:rPr lang="ar-EG" sz="2800" b="1" dirty="0" smtClean="0"/>
              <a:t>و </a:t>
            </a:r>
            <a:r>
              <a:rPr lang="ar-EG" sz="2800" b="1" dirty="0" smtClean="0">
                <a:solidFill>
                  <a:srgbClr val="FF0000"/>
                </a:solidFill>
              </a:rPr>
              <a:t>المجموعة المتممة</a:t>
            </a:r>
            <a:endParaRPr lang="ar-EG" sz="2800" b="1" dirty="0">
              <a:solidFill>
                <a:srgbClr val="FF0000"/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179512" y="2132856"/>
            <a:ext cx="8568952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EG" sz="3200" b="1" dirty="0" smtClean="0">
                <a:solidFill>
                  <a:srgbClr val="002060"/>
                </a:solidFill>
              </a:rPr>
              <a:t>يعرف  مجموعة الفرق بين مجموعتين والمجموعة المتممة</a:t>
            </a:r>
            <a:endParaRPr lang="ar-EG" sz="3200" b="1" dirty="0">
              <a:solidFill>
                <a:srgbClr val="002060"/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2339752" y="2852936"/>
            <a:ext cx="4536504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EG" sz="2400" b="1" dirty="0" smtClean="0"/>
              <a:t>الاهداف السلوكية</a:t>
            </a:r>
            <a:endParaRPr lang="ar-EG" sz="2400" b="1" dirty="0"/>
          </a:p>
        </p:txBody>
      </p:sp>
      <p:sp>
        <p:nvSpPr>
          <p:cNvPr id="10" name="مربع نص 9"/>
          <p:cNvSpPr txBox="1"/>
          <p:nvPr/>
        </p:nvSpPr>
        <p:spPr>
          <a:xfrm>
            <a:off x="755576" y="3284984"/>
            <a:ext cx="7488832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EG" sz="4000" b="1" dirty="0" smtClean="0">
                <a:solidFill>
                  <a:srgbClr val="FF0000"/>
                </a:solidFill>
              </a:rPr>
              <a:t>( 1) يتعرف مجموعة الفرق بين مجموعتين</a:t>
            </a:r>
            <a:endParaRPr lang="ar-EG" sz="4000" b="1" dirty="0">
              <a:solidFill>
                <a:srgbClr val="FF0000"/>
              </a:solidFill>
            </a:endParaRPr>
          </a:p>
        </p:txBody>
      </p:sp>
      <p:sp>
        <p:nvSpPr>
          <p:cNvPr id="11" name="مربع نص 10"/>
          <p:cNvSpPr txBox="1"/>
          <p:nvPr/>
        </p:nvSpPr>
        <p:spPr>
          <a:xfrm>
            <a:off x="755576" y="4121785"/>
            <a:ext cx="7488832" cy="132343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EG" sz="4000" b="1" dirty="0" smtClean="0">
                <a:solidFill>
                  <a:srgbClr val="FF0000"/>
                </a:solidFill>
              </a:rPr>
              <a:t>( 2) يتعرف المجموعة المتممة لمجموعة جزئية </a:t>
            </a:r>
            <a:r>
              <a:rPr lang="ar-EG" sz="4000" b="1" dirty="0" err="1" smtClean="0">
                <a:solidFill>
                  <a:srgbClr val="FF0000"/>
                </a:solidFill>
              </a:rPr>
              <a:t>فى</a:t>
            </a:r>
            <a:r>
              <a:rPr lang="ar-EG" sz="4000" b="1" dirty="0" smtClean="0">
                <a:solidFill>
                  <a:srgbClr val="FF0000"/>
                </a:solidFill>
              </a:rPr>
              <a:t> المجموعة الشاملة</a:t>
            </a:r>
            <a:endParaRPr lang="ar-EG" sz="4000" b="1" dirty="0">
              <a:solidFill>
                <a:srgbClr val="FF0000"/>
              </a:solidFill>
            </a:endParaRPr>
          </a:p>
        </p:txBody>
      </p:sp>
      <p:sp>
        <p:nvSpPr>
          <p:cNvPr id="12" name="مربع نص 11"/>
          <p:cNvSpPr txBox="1"/>
          <p:nvPr/>
        </p:nvSpPr>
        <p:spPr>
          <a:xfrm>
            <a:off x="835968" y="5489937"/>
            <a:ext cx="7488832" cy="132343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EG" sz="4000" b="1" dirty="0" smtClean="0">
                <a:solidFill>
                  <a:srgbClr val="FF0000"/>
                </a:solidFill>
              </a:rPr>
              <a:t>( 3) يوظف أشكال فن لتحديد المجموعة المتممة ومجموعة الفرق</a:t>
            </a:r>
            <a:endParaRPr lang="ar-EG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112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588224" y="404664"/>
            <a:ext cx="2088232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EG" sz="4000" b="1" dirty="0" smtClean="0">
                <a:solidFill>
                  <a:srgbClr val="00B050"/>
                </a:solidFill>
              </a:rPr>
              <a:t>استكشف </a:t>
            </a:r>
            <a:endParaRPr lang="ar-EG" sz="4000" b="1" dirty="0">
              <a:solidFill>
                <a:srgbClr val="00B050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2771800" y="548680"/>
            <a:ext cx="3384376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EG" sz="4000" b="1" dirty="0" smtClean="0"/>
              <a:t> </a:t>
            </a:r>
            <a:r>
              <a:rPr lang="ar-EG" sz="4000" b="1" dirty="0" smtClean="0">
                <a:solidFill>
                  <a:srgbClr val="FF0000"/>
                </a:solidFill>
              </a:rPr>
              <a:t>أنواع المجموعات</a:t>
            </a:r>
            <a:endParaRPr lang="ar-EG" sz="4000" b="1" dirty="0">
              <a:solidFill>
                <a:srgbClr val="FF0000"/>
              </a:solidFill>
            </a:endParaRPr>
          </a:p>
        </p:txBody>
      </p:sp>
      <p:grpSp>
        <p:nvGrpSpPr>
          <p:cNvPr id="28" name="مجموعة 27"/>
          <p:cNvGrpSpPr/>
          <p:nvPr/>
        </p:nvGrpSpPr>
        <p:grpSpPr>
          <a:xfrm>
            <a:off x="0" y="3550411"/>
            <a:ext cx="9214314" cy="2182845"/>
            <a:chOff x="0" y="1619461"/>
            <a:chExt cx="9214314" cy="2182845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685998"/>
              <a:ext cx="8937475" cy="2116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23" name="رابط مستقيم 22"/>
            <p:cNvCxnSpPr/>
            <p:nvPr/>
          </p:nvCxnSpPr>
          <p:spPr>
            <a:xfrm flipH="1">
              <a:off x="8131636" y="1685998"/>
              <a:ext cx="805839" cy="857963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مربع نص 24"/>
            <p:cNvSpPr txBox="1"/>
            <p:nvPr/>
          </p:nvSpPr>
          <p:spPr>
            <a:xfrm>
              <a:off x="7840339" y="1619461"/>
              <a:ext cx="96990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1">
              <a:spAutoFit/>
            </a:bodyPr>
            <a:lstStyle/>
            <a:p>
              <a:pPr algn="ctr"/>
              <a:r>
                <a:rPr lang="ar-EG" sz="1600" b="1" i="1" dirty="0" smtClean="0">
                  <a:solidFill>
                    <a:srgbClr val="FF0000"/>
                  </a:solidFill>
                </a:rPr>
                <a:t>أسماء </a:t>
              </a:r>
            </a:p>
            <a:p>
              <a:pPr algn="ctr"/>
              <a:r>
                <a:rPr lang="ar-EG" sz="1600" b="1" i="1" dirty="0" smtClean="0">
                  <a:solidFill>
                    <a:srgbClr val="FF0000"/>
                  </a:solidFill>
                </a:rPr>
                <a:t>الطلاب</a:t>
              </a:r>
              <a:endParaRPr lang="ar-EG" sz="1600" b="1" i="1" dirty="0">
                <a:solidFill>
                  <a:srgbClr val="FF0000"/>
                </a:solidFill>
              </a:endParaRPr>
            </a:p>
          </p:txBody>
        </p:sp>
        <p:sp>
          <p:nvSpPr>
            <p:cNvPr id="27" name="مربع نص 26"/>
            <p:cNvSpPr txBox="1"/>
            <p:nvPr/>
          </p:nvSpPr>
          <p:spPr>
            <a:xfrm>
              <a:off x="8244408" y="1980129"/>
              <a:ext cx="96990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1">
              <a:spAutoFit/>
            </a:bodyPr>
            <a:lstStyle/>
            <a:p>
              <a:pPr algn="ctr"/>
              <a:r>
                <a:rPr lang="ar-EG" sz="1600" b="1" i="1" dirty="0" smtClean="0">
                  <a:solidFill>
                    <a:srgbClr val="002060"/>
                  </a:solidFill>
                </a:rPr>
                <a:t>الشراب</a:t>
              </a:r>
            </a:p>
            <a:p>
              <a:pPr algn="ctr"/>
              <a:r>
                <a:rPr lang="ar-EG" sz="1600" b="1" i="1" dirty="0" smtClean="0">
                  <a:solidFill>
                    <a:srgbClr val="002060"/>
                  </a:solidFill>
                </a:rPr>
                <a:t>المفضل</a:t>
              </a:r>
              <a:endParaRPr lang="ar-EG" sz="1600" b="1" i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29" name="مربع نص 28"/>
          <p:cNvSpPr txBox="1"/>
          <p:nvPr/>
        </p:nvSpPr>
        <p:spPr>
          <a:xfrm>
            <a:off x="179512" y="1724615"/>
            <a:ext cx="8757963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EG" sz="2400" b="1" dirty="0" smtClean="0">
                <a:solidFill>
                  <a:schemeClr val="tx1"/>
                </a:solidFill>
              </a:rPr>
              <a:t>الشراب المفضل  </a:t>
            </a:r>
          </a:p>
          <a:p>
            <a:r>
              <a:rPr lang="ar-EG" sz="2400" b="1" dirty="0">
                <a:solidFill>
                  <a:schemeClr val="tx1"/>
                </a:solidFill>
              </a:rPr>
              <a:t> </a:t>
            </a:r>
            <a:r>
              <a:rPr lang="ar-EG" sz="2400" b="1" dirty="0" smtClean="0">
                <a:solidFill>
                  <a:schemeClr val="tx1"/>
                </a:solidFill>
              </a:rPr>
              <a:t>               استطلع محمود 10  من طلاب فصله حول مشروباتهم المفضلة وكانت النتائج   كما </a:t>
            </a:r>
            <a:r>
              <a:rPr lang="ar-EG" sz="2400" b="1" dirty="0" err="1" smtClean="0">
                <a:solidFill>
                  <a:schemeClr val="tx1"/>
                </a:solidFill>
              </a:rPr>
              <a:t>يأتى</a:t>
            </a:r>
            <a:endParaRPr lang="ar-EG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363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2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 descr="الخلفية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</a:pPr>
            <a:endParaRPr lang="ar-KW">
              <a:latin typeface="Arial" pitchFamily="34" charset="0"/>
            </a:endParaRPr>
          </a:p>
        </p:txBody>
      </p:sp>
      <p:pic>
        <p:nvPicPr>
          <p:cNvPr id="4099" name="Picture 3" descr="w6w2005041323182267669978d"/>
          <p:cNvPicPr>
            <a:picLocks noChangeAspect="1" noChangeArrowheads="1" noCrop="1"/>
          </p:cNvPicPr>
          <p:nvPr/>
        </p:nvPicPr>
        <p:blipFill>
          <a:blip r:embed="rId4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3330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 descr="s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3213100"/>
            <a:ext cx="1008062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9" descr="w6w2005041322155661f21a1a9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5848350"/>
            <a:ext cx="1331912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10" descr="Man_spins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62625"/>
            <a:ext cx="2592388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WordArt 5"/>
          <p:cNvGrpSpPr>
            <a:grpSpLocks/>
          </p:cNvGrpSpPr>
          <p:nvPr/>
        </p:nvGrpSpPr>
        <p:grpSpPr bwMode="auto">
          <a:xfrm>
            <a:off x="395537" y="188640"/>
            <a:ext cx="8928992" cy="2088232"/>
            <a:chOff x="1663" y="1075"/>
            <a:chExt cx="2957" cy="780"/>
          </a:xfrm>
          <a:noFill/>
        </p:grpSpPr>
        <p:pic>
          <p:nvPicPr>
            <p:cNvPr id="5130" name="WordArt 5"/>
            <p:cNvPicPr>
              <a:picLocks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663" y="1075"/>
              <a:ext cx="2957" cy="78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sp>
          <p:nvSpPr>
            <p:cNvPr id="5136" name="Text Box 16"/>
            <p:cNvSpPr txBox="1">
              <a:spLocks noChangeArrowheads="1" noChangeShapeType="1"/>
            </p:cNvSpPr>
            <p:nvPr/>
          </p:nvSpPr>
          <p:spPr bwMode="auto">
            <a:xfrm>
              <a:off x="1665" y="1080"/>
              <a:ext cx="2949" cy="77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 algn="ctr">
                <a:spcBef>
                  <a:spcPct val="0"/>
                </a:spcBef>
                <a:defRPr/>
              </a:pPr>
              <a:endParaRPr lang="ar-KW" sz="36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PT Bold Heading" pitchFamily="2" charset="-78"/>
              </a:endParaRPr>
            </a:p>
            <a:p>
              <a:pPr algn="ctr">
                <a:spcBef>
                  <a:spcPct val="0"/>
                </a:spcBef>
                <a:defRPr/>
              </a:pPr>
              <a:r>
                <a:rPr lang="ar-KW" sz="6000" dirty="0">
                  <a:solidFill>
                    <a:srgbClr val="FF00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  <a:cs typeface="PT Bold Heading" pitchFamily="2" charset="-78"/>
                </a:rPr>
                <a:t>الوحدة الاولى  الصف التاسع</a:t>
              </a:r>
            </a:p>
          </p:txBody>
        </p:sp>
      </p:grpSp>
      <p:sp>
        <p:nvSpPr>
          <p:cNvPr id="5137" name="WordArt 17"/>
          <p:cNvSpPr>
            <a:spLocks noChangeArrowheads="1" noChangeShapeType="1" noTextEdit="1"/>
          </p:cNvSpPr>
          <p:nvPr/>
        </p:nvSpPr>
        <p:spPr bwMode="auto">
          <a:xfrm>
            <a:off x="1187625" y="2924944"/>
            <a:ext cx="7416824" cy="309634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844"/>
              </a:avLst>
            </a:prstTxWarp>
          </a:bodyPr>
          <a:lstStyle/>
          <a:p>
            <a:pPr algn="ctr">
              <a:defRPr/>
            </a:pPr>
            <a:r>
              <a:rPr lang="ar-KW" sz="3600" kern="10" dirty="0">
                <a:ln w="12700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000080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المجموعات</a:t>
            </a:r>
          </a:p>
          <a:p>
            <a:pPr algn="ctr">
              <a:defRPr/>
            </a:pPr>
            <a:r>
              <a:rPr lang="en-US" sz="3600" kern="10" dirty="0">
                <a:ln w="12700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000080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Sets</a:t>
            </a:r>
            <a:endParaRPr lang="ar-KW" sz="3600" kern="10" dirty="0">
              <a:ln w="12700">
                <a:solidFill>
                  <a:srgbClr val="000080"/>
                </a:solidFill>
                <a:round/>
                <a:headEnd/>
                <a:tailEnd/>
              </a:ln>
              <a:solidFill>
                <a:srgbClr val="000080"/>
              </a:soli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332493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907704" y="188640"/>
            <a:ext cx="5544616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EG" sz="2400" b="1" dirty="0" smtClean="0">
                <a:solidFill>
                  <a:prstClr val="black"/>
                </a:solidFill>
              </a:rPr>
              <a:t>استخدم مخطط فن  المقابل</a:t>
            </a:r>
            <a:endParaRPr lang="ar-EG" sz="2400" b="1" dirty="0">
              <a:solidFill>
                <a:prstClr val="black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618946" y="1502782"/>
            <a:ext cx="5040560" cy="2862322"/>
          </a:xfrm>
          <a:prstGeom prst="rect">
            <a:avLst/>
          </a:prstGeom>
          <a:solidFill>
            <a:schemeClr val="bg2"/>
          </a:solidFill>
          <a:ln w="22225" cmpd="sng">
            <a:solidFill>
              <a:schemeClr val="tx1">
                <a:alpha val="57000"/>
              </a:schemeClr>
            </a:solidFill>
          </a:ln>
        </p:spPr>
        <p:txBody>
          <a:bodyPr wrap="square" rtlCol="1">
            <a:spAutoFit/>
          </a:bodyPr>
          <a:lstStyle/>
          <a:p>
            <a:endParaRPr lang="ar-EG" dirty="0" smtClean="0">
              <a:solidFill>
                <a:prstClr val="black"/>
              </a:solidFill>
            </a:endParaRPr>
          </a:p>
          <a:p>
            <a:endParaRPr lang="ar-EG" dirty="0">
              <a:solidFill>
                <a:prstClr val="black"/>
              </a:solidFill>
            </a:endParaRPr>
          </a:p>
          <a:p>
            <a:endParaRPr lang="ar-EG" dirty="0" smtClean="0">
              <a:solidFill>
                <a:prstClr val="black"/>
              </a:solidFill>
            </a:endParaRPr>
          </a:p>
          <a:p>
            <a:endParaRPr lang="ar-EG" dirty="0">
              <a:solidFill>
                <a:prstClr val="black"/>
              </a:solidFill>
            </a:endParaRPr>
          </a:p>
          <a:p>
            <a:endParaRPr lang="ar-EG" dirty="0" smtClean="0">
              <a:solidFill>
                <a:prstClr val="black"/>
              </a:solidFill>
            </a:endParaRPr>
          </a:p>
          <a:p>
            <a:endParaRPr lang="ar-EG" dirty="0">
              <a:solidFill>
                <a:prstClr val="black"/>
              </a:solidFill>
            </a:endParaRPr>
          </a:p>
          <a:p>
            <a:endParaRPr lang="ar-EG" dirty="0" smtClean="0">
              <a:solidFill>
                <a:prstClr val="black"/>
              </a:solidFill>
            </a:endParaRPr>
          </a:p>
          <a:p>
            <a:endParaRPr lang="ar-EG" dirty="0">
              <a:solidFill>
                <a:prstClr val="black"/>
              </a:solidFill>
            </a:endParaRPr>
          </a:p>
          <a:p>
            <a:endParaRPr lang="ar-EG" dirty="0" smtClean="0">
              <a:solidFill>
                <a:prstClr val="black"/>
              </a:solidFill>
            </a:endParaRPr>
          </a:p>
          <a:p>
            <a:endParaRPr lang="ar-EG" dirty="0">
              <a:solidFill>
                <a:prstClr val="black"/>
              </a:solidFill>
            </a:endParaRPr>
          </a:p>
        </p:txBody>
      </p:sp>
      <p:cxnSp>
        <p:nvCxnSpPr>
          <p:cNvPr id="7" name="رابط كسهم مستقيم 6"/>
          <p:cNvCxnSpPr/>
          <p:nvPr/>
        </p:nvCxnSpPr>
        <p:spPr>
          <a:xfrm flipH="1" flipV="1">
            <a:off x="4752020" y="2344234"/>
            <a:ext cx="1332148" cy="144480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مربع نص 12"/>
          <p:cNvSpPr txBox="1"/>
          <p:nvPr/>
        </p:nvSpPr>
        <p:spPr>
          <a:xfrm>
            <a:off x="3995936" y="3851756"/>
            <a:ext cx="93610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EG" b="1" dirty="0" smtClean="0">
                <a:solidFill>
                  <a:prstClr val="black"/>
                </a:solidFill>
              </a:rPr>
              <a:t>الشاي</a:t>
            </a:r>
            <a:endParaRPr lang="ar-EG" b="1" dirty="0">
              <a:solidFill>
                <a:prstClr val="black"/>
              </a:solidFill>
            </a:endParaRPr>
          </a:p>
        </p:txBody>
      </p:sp>
      <p:sp>
        <p:nvSpPr>
          <p:cNvPr id="14" name="مربع نص 13"/>
          <p:cNvSpPr txBox="1"/>
          <p:nvPr/>
        </p:nvSpPr>
        <p:spPr>
          <a:xfrm>
            <a:off x="719572" y="3563724"/>
            <a:ext cx="133214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EG" b="1" dirty="0" smtClean="0">
                <a:solidFill>
                  <a:prstClr val="black"/>
                </a:solidFill>
              </a:rPr>
              <a:t>عصير البرتقال</a:t>
            </a:r>
            <a:endParaRPr lang="ar-EG" b="1" dirty="0">
              <a:solidFill>
                <a:prstClr val="black"/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5796136" y="692696"/>
            <a:ext cx="3168352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EG" b="1" dirty="0" smtClean="0">
                <a:solidFill>
                  <a:prstClr val="black"/>
                </a:solidFill>
              </a:rPr>
              <a:t>( أ )  اكتب أسماء الطلاب الذين يشربون </a:t>
            </a:r>
          </a:p>
          <a:p>
            <a:r>
              <a:rPr lang="ar-EG" b="1" dirty="0" smtClean="0">
                <a:solidFill>
                  <a:prstClr val="black"/>
                </a:solidFill>
              </a:rPr>
              <a:t>الشاي  ولا يشربون عصير البرتقال.</a:t>
            </a:r>
            <a:endParaRPr lang="ar-EG" b="1" dirty="0">
              <a:solidFill>
                <a:prstClr val="black"/>
              </a:solidFill>
            </a:endParaRPr>
          </a:p>
        </p:txBody>
      </p:sp>
      <p:sp>
        <p:nvSpPr>
          <p:cNvPr id="16" name="مربع نص 15"/>
          <p:cNvSpPr txBox="1"/>
          <p:nvPr/>
        </p:nvSpPr>
        <p:spPr>
          <a:xfrm>
            <a:off x="5796136" y="2206605"/>
            <a:ext cx="3320752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EG" b="1" dirty="0" smtClean="0">
                <a:solidFill>
                  <a:prstClr val="black"/>
                </a:solidFill>
              </a:rPr>
              <a:t>( ب )  اكتب أسماء الطلاب الذين يشربون </a:t>
            </a:r>
          </a:p>
          <a:p>
            <a:r>
              <a:rPr lang="ar-EG" b="1" dirty="0" smtClean="0">
                <a:solidFill>
                  <a:prstClr val="black"/>
                </a:solidFill>
              </a:rPr>
              <a:t>عصير البرتقال و لا يشربون  الشاي</a:t>
            </a:r>
            <a:endParaRPr lang="ar-EG" b="1" dirty="0">
              <a:solidFill>
                <a:prstClr val="black"/>
              </a:solidFill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5796136" y="3717032"/>
            <a:ext cx="3168352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EG" b="1" dirty="0" smtClean="0">
                <a:solidFill>
                  <a:prstClr val="black"/>
                </a:solidFill>
              </a:rPr>
              <a:t>( ج)  اكتب أسماء الطلاب الذين يشربون </a:t>
            </a:r>
          </a:p>
          <a:p>
            <a:r>
              <a:rPr lang="ar-EG" b="1" dirty="0" smtClean="0">
                <a:solidFill>
                  <a:prstClr val="black"/>
                </a:solidFill>
              </a:rPr>
              <a:t>الشاي  ويشربون عصير </a:t>
            </a:r>
            <a:r>
              <a:rPr lang="ar-EG" b="1" dirty="0" err="1" smtClean="0">
                <a:solidFill>
                  <a:prstClr val="black"/>
                </a:solidFill>
              </a:rPr>
              <a:t>البرتقال.معا</a:t>
            </a:r>
            <a:endParaRPr lang="ar-EG" b="1" dirty="0">
              <a:solidFill>
                <a:prstClr val="black"/>
              </a:solidFill>
            </a:endParaRPr>
          </a:p>
        </p:txBody>
      </p:sp>
      <p:sp>
        <p:nvSpPr>
          <p:cNvPr id="19" name="مربع نص 18"/>
          <p:cNvSpPr txBox="1"/>
          <p:nvPr/>
        </p:nvSpPr>
        <p:spPr>
          <a:xfrm>
            <a:off x="611560" y="5157192"/>
            <a:ext cx="8217296" cy="646331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EG" b="1" dirty="0" smtClean="0">
                <a:solidFill>
                  <a:prstClr val="black"/>
                </a:solidFill>
              </a:rPr>
              <a:t>(د)أكمل الجملة {  فهد ، محمد ، خالد }  هي  مجموعة  الطلاب  الذين يشربون .   </a:t>
            </a:r>
            <a:r>
              <a:rPr lang="ar-EG" b="1" dirty="0" err="1" smtClean="0">
                <a:solidFill>
                  <a:srgbClr val="FF0000"/>
                </a:solidFill>
              </a:rPr>
              <a:t>عصبر</a:t>
            </a:r>
            <a:r>
              <a:rPr lang="ar-EG" b="1" dirty="0" smtClean="0">
                <a:solidFill>
                  <a:srgbClr val="FF0000"/>
                </a:solidFill>
              </a:rPr>
              <a:t>  البرتقال ولا يشربون </a:t>
            </a:r>
            <a:r>
              <a:rPr lang="ar-EG" b="1" dirty="0" err="1" smtClean="0">
                <a:solidFill>
                  <a:srgbClr val="FF0000"/>
                </a:solidFill>
              </a:rPr>
              <a:t>الشاى</a:t>
            </a:r>
            <a:r>
              <a:rPr lang="ar-EG" b="1" dirty="0" smtClean="0">
                <a:solidFill>
                  <a:srgbClr val="FF0000"/>
                </a:solidFill>
              </a:rPr>
              <a:t>......................</a:t>
            </a:r>
          </a:p>
        </p:txBody>
      </p:sp>
      <p:sp>
        <p:nvSpPr>
          <p:cNvPr id="20" name="مربع نص 19"/>
          <p:cNvSpPr txBox="1"/>
          <p:nvPr/>
        </p:nvSpPr>
        <p:spPr>
          <a:xfrm>
            <a:off x="3726049" y="6021288"/>
            <a:ext cx="5023413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EG" b="1" dirty="0" smtClean="0">
                <a:solidFill>
                  <a:prstClr val="black"/>
                </a:solidFill>
              </a:rPr>
              <a:t>( ب )  ما الذى يميز طلاب المجموعة  {  سامى ، على }</a:t>
            </a:r>
            <a:endParaRPr lang="ar-EG" b="1" dirty="0">
              <a:solidFill>
                <a:prstClr val="black"/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796136" y="1628800"/>
            <a:ext cx="3168352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EG" sz="2400" b="1" dirty="0" smtClean="0"/>
              <a:t>عمر ، جاسم ، يوسف </a:t>
            </a:r>
            <a:endParaRPr lang="ar-EG" sz="2400" b="1" dirty="0"/>
          </a:p>
        </p:txBody>
      </p:sp>
      <p:sp>
        <p:nvSpPr>
          <p:cNvPr id="23" name="مربع نص 22"/>
          <p:cNvSpPr txBox="1"/>
          <p:nvPr/>
        </p:nvSpPr>
        <p:spPr>
          <a:xfrm>
            <a:off x="5948536" y="3183359"/>
            <a:ext cx="3168352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EG" sz="2400" b="1" dirty="0" smtClean="0"/>
              <a:t>فهد ، محمد  ، خالد </a:t>
            </a:r>
            <a:endParaRPr lang="ar-EG" sz="2400" b="1" dirty="0"/>
          </a:p>
        </p:txBody>
      </p:sp>
      <p:sp>
        <p:nvSpPr>
          <p:cNvPr id="27" name="مربع نص 26"/>
          <p:cNvSpPr txBox="1"/>
          <p:nvPr/>
        </p:nvSpPr>
        <p:spPr>
          <a:xfrm>
            <a:off x="5796136" y="4695527"/>
            <a:ext cx="3168352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EG" sz="2400" b="1" dirty="0" smtClean="0"/>
              <a:t>حمد، أحمد</a:t>
            </a:r>
            <a:endParaRPr lang="ar-EG" sz="2400" b="1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937" y="1916683"/>
            <a:ext cx="2974975" cy="1584325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835532"/>
            <a:ext cx="2785368" cy="1809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2" name="رابط كسهم مستقيم 11"/>
          <p:cNvCxnSpPr/>
          <p:nvPr/>
        </p:nvCxnSpPr>
        <p:spPr>
          <a:xfrm flipV="1">
            <a:off x="107504" y="2564904"/>
            <a:ext cx="1332148" cy="108012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مربع نص 14"/>
          <p:cNvSpPr txBox="1"/>
          <p:nvPr/>
        </p:nvSpPr>
        <p:spPr>
          <a:xfrm>
            <a:off x="3347864" y="3063443"/>
            <a:ext cx="100811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EG" sz="2400" b="1" dirty="0" smtClean="0">
                <a:solidFill>
                  <a:srgbClr val="FF0000"/>
                </a:solidFill>
              </a:rPr>
              <a:t> عمر</a:t>
            </a:r>
            <a:endParaRPr lang="ar-EG" sz="2400" b="1" dirty="0">
              <a:solidFill>
                <a:srgbClr val="FF0000"/>
              </a:solidFill>
            </a:endParaRPr>
          </a:p>
        </p:txBody>
      </p:sp>
      <p:sp>
        <p:nvSpPr>
          <p:cNvPr id="22" name="مربع نص 21"/>
          <p:cNvSpPr txBox="1"/>
          <p:nvPr/>
        </p:nvSpPr>
        <p:spPr>
          <a:xfrm>
            <a:off x="3707904" y="2391271"/>
            <a:ext cx="100811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EG" sz="2400" b="1" dirty="0" smtClean="0">
                <a:solidFill>
                  <a:srgbClr val="FF0000"/>
                </a:solidFill>
              </a:rPr>
              <a:t> يوسف</a:t>
            </a:r>
            <a:endParaRPr lang="ar-EG" sz="2400" b="1" dirty="0">
              <a:solidFill>
                <a:srgbClr val="FF0000"/>
              </a:solidFill>
            </a:endParaRPr>
          </a:p>
        </p:txBody>
      </p:sp>
      <p:sp>
        <p:nvSpPr>
          <p:cNvPr id="21" name="مربع نص 20"/>
          <p:cNvSpPr txBox="1"/>
          <p:nvPr/>
        </p:nvSpPr>
        <p:spPr>
          <a:xfrm>
            <a:off x="4283968" y="2780928"/>
            <a:ext cx="100811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EG" sz="2400" b="1" dirty="0" smtClean="0">
                <a:solidFill>
                  <a:srgbClr val="FF0000"/>
                </a:solidFill>
              </a:rPr>
              <a:t> جاسم</a:t>
            </a:r>
            <a:endParaRPr lang="ar-EG" sz="2400" b="1" dirty="0">
              <a:solidFill>
                <a:srgbClr val="FF0000"/>
              </a:solidFill>
            </a:endParaRPr>
          </a:p>
        </p:txBody>
      </p:sp>
      <p:sp>
        <p:nvSpPr>
          <p:cNvPr id="25" name="مربع نص 24"/>
          <p:cNvSpPr txBox="1"/>
          <p:nvPr/>
        </p:nvSpPr>
        <p:spPr>
          <a:xfrm>
            <a:off x="1331640" y="1959223"/>
            <a:ext cx="100811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EG" sz="2400" b="1" dirty="0" smtClean="0">
                <a:solidFill>
                  <a:srgbClr val="FF0000"/>
                </a:solidFill>
              </a:rPr>
              <a:t>فهد</a:t>
            </a:r>
            <a:endParaRPr lang="ar-EG" sz="2400" b="1" dirty="0">
              <a:solidFill>
                <a:srgbClr val="FF0000"/>
              </a:solidFill>
            </a:endParaRPr>
          </a:p>
        </p:txBody>
      </p:sp>
      <p:sp>
        <p:nvSpPr>
          <p:cNvPr id="24" name="مربع نص 23"/>
          <p:cNvSpPr txBox="1"/>
          <p:nvPr/>
        </p:nvSpPr>
        <p:spPr>
          <a:xfrm>
            <a:off x="1115616" y="2823319"/>
            <a:ext cx="100811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EG" sz="2400" b="1" dirty="0" smtClean="0">
                <a:solidFill>
                  <a:srgbClr val="FF0000"/>
                </a:solidFill>
              </a:rPr>
              <a:t> محمد</a:t>
            </a:r>
            <a:endParaRPr lang="ar-EG" sz="2400" b="1" dirty="0">
              <a:solidFill>
                <a:srgbClr val="FF0000"/>
              </a:solidFill>
            </a:endParaRPr>
          </a:p>
        </p:txBody>
      </p:sp>
      <p:sp>
        <p:nvSpPr>
          <p:cNvPr id="26" name="مربع نص 25"/>
          <p:cNvSpPr txBox="1"/>
          <p:nvPr/>
        </p:nvSpPr>
        <p:spPr>
          <a:xfrm>
            <a:off x="1835696" y="2175247"/>
            <a:ext cx="100811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EG" sz="2400" b="1" dirty="0" smtClean="0">
                <a:solidFill>
                  <a:srgbClr val="FF0000"/>
                </a:solidFill>
              </a:rPr>
              <a:t> خالد</a:t>
            </a:r>
            <a:endParaRPr lang="ar-EG" sz="2400" b="1" dirty="0">
              <a:solidFill>
                <a:srgbClr val="FF0000"/>
              </a:solidFill>
            </a:endParaRPr>
          </a:p>
        </p:txBody>
      </p:sp>
      <p:sp>
        <p:nvSpPr>
          <p:cNvPr id="28" name="مربع نص 27"/>
          <p:cNvSpPr txBox="1"/>
          <p:nvPr/>
        </p:nvSpPr>
        <p:spPr>
          <a:xfrm>
            <a:off x="2699792" y="2823319"/>
            <a:ext cx="100811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EG" sz="2400" b="1" dirty="0" smtClean="0">
                <a:solidFill>
                  <a:srgbClr val="002060"/>
                </a:solidFill>
              </a:rPr>
              <a:t> حمد</a:t>
            </a:r>
            <a:endParaRPr lang="ar-EG" sz="2400" b="1" dirty="0">
              <a:solidFill>
                <a:srgbClr val="002060"/>
              </a:solidFill>
            </a:endParaRPr>
          </a:p>
        </p:txBody>
      </p:sp>
      <p:sp>
        <p:nvSpPr>
          <p:cNvPr id="29" name="مربع نص 28"/>
          <p:cNvSpPr txBox="1"/>
          <p:nvPr/>
        </p:nvSpPr>
        <p:spPr>
          <a:xfrm>
            <a:off x="2771800" y="2204864"/>
            <a:ext cx="100811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EG" sz="2400" b="1" dirty="0" smtClean="0">
                <a:solidFill>
                  <a:srgbClr val="002060"/>
                </a:solidFill>
              </a:rPr>
              <a:t> أحمد</a:t>
            </a:r>
            <a:endParaRPr lang="ar-EG" sz="2400" b="1" dirty="0">
              <a:solidFill>
                <a:srgbClr val="002060"/>
              </a:solidFill>
            </a:endParaRPr>
          </a:p>
        </p:txBody>
      </p:sp>
      <p:sp>
        <p:nvSpPr>
          <p:cNvPr id="30" name="مربع نص 29"/>
          <p:cNvSpPr txBox="1"/>
          <p:nvPr/>
        </p:nvSpPr>
        <p:spPr>
          <a:xfrm>
            <a:off x="2267744" y="3615407"/>
            <a:ext cx="100811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EG" sz="2400" b="1" dirty="0" smtClean="0">
                <a:solidFill>
                  <a:srgbClr val="0070C0"/>
                </a:solidFill>
              </a:rPr>
              <a:t> سامى</a:t>
            </a:r>
            <a:endParaRPr lang="ar-EG" sz="2400" b="1" dirty="0">
              <a:solidFill>
                <a:srgbClr val="0070C0"/>
              </a:solidFill>
            </a:endParaRPr>
          </a:p>
        </p:txBody>
      </p:sp>
      <p:sp>
        <p:nvSpPr>
          <p:cNvPr id="31" name="مربع نص 30"/>
          <p:cNvSpPr txBox="1"/>
          <p:nvPr/>
        </p:nvSpPr>
        <p:spPr>
          <a:xfrm>
            <a:off x="1907704" y="1484784"/>
            <a:ext cx="100811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EG" sz="2400" b="1" dirty="0" smtClean="0">
                <a:solidFill>
                  <a:srgbClr val="0070C0"/>
                </a:solidFill>
              </a:rPr>
              <a:t> على</a:t>
            </a:r>
            <a:endParaRPr lang="ar-EG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541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5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0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3" grpId="0"/>
      <p:bldP spid="14" grpId="0"/>
      <p:bldP spid="8" grpId="0" animBg="1"/>
      <p:bldP spid="16" grpId="0" animBg="1"/>
      <p:bldP spid="18" grpId="0" animBg="1"/>
      <p:bldP spid="19" grpId="0" animBg="1"/>
      <p:bldP spid="20" grpId="0" animBg="1"/>
      <p:bldP spid="9" grpId="0" animBg="1"/>
      <p:bldP spid="23" grpId="0" animBg="1"/>
      <p:bldP spid="27" grpId="0" animBg="1"/>
      <p:bldP spid="15" grpId="0"/>
      <p:bldP spid="22" grpId="0"/>
      <p:bldP spid="21" grpId="0"/>
      <p:bldP spid="25" grpId="0"/>
      <p:bldP spid="24" grpId="0"/>
      <p:bldP spid="26" grpId="0"/>
      <p:bldP spid="28" grpId="0"/>
      <p:bldP spid="29" grpId="0"/>
      <p:bldP spid="30" grpId="0"/>
      <p:bldP spid="3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51520" y="188640"/>
            <a:ext cx="8640960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EG" sz="3200" b="1" dirty="0" smtClean="0">
                <a:solidFill>
                  <a:prstClr val="black"/>
                </a:solidFill>
              </a:rPr>
              <a:t> المجموعة  الشاملة    و مجموعة الفرق  و المجموعة المتممة</a:t>
            </a:r>
            <a:endParaRPr lang="ar-EG" sz="3200" b="1" dirty="0">
              <a:solidFill>
                <a:prstClr val="black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0" y="1571308"/>
            <a:ext cx="8892480" cy="156966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1">
            <a:spAutoFit/>
          </a:bodyPr>
          <a:lstStyle/>
          <a:p>
            <a:r>
              <a:rPr lang="ar-EG" sz="2400" b="1" dirty="0" smtClean="0">
                <a:solidFill>
                  <a:prstClr val="black"/>
                </a:solidFill>
              </a:rPr>
              <a:t>تسمى مجموعة  طلاب  الفصل  المجموعة الشاملة .   وغالبا ما يرمز لها  بالرمز ش و نمثلها بمستطيل .    بينما المجموعات  الجزئية تمثل بمنحنيات مغلقة   </a:t>
            </a:r>
            <a:r>
              <a:rPr lang="ar-EG" sz="2400" b="1" dirty="0" err="1" smtClean="0">
                <a:solidFill>
                  <a:prstClr val="black"/>
                </a:solidFill>
              </a:rPr>
              <a:t>دا</a:t>
            </a:r>
            <a:r>
              <a:rPr lang="ar-EG" sz="2400" b="1" dirty="0" smtClean="0">
                <a:solidFill>
                  <a:prstClr val="black"/>
                </a:solidFill>
              </a:rPr>
              <a:t> خل المستطيل</a:t>
            </a:r>
          </a:p>
          <a:p>
            <a:endParaRPr lang="ar-EG" sz="2400" b="1" dirty="0">
              <a:solidFill>
                <a:prstClr val="black"/>
              </a:solidFill>
            </a:endParaRPr>
          </a:p>
          <a:p>
            <a:r>
              <a:rPr lang="ar-EG" sz="2400" b="1" dirty="0" smtClean="0">
                <a:solidFill>
                  <a:prstClr val="black"/>
                </a:solidFill>
              </a:rPr>
              <a:t>  المجموعة الشاملة  . تختلف من مجموعة الى اخري 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539552" y="3718772"/>
            <a:ext cx="4536504" cy="2585323"/>
          </a:xfrm>
          <a:prstGeom prst="rect">
            <a:avLst/>
          </a:prstGeom>
          <a:solidFill>
            <a:srgbClr val="FFFF00"/>
          </a:solidFill>
          <a:ln w="28575" cmpd="thickThin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r>
              <a:rPr lang="ar-EG" dirty="0" smtClean="0">
                <a:solidFill>
                  <a:prstClr val="black"/>
                </a:solidFill>
              </a:rPr>
              <a:t>  </a:t>
            </a:r>
          </a:p>
          <a:p>
            <a:endParaRPr lang="ar-EG" dirty="0">
              <a:solidFill>
                <a:prstClr val="black"/>
              </a:solidFill>
            </a:endParaRPr>
          </a:p>
          <a:p>
            <a:endParaRPr lang="ar-EG" dirty="0" smtClean="0">
              <a:solidFill>
                <a:prstClr val="black"/>
              </a:solidFill>
            </a:endParaRPr>
          </a:p>
          <a:p>
            <a:endParaRPr lang="ar-EG" dirty="0">
              <a:solidFill>
                <a:prstClr val="black"/>
              </a:solidFill>
            </a:endParaRPr>
          </a:p>
          <a:p>
            <a:endParaRPr lang="ar-EG" dirty="0" smtClean="0">
              <a:solidFill>
                <a:prstClr val="black"/>
              </a:solidFill>
            </a:endParaRPr>
          </a:p>
          <a:p>
            <a:endParaRPr lang="ar-EG" dirty="0">
              <a:solidFill>
                <a:prstClr val="black"/>
              </a:solidFill>
            </a:endParaRPr>
          </a:p>
          <a:p>
            <a:endParaRPr lang="ar-EG" dirty="0" smtClean="0">
              <a:solidFill>
                <a:prstClr val="black"/>
              </a:solidFill>
            </a:endParaRPr>
          </a:p>
          <a:p>
            <a:endParaRPr lang="ar-EG" dirty="0">
              <a:solidFill>
                <a:prstClr val="black"/>
              </a:solidFill>
            </a:endParaRPr>
          </a:p>
          <a:p>
            <a:endParaRPr lang="ar-EG" dirty="0">
              <a:solidFill>
                <a:prstClr val="black"/>
              </a:solidFill>
            </a:endParaRPr>
          </a:p>
        </p:txBody>
      </p:sp>
      <p:sp>
        <p:nvSpPr>
          <p:cNvPr id="5" name="شكل بيضاوي 4"/>
          <p:cNvSpPr/>
          <p:nvPr/>
        </p:nvSpPr>
        <p:spPr>
          <a:xfrm>
            <a:off x="2411760" y="4437112"/>
            <a:ext cx="1944216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>
              <a:solidFill>
                <a:prstClr val="white"/>
              </a:solidFill>
            </a:endParaRPr>
          </a:p>
        </p:txBody>
      </p:sp>
      <p:sp>
        <p:nvSpPr>
          <p:cNvPr id="6" name="شكل بيضاوي 5"/>
          <p:cNvSpPr/>
          <p:nvPr/>
        </p:nvSpPr>
        <p:spPr>
          <a:xfrm>
            <a:off x="755576" y="4581128"/>
            <a:ext cx="720080" cy="86061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>
              <a:solidFill>
                <a:prstClr val="white"/>
              </a:solidFill>
            </a:endParaRPr>
          </a:p>
        </p:txBody>
      </p:sp>
      <p:cxnSp>
        <p:nvCxnSpPr>
          <p:cNvPr id="10" name="رابط كسهم مستقيم 9"/>
          <p:cNvCxnSpPr/>
          <p:nvPr/>
        </p:nvCxnSpPr>
        <p:spPr>
          <a:xfrm flipH="1" flipV="1">
            <a:off x="4071252" y="4941168"/>
            <a:ext cx="1724884" cy="7920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مربع نص 12"/>
          <p:cNvSpPr txBox="1"/>
          <p:nvPr/>
        </p:nvSpPr>
        <p:spPr>
          <a:xfrm>
            <a:off x="2699792" y="3717032"/>
            <a:ext cx="122413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EG" sz="3200" b="1" dirty="0" smtClean="0">
                <a:solidFill>
                  <a:prstClr val="black"/>
                </a:solidFill>
              </a:rPr>
              <a:t>س</a:t>
            </a:r>
            <a:endParaRPr lang="ar-EG" sz="3200" b="1" dirty="0">
              <a:solidFill>
                <a:prstClr val="black"/>
              </a:solidFill>
            </a:endParaRPr>
          </a:p>
        </p:txBody>
      </p:sp>
      <p:sp>
        <p:nvSpPr>
          <p:cNvPr id="15" name="مربع نص 14"/>
          <p:cNvSpPr txBox="1"/>
          <p:nvPr/>
        </p:nvSpPr>
        <p:spPr>
          <a:xfrm>
            <a:off x="395536" y="4077072"/>
            <a:ext cx="122413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EG" sz="3200" b="1" dirty="0" smtClean="0">
                <a:solidFill>
                  <a:prstClr val="black"/>
                </a:solidFill>
              </a:rPr>
              <a:t>ص</a:t>
            </a:r>
            <a:endParaRPr lang="ar-EG" sz="3200" b="1" dirty="0">
              <a:solidFill>
                <a:prstClr val="black"/>
              </a:solidFill>
            </a:endParaRPr>
          </a:p>
        </p:txBody>
      </p:sp>
      <p:cxnSp>
        <p:nvCxnSpPr>
          <p:cNvPr id="16" name="رابط كسهم مستقيم 15"/>
          <p:cNvCxnSpPr/>
          <p:nvPr/>
        </p:nvCxnSpPr>
        <p:spPr>
          <a:xfrm flipV="1">
            <a:off x="-180528" y="4969874"/>
            <a:ext cx="1152128" cy="133422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رابط كسهم مستقيم 17"/>
          <p:cNvCxnSpPr/>
          <p:nvPr/>
        </p:nvCxnSpPr>
        <p:spPr>
          <a:xfrm flipH="1">
            <a:off x="4719324" y="4293096"/>
            <a:ext cx="215693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مربع نص 19"/>
          <p:cNvSpPr txBox="1"/>
          <p:nvPr/>
        </p:nvSpPr>
        <p:spPr>
          <a:xfrm>
            <a:off x="5724128" y="3771619"/>
            <a:ext cx="122413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EG" sz="3200" b="1" dirty="0" smtClean="0">
                <a:solidFill>
                  <a:prstClr val="black"/>
                </a:solidFill>
              </a:rPr>
              <a:t>ش</a:t>
            </a:r>
            <a:endParaRPr lang="ar-EG" sz="3200" b="1" dirty="0">
              <a:solidFill>
                <a:prstClr val="black"/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6588224" y="4931876"/>
            <a:ext cx="2304256" cy="4001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EG" sz="2000" b="1" dirty="0" smtClean="0">
                <a:solidFill>
                  <a:prstClr val="black"/>
                </a:solidFill>
              </a:rPr>
              <a:t> س           ش</a:t>
            </a:r>
            <a:endParaRPr lang="ar-EG" sz="2000" b="1" dirty="0">
              <a:solidFill>
                <a:prstClr val="black"/>
              </a:solidFill>
            </a:endParaRPr>
          </a:p>
        </p:txBody>
      </p:sp>
      <p:graphicFrame>
        <p:nvGraphicFramePr>
          <p:cNvPr id="8" name="كائن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2159898"/>
              </p:ext>
            </p:extLst>
          </p:nvPr>
        </p:nvGraphicFramePr>
        <p:xfrm>
          <a:off x="7884368" y="4910683"/>
          <a:ext cx="792088" cy="4625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6" name="معادلة" r:id="rId3" imgW="152280" imgH="152280" progId="Equation.3">
                  <p:embed/>
                </p:oleObj>
              </mc:Choice>
              <mc:Fallback>
                <p:oleObj name="معادلة" r:id="rId3" imgW="152280" imgH="1522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884368" y="4910683"/>
                        <a:ext cx="792088" cy="4625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1576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6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6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13" grpId="0"/>
      <p:bldP spid="15" grpId="0"/>
      <p:bldP spid="20" grpId="0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2627784" y="2582902"/>
            <a:ext cx="5040560" cy="2862322"/>
          </a:xfrm>
          <a:prstGeom prst="rect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endParaRPr lang="ar-EG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endParaRPr lang="ar-EG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endParaRPr lang="ar-EG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endParaRPr lang="ar-EG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endParaRPr lang="ar-EG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endParaRPr lang="ar-EG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endParaRPr lang="ar-EG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endParaRPr lang="ar-EG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endParaRPr lang="ar-EG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endParaRPr lang="ar-EG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11" name="مجموعة 10"/>
          <p:cNvGrpSpPr/>
          <p:nvPr/>
        </p:nvGrpSpPr>
        <p:grpSpPr>
          <a:xfrm>
            <a:off x="3131840" y="3068960"/>
            <a:ext cx="4176464" cy="1512168"/>
            <a:chOff x="755576" y="1196752"/>
            <a:chExt cx="4176464" cy="1512168"/>
          </a:xfrm>
        </p:grpSpPr>
        <p:sp>
          <p:nvSpPr>
            <p:cNvPr id="4" name="شكل بيضاوي 3"/>
            <p:cNvSpPr/>
            <p:nvPr/>
          </p:nvSpPr>
          <p:spPr>
            <a:xfrm>
              <a:off x="2267744" y="1340768"/>
              <a:ext cx="2664296" cy="1296144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EG">
                <a:solidFill>
                  <a:srgbClr val="FFC000"/>
                </a:solidFill>
              </a:endParaRPr>
            </a:p>
          </p:txBody>
        </p:sp>
        <p:sp>
          <p:nvSpPr>
            <p:cNvPr id="5" name="شكل بيضاوي 4"/>
            <p:cNvSpPr/>
            <p:nvPr/>
          </p:nvSpPr>
          <p:spPr>
            <a:xfrm>
              <a:off x="755576" y="1196752"/>
              <a:ext cx="2855566" cy="151216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EG">
                <a:solidFill>
                  <a:prstClr val="white"/>
                </a:solidFill>
              </a:endParaRPr>
            </a:p>
          </p:txBody>
        </p:sp>
      </p:grpSp>
      <p:sp>
        <p:nvSpPr>
          <p:cNvPr id="21" name="مربع نص 20"/>
          <p:cNvSpPr txBox="1"/>
          <p:nvPr/>
        </p:nvSpPr>
        <p:spPr>
          <a:xfrm>
            <a:off x="5940152" y="2699628"/>
            <a:ext cx="93610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z-Cyrl-AZ" b="1" dirty="0" smtClean="0">
                <a:solidFill>
                  <a:prstClr val="black"/>
                </a:solidFill>
                <a:latin typeface="رموز الرياضيات العربية"/>
                <a:cs typeface="رموز الرياضيات العربية"/>
              </a:rPr>
              <a:t>Ѕ</a:t>
            </a:r>
            <a:endParaRPr lang="ar-EG" b="1" dirty="0">
              <a:solidFill>
                <a:prstClr val="black"/>
              </a:solidFill>
            </a:endParaRPr>
          </a:p>
        </p:txBody>
      </p:sp>
      <p:sp>
        <p:nvSpPr>
          <p:cNvPr id="22" name="مربع نص 21"/>
          <p:cNvSpPr txBox="1"/>
          <p:nvPr/>
        </p:nvSpPr>
        <p:spPr>
          <a:xfrm>
            <a:off x="3023828" y="2771636"/>
            <a:ext cx="133214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>
                <a:solidFill>
                  <a:prstClr val="black"/>
                </a:solidFill>
                <a:latin typeface="رموز الرياضيات العربية"/>
                <a:cs typeface="رموز الرياضيات العربية"/>
              </a:rPr>
              <a:t>W</a:t>
            </a:r>
            <a:endParaRPr lang="ar-EG" b="1" dirty="0">
              <a:solidFill>
                <a:prstClr val="black"/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5836537" y="-603448"/>
            <a:ext cx="3168352" cy="34163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EG" dirty="0" smtClean="0"/>
          </a:p>
          <a:p>
            <a:endParaRPr lang="ar-EG" dirty="0"/>
          </a:p>
          <a:p>
            <a:endParaRPr lang="ar-EG" dirty="0" smtClean="0"/>
          </a:p>
          <a:p>
            <a:endParaRPr lang="ar-EG" dirty="0"/>
          </a:p>
          <a:p>
            <a:endParaRPr lang="ar-EG" dirty="0" smtClean="0"/>
          </a:p>
          <a:p>
            <a:endParaRPr lang="ar-EG" dirty="0"/>
          </a:p>
          <a:p>
            <a:endParaRPr lang="ar-EG" dirty="0" smtClean="0"/>
          </a:p>
          <a:p>
            <a:endParaRPr lang="ar-EG" dirty="0"/>
          </a:p>
          <a:p>
            <a:endParaRPr lang="ar-EG" dirty="0" smtClean="0"/>
          </a:p>
          <a:p>
            <a:endParaRPr lang="ar-EG" dirty="0"/>
          </a:p>
          <a:p>
            <a:endParaRPr lang="ar-EG" dirty="0" smtClean="0"/>
          </a:p>
          <a:p>
            <a:endParaRPr lang="ar-EG" dirty="0"/>
          </a:p>
        </p:txBody>
      </p:sp>
      <p:sp>
        <p:nvSpPr>
          <p:cNvPr id="15" name="مربع نص 14"/>
          <p:cNvSpPr txBox="1"/>
          <p:nvPr/>
        </p:nvSpPr>
        <p:spPr>
          <a:xfrm>
            <a:off x="-108520" y="548680"/>
            <a:ext cx="9144000" cy="193899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EG" sz="2400" b="1" dirty="0" smtClean="0"/>
              <a:t>في </a:t>
            </a:r>
            <a:r>
              <a:rPr lang="ar-EG" sz="2400" b="1" dirty="0" smtClean="0">
                <a:solidFill>
                  <a:srgbClr val="FF0000"/>
                </a:solidFill>
              </a:rPr>
              <a:t>فقرة  استكشف  لتكن </a:t>
            </a:r>
            <a:r>
              <a:rPr lang="az-Cyrl-AZ" sz="2400" b="1" dirty="0" smtClean="0">
                <a:solidFill>
                  <a:srgbClr val="FF0000"/>
                </a:solidFill>
                <a:latin typeface="رموز الرياضيات العربية"/>
                <a:cs typeface="رموز الرياضيات العربية"/>
              </a:rPr>
              <a:t>Ѕ</a:t>
            </a:r>
            <a:r>
              <a:rPr lang="ar-EG" sz="2400" b="1" dirty="0" smtClean="0">
                <a:solidFill>
                  <a:srgbClr val="FF0000"/>
                </a:solidFill>
              </a:rPr>
              <a:t>  هي مجموعة مفضلي الشاي .</a:t>
            </a:r>
          </a:p>
          <a:p>
            <a:r>
              <a:rPr lang="ar-EG" sz="2400" b="1" dirty="0">
                <a:solidFill>
                  <a:srgbClr val="FF0000"/>
                </a:solidFill>
              </a:rPr>
              <a:t> </a:t>
            </a:r>
            <a:r>
              <a:rPr lang="ar-EG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smtClean="0">
                <a:latin typeface="رموز الرياضيات العربية"/>
                <a:cs typeface="رموز الرياضيات العربية"/>
              </a:rPr>
              <a:t>W</a:t>
            </a:r>
            <a:r>
              <a:rPr lang="ar-EG" sz="2400" b="1" dirty="0" smtClean="0"/>
              <a:t> مجموعة مفضلي  عصير البرتقال</a:t>
            </a:r>
          </a:p>
          <a:p>
            <a:r>
              <a:rPr lang="ar-EG" sz="2400" b="1" dirty="0"/>
              <a:t> </a:t>
            </a:r>
            <a:r>
              <a:rPr lang="ar-EG" sz="2400" b="1" dirty="0" smtClean="0"/>
              <a:t> مجموعة الطلاب الذين  يفضلون الشاي  فقط دون  عصير  البرتقال تسمى مجموعة الفرق                              وتكتب على الصورة </a:t>
            </a:r>
            <a:r>
              <a:rPr lang="az-Cyrl-AZ" sz="2400" b="1" dirty="0" smtClean="0">
                <a:latin typeface="رموز الرياضيات العربية"/>
                <a:cs typeface="رموز الرياضيات العربية"/>
              </a:rPr>
              <a:t>Ѕ</a:t>
            </a:r>
            <a:r>
              <a:rPr lang="ar-EG" sz="2400" b="1" dirty="0" smtClean="0"/>
              <a:t> – </a:t>
            </a:r>
            <a:r>
              <a:rPr lang="en-US" sz="2400" b="1" dirty="0" smtClean="0">
                <a:latin typeface="رموز الرياضيات العربية"/>
                <a:cs typeface="رموز الرياضيات العربية"/>
              </a:rPr>
              <a:t>W</a:t>
            </a:r>
            <a:r>
              <a:rPr lang="ar-EG" sz="2400" b="1" dirty="0" smtClean="0"/>
              <a:t>.  وهى ممثلة بالمنطقة المظللة</a:t>
            </a:r>
          </a:p>
          <a:p>
            <a:r>
              <a:rPr lang="ar-EG" sz="2400" b="1" dirty="0" smtClean="0"/>
              <a:t> </a:t>
            </a:r>
            <a:endParaRPr lang="ar-EG" sz="2400" b="1" dirty="0"/>
          </a:p>
        </p:txBody>
      </p:sp>
      <p:sp>
        <p:nvSpPr>
          <p:cNvPr id="23" name="مربع نص 22"/>
          <p:cNvSpPr txBox="1"/>
          <p:nvPr/>
        </p:nvSpPr>
        <p:spPr>
          <a:xfrm>
            <a:off x="755576" y="5579948"/>
            <a:ext cx="7416824" cy="107721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EG" sz="3200" b="1" dirty="0" smtClean="0"/>
              <a:t>مجموعة  </a:t>
            </a:r>
            <a:r>
              <a:rPr lang="az-Cyrl-AZ" sz="3200" b="1" dirty="0" smtClean="0">
                <a:latin typeface="رموز الرياضيات العربية"/>
                <a:cs typeface="رموز الرياضيات العربية"/>
              </a:rPr>
              <a:t>Ѕ</a:t>
            </a:r>
            <a:r>
              <a:rPr lang="ar-EG" sz="3200" b="1" dirty="0" smtClean="0"/>
              <a:t> – </a:t>
            </a:r>
            <a:r>
              <a:rPr lang="en-US" sz="3200" b="1" dirty="0" smtClean="0">
                <a:latin typeface="رموز الرياضيات العربية"/>
                <a:cs typeface="رموز الرياضيات العربية"/>
              </a:rPr>
              <a:t>W</a:t>
            </a:r>
            <a:r>
              <a:rPr lang="ar-EG" sz="3200" b="1" dirty="0" smtClean="0"/>
              <a:t>  هي مجموعة  العناصر التي تنتمى الى </a:t>
            </a:r>
            <a:r>
              <a:rPr lang="az-Cyrl-AZ" sz="3200" b="1" dirty="0" smtClean="0">
                <a:latin typeface="رموز الرياضيات العربية"/>
                <a:cs typeface="رموز الرياضيات العربية"/>
              </a:rPr>
              <a:t>Ѕ</a:t>
            </a:r>
            <a:r>
              <a:rPr lang="ar-EG" sz="3200" b="1" dirty="0" smtClean="0"/>
              <a:t>ولا تنتمى الى</a:t>
            </a:r>
            <a:r>
              <a:rPr lang="en-US" sz="3200" b="1" dirty="0" smtClean="0">
                <a:latin typeface="رموز الرياضيات العربية"/>
                <a:cs typeface="رموز الرياضيات العربية"/>
              </a:rPr>
              <a:t>W</a:t>
            </a:r>
            <a:endParaRPr lang="ar-EG" sz="3200" b="1" dirty="0"/>
          </a:p>
        </p:txBody>
      </p:sp>
      <p:sp>
        <p:nvSpPr>
          <p:cNvPr id="2" name="مربع نص 1"/>
          <p:cNvSpPr txBox="1"/>
          <p:nvPr/>
        </p:nvSpPr>
        <p:spPr>
          <a:xfrm>
            <a:off x="2915816" y="44624"/>
            <a:ext cx="4248472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EG" sz="2400" b="1" dirty="0" smtClean="0"/>
              <a:t> مجموعة  الفرق بين مجموعتين</a:t>
            </a:r>
            <a:endParaRPr lang="ar-EG" sz="2400" b="1" dirty="0"/>
          </a:p>
        </p:txBody>
      </p:sp>
      <p:sp>
        <p:nvSpPr>
          <p:cNvPr id="6" name="مربع نص 5"/>
          <p:cNvSpPr txBox="1"/>
          <p:nvPr/>
        </p:nvSpPr>
        <p:spPr>
          <a:xfrm>
            <a:off x="6588224" y="3563724"/>
            <a:ext cx="115212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z-Cyrl-AZ" b="1" dirty="0" smtClean="0">
                <a:latin typeface="رموز الرياضيات العربية"/>
                <a:cs typeface="رموز الرياضيات العربية"/>
              </a:rPr>
              <a:t>Ѕ</a:t>
            </a:r>
            <a:endParaRPr lang="ar-EG" b="1" dirty="0"/>
          </a:p>
        </p:txBody>
      </p:sp>
      <p:sp>
        <p:nvSpPr>
          <p:cNvPr id="14" name="مربع نص 13"/>
          <p:cNvSpPr txBox="1"/>
          <p:nvPr/>
        </p:nvSpPr>
        <p:spPr>
          <a:xfrm>
            <a:off x="6084168" y="3563724"/>
            <a:ext cx="136815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EG" b="1" dirty="0" smtClean="0">
                <a:solidFill>
                  <a:srgbClr val="FF0000"/>
                </a:solidFill>
              </a:rPr>
              <a:t>ــــــ</a:t>
            </a:r>
            <a:endParaRPr lang="ar-EG" b="1" dirty="0">
              <a:solidFill>
                <a:srgbClr val="FF0000"/>
              </a:solidFill>
            </a:endParaRPr>
          </a:p>
        </p:txBody>
      </p:sp>
      <p:sp>
        <p:nvSpPr>
          <p:cNvPr id="16" name="مربع نص 15"/>
          <p:cNvSpPr txBox="1"/>
          <p:nvPr/>
        </p:nvSpPr>
        <p:spPr>
          <a:xfrm>
            <a:off x="5616116" y="3563724"/>
            <a:ext cx="133214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 smtClean="0">
                <a:solidFill>
                  <a:prstClr val="black"/>
                </a:solidFill>
                <a:latin typeface="رموز الرياضيات العربية"/>
                <a:cs typeface="رموز الرياضيات العربية"/>
              </a:rPr>
              <a:t>W</a:t>
            </a:r>
            <a:endParaRPr lang="ar-EG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745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1" grpId="0"/>
      <p:bldP spid="22" grpId="0"/>
      <p:bldP spid="15" grpId="0" animBg="1"/>
      <p:bldP spid="23" grpId="0" animBg="1"/>
      <p:bldP spid="2" grpId="0" animBg="1"/>
      <p:bldP spid="6" grpId="0"/>
      <p:bldP spid="14" grpId="0"/>
      <p:bldP spid="1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ربع نص 9"/>
          <p:cNvSpPr txBox="1"/>
          <p:nvPr/>
        </p:nvSpPr>
        <p:spPr>
          <a:xfrm>
            <a:off x="1115616" y="2226925"/>
            <a:ext cx="5976664" cy="34163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endParaRPr lang="ar-EG" sz="2400" b="1" dirty="0" smtClean="0"/>
          </a:p>
          <a:p>
            <a:endParaRPr lang="ar-EG" sz="2400" b="1" dirty="0"/>
          </a:p>
          <a:p>
            <a:endParaRPr lang="ar-EG" sz="2400" b="1" dirty="0" smtClean="0"/>
          </a:p>
          <a:p>
            <a:endParaRPr lang="ar-EG" sz="2400" b="1" dirty="0"/>
          </a:p>
          <a:p>
            <a:endParaRPr lang="ar-EG" sz="2400" b="1" dirty="0" smtClean="0"/>
          </a:p>
          <a:p>
            <a:endParaRPr lang="ar-EG" sz="2400" b="1" dirty="0"/>
          </a:p>
          <a:p>
            <a:endParaRPr lang="ar-EG" sz="2400" b="1" dirty="0" smtClean="0"/>
          </a:p>
          <a:p>
            <a:endParaRPr lang="ar-EG" sz="2400" b="1" dirty="0"/>
          </a:p>
          <a:p>
            <a:endParaRPr lang="ar-EG" sz="2400" b="1" dirty="0"/>
          </a:p>
        </p:txBody>
      </p:sp>
      <p:sp>
        <p:nvSpPr>
          <p:cNvPr id="4" name="شكل بيضاوي 3"/>
          <p:cNvSpPr/>
          <p:nvPr/>
        </p:nvSpPr>
        <p:spPr>
          <a:xfrm>
            <a:off x="1619672" y="3383126"/>
            <a:ext cx="2952328" cy="1558042"/>
          </a:xfrm>
          <a:prstGeom prst="ellips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3" name="مربع نص 2"/>
          <p:cNvSpPr txBox="1"/>
          <p:nvPr/>
        </p:nvSpPr>
        <p:spPr>
          <a:xfrm>
            <a:off x="827584" y="121856"/>
            <a:ext cx="7848872" cy="193899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EG" sz="2400" b="1" dirty="0" smtClean="0"/>
              <a:t> مثال ( 1) :</a:t>
            </a:r>
          </a:p>
          <a:p>
            <a:r>
              <a:rPr lang="ar-EG" sz="2400" b="1" dirty="0"/>
              <a:t> </a:t>
            </a:r>
            <a:r>
              <a:rPr lang="ar-EG" sz="2400" b="1" dirty="0" smtClean="0"/>
              <a:t> لتكن </a:t>
            </a:r>
            <a:r>
              <a:rPr lang="en-US" sz="2400" b="1" dirty="0" smtClean="0">
                <a:latin typeface="رموز الرياضيات العربية"/>
                <a:cs typeface="رموز الرياضيات العربية"/>
              </a:rPr>
              <a:t>Ạ</a:t>
            </a:r>
            <a:r>
              <a:rPr lang="ar-EG" sz="2400" b="1" dirty="0" smtClean="0"/>
              <a:t>=  مجموعة  الارقام  في النظام  العشري ،   من الشكل أدناه  أوجد كلا من</a:t>
            </a:r>
          </a:p>
          <a:p>
            <a:endParaRPr lang="ar-EG" sz="2400" b="1" dirty="0"/>
          </a:p>
          <a:p>
            <a:r>
              <a:rPr lang="ar-EG" sz="2400" b="1" dirty="0" smtClean="0"/>
              <a:t>   ( أ )  </a:t>
            </a:r>
            <a:r>
              <a:rPr lang="en-US" sz="2400" b="1" dirty="0" smtClean="0">
                <a:latin typeface="رموز الرياضيات العربية"/>
                <a:cs typeface="رموز الرياضيات العربية"/>
              </a:rPr>
              <a:t>Ạ</a:t>
            </a:r>
            <a:r>
              <a:rPr lang="ar-EG" sz="2400" b="1" dirty="0" smtClean="0"/>
              <a:t>،  ل ، م           ( ب )  م – ل         ( جـ ) </a:t>
            </a:r>
            <a:r>
              <a:rPr lang="en-US" sz="2400" b="1" dirty="0" smtClean="0">
                <a:latin typeface="رموز الرياضيات العربية"/>
                <a:cs typeface="رموز الرياضيات العربية"/>
              </a:rPr>
              <a:t>Ạ</a:t>
            </a:r>
            <a:r>
              <a:rPr lang="ar-EG" sz="2400" b="1" dirty="0" smtClean="0"/>
              <a:t> ـ ل </a:t>
            </a:r>
          </a:p>
        </p:txBody>
      </p:sp>
      <p:sp>
        <p:nvSpPr>
          <p:cNvPr id="7" name="شكل بيضاوي 6"/>
          <p:cNvSpPr/>
          <p:nvPr/>
        </p:nvSpPr>
        <p:spPr>
          <a:xfrm>
            <a:off x="3635896" y="3429000"/>
            <a:ext cx="3024336" cy="1440160"/>
          </a:xfrm>
          <a:prstGeom prst="ellipse">
            <a:avLst/>
          </a:prstGeom>
          <a:solidFill>
            <a:srgbClr val="00B050">
              <a:alpha val="50000"/>
            </a:srgbClr>
          </a:solidFill>
          <a:ln w="50800" cap="rnd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 b="1" dirty="0">
              <a:solidFill>
                <a:schemeClr val="bg1"/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4572000" y="3717032"/>
            <a:ext cx="1800200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EG" sz="2800" b="1" dirty="0" smtClean="0"/>
              <a:t>1          2</a:t>
            </a:r>
          </a:p>
          <a:p>
            <a:r>
              <a:rPr lang="ar-EG" sz="2800" b="1" dirty="0" smtClean="0"/>
              <a:t>  4          6</a:t>
            </a:r>
            <a:endParaRPr lang="ar-EG" sz="2800" b="1" dirty="0"/>
          </a:p>
        </p:txBody>
      </p:sp>
      <p:sp>
        <p:nvSpPr>
          <p:cNvPr id="8" name="مربع نص 7"/>
          <p:cNvSpPr txBox="1"/>
          <p:nvPr/>
        </p:nvSpPr>
        <p:spPr>
          <a:xfrm>
            <a:off x="3779912" y="3717032"/>
            <a:ext cx="504056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EG" sz="2800" b="1" dirty="0" smtClean="0">
                <a:solidFill>
                  <a:srgbClr val="FF0000"/>
                </a:solidFill>
              </a:rPr>
              <a:t>3</a:t>
            </a:r>
          </a:p>
          <a:p>
            <a:pPr algn="ctr"/>
            <a:r>
              <a:rPr lang="ar-EG" sz="2800" b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9" name="مربع نص 8"/>
          <p:cNvSpPr txBox="1"/>
          <p:nvPr/>
        </p:nvSpPr>
        <p:spPr>
          <a:xfrm>
            <a:off x="2195736" y="3627021"/>
            <a:ext cx="864096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EG" sz="2800" b="1" dirty="0" smtClean="0"/>
              <a:t>7</a:t>
            </a:r>
          </a:p>
          <a:p>
            <a:pPr algn="ctr"/>
            <a:r>
              <a:rPr lang="ar-EG" sz="2800" b="1" dirty="0"/>
              <a:t>9</a:t>
            </a:r>
            <a:endParaRPr lang="ar-EG" sz="2800" b="1" dirty="0" smtClean="0"/>
          </a:p>
        </p:txBody>
      </p:sp>
      <p:sp>
        <p:nvSpPr>
          <p:cNvPr id="11" name="مربع نص 10"/>
          <p:cNvSpPr txBox="1"/>
          <p:nvPr/>
        </p:nvSpPr>
        <p:spPr>
          <a:xfrm>
            <a:off x="2699792" y="4797152"/>
            <a:ext cx="26642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EG" sz="2800" b="1" dirty="0" smtClean="0"/>
              <a:t>    0      8</a:t>
            </a:r>
            <a:endParaRPr lang="ar-EG" sz="2800" b="1" dirty="0"/>
          </a:p>
        </p:txBody>
      </p:sp>
      <p:sp>
        <p:nvSpPr>
          <p:cNvPr id="12" name="مربع نص 11"/>
          <p:cNvSpPr txBox="1"/>
          <p:nvPr/>
        </p:nvSpPr>
        <p:spPr>
          <a:xfrm>
            <a:off x="4860032" y="2761764"/>
            <a:ext cx="8640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EG" sz="2800" b="1" dirty="0" smtClean="0"/>
              <a:t>م</a:t>
            </a:r>
            <a:endParaRPr lang="ar-EG" sz="2800" b="1" dirty="0"/>
          </a:p>
        </p:txBody>
      </p:sp>
      <p:sp>
        <p:nvSpPr>
          <p:cNvPr id="13" name="مربع نص 12"/>
          <p:cNvSpPr txBox="1"/>
          <p:nvPr/>
        </p:nvSpPr>
        <p:spPr>
          <a:xfrm>
            <a:off x="1619672" y="2780928"/>
            <a:ext cx="8640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EG" sz="2800" b="1" dirty="0" smtClean="0"/>
              <a:t>ل</a:t>
            </a:r>
            <a:endParaRPr lang="ar-EG" sz="2800" b="1" dirty="0"/>
          </a:p>
        </p:txBody>
      </p:sp>
      <p:sp>
        <p:nvSpPr>
          <p:cNvPr id="14" name="مربع نص 13"/>
          <p:cNvSpPr txBox="1"/>
          <p:nvPr/>
        </p:nvSpPr>
        <p:spPr>
          <a:xfrm>
            <a:off x="1772072" y="5858108"/>
            <a:ext cx="71169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b="1" dirty="0" smtClean="0">
                <a:latin typeface="رموز الرياضيات العربية"/>
                <a:cs typeface="رموز الرياضيات العربية"/>
              </a:rPr>
              <a:t>Ạ</a:t>
            </a:r>
            <a:endParaRPr lang="ar-EG" sz="2800" b="1" dirty="0"/>
          </a:p>
        </p:txBody>
      </p:sp>
    </p:spTree>
    <p:extLst>
      <p:ext uri="{BB962C8B-B14F-4D97-AF65-F5344CB8AC3E}">
        <p14:creationId xmlns:p14="http://schemas.microsoft.com/office/powerpoint/2010/main" val="2232689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4" grpId="0" animBg="1"/>
      <p:bldP spid="3" grpId="0" animBg="1"/>
      <p:bldP spid="7" grpId="0" animBg="1"/>
      <p:bldP spid="6" grpId="0"/>
      <p:bldP spid="8" grpId="0"/>
      <p:bldP spid="9" grpId="0"/>
      <p:bldP spid="11" grpId="0"/>
      <p:bldP spid="12" grpId="0"/>
      <p:bldP spid="13" grpId="0"/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547664" y="332656"/>
            <a:ext cx="6696744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400" b="1" dirty="0" smtClean="0">
                <a:latin typeface="رموز الرياضيات العربية"/>
                <a:cs typeface="رموز الرياضيات العربية"/>
              </a:rPr>
              <a:t>Ạ</a:t>
            </a:r>
            <a:r>
              <a:rPr lang="ar-EG" sz="2400" b="1" dirty="0" smtClean="0"/>
              <a:t>   = {  0 ، 1 ، 2، 3 ، 4 ، 5 ، 6 ، 7 ، 8 ، 9 }</a:t>
            </a:r>
            <a:endParaRPr lang="ar-EG" sz="2400" b="1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547664" y="1268760"/>
            <a:ext cx="6624736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EG" sz="2400" b="1" dirty="0" smtClean="0"/>
              <a:t>م   = {1 ، 2، 3 ، 4 ، 5 ، 6}</a:t>
            </a:r>
            <a:endParaRPr lang="ar-EG" sz="2400" b="1" dirty="0"/>
          </a:p>
        </p:txBody>
      </p:sp>
      <p:sp>
        <p:nvSpPr>
          <p:cNvPr id="5" name="مربع نص 4"/>
          <p:cNvSpPr txBox="1"/>
          <p:nvPr/>
        </p:nvSpPr>
        <p:spPr>
          <a:xfrm>
            <a:off x="971600" y="2276872"/>
            <a:ext cx="7721624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EG" sz="2400" b="1" dirty="0"/>
              <a:t>ل</a:t>
            </a:r>
            <a:r>
              <a:rPr lang="ar-EG" sz="2400" b="1" dirty="0" smtClean="0"/>
              <a:t> = {3، 5 ، 7 ،  9}</a:t>
            </a:r>
            <a:endParaRPr lang="ar-EG" sz="2400" b="1" dirty="0"/>
          </a:p>
        </p:txBody>
      </p:sp>
      <p:sp>
        <p:nvSpPr>
          <p:cNvPr id="6" name="مربع نص 5"/>
          <p:cNvSpPr txBox="1"/>
          <p:nvPr/>
        </p:nvSpPr>
        <p:spPr>
          <a:xfrm>
            <a:off x="1331640" y="3140968"/>
            <a:ext cx="7272808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EG" sz="2400" b="1" dirty="0" smtClean="0"/>
              <a:t>م  -  ل = {1 ، 2، 4، 6}</a:t>
            </a:r>
            <a:endParaRPr lang="ar-EG" sz="2400" b="1" dirty="0"/>
          </a:p>
        </p:txBody>
      </p:sp>
      <p:sp>
        <p:nvSpPr>
          <p:cNvPr id="7" name="مربع نص 6"/>
          <p:cNvSpPr txBox="1"/>
          <p:nvPr/>
        </p:nvSpPr>
        <p:spPr>
          <a:xfrm>
            <a:off x="971600" y="4077072"/>
            <a:ext cx="7704856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400" b="1" dirty="0" smtClean="0">
                <a:latin typeface="رموز الرياضيات العربية"/>
                <a:cs typeface="رموز الرياضيات العربية"/>
              </a:rPr>
              <a:t>Ạ</a:t>
            </a:r>
            <a:r>
              <a:rPr lang="ar-EG" sz="2400" b="1" dirty="0" smtClean="0"/>
              <a:t>  -  ل = {0 ،1،8  ، 2، 4، 6}</a:t>
            </a:r>
            <a:endParaRPr lang="ar-EG" sz="2400" b="1" dirty="0"/>
          </a:p>
        </p:txBody>
      </p:sp>
      <p:sp>
        <p:nvSpPr>
          <p:cNvPr id="3" name="مربع نص 2"/>
          <p:cNvSpPr txBox="1"/>
          <p:nvPr/>
        </p:nvSpPr>
        <p:spPr>
          <a:xfrm>
            <a:off x="251520" y="5013176"/>
            <a:ext cx="8441704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EG" sz="2400" b="1" dirty="0" smtClean="0"/>
              <a:t>  </a:t>
            </a:r>
            <a:r>
              <a:rPr lang="ar-EG" sz="2400" b="1" dirty="0" err="1" smtClean="0"/>
              <a:t>فى</a:t>
            </a:r>
            <a:r>
              <a:rPr lang="ar-EG" sz="2400" b="1" dirty="0" smtClean="0"/>
              <a:t> المثال أعلاه   أوجد ( أ)   ل – م   ،   ماذا تلاحظ .</a:t>
            </a:r>
          </a:p>
          <a:p>
            <a:r>
              <a:rPr lang="ar-EG" sz="2400" b="1" dirty="0"/>
              <a:t> </a:t>
            </a:r>
            <a:r>
              <a:rPr lang="ar-EG" sz="2400" b="1" dirty="0" smtClean="0"/>
              <a:t>                            ( ب )  م – </a:t>
            </a:r>
            <a:r>
              <a:rPr lang="en-US" sz="2400" b="1" dirty="0" smtClean="0">
                <a:latin typeface="رموز الرياضيات العربية"/>
                <a:cs typeface="رموز الرياضيات العربية"/>
              </a:rPr>
              <a:t>Ạ</a:t>
            </a:r>
            <a:r>
              <a:rPr lang="ar-EG" sz="2400" b="1" dirty="0" smtClean="0"/>
              <a:t> </a:t>
            </a:r>
            <a:r>
              <a:rPr lang="ar-EG" sz="2400" b="1" dirty="0"/>
              <a:t>، ماذا تلاحظ .</a:t>
            </a:r>
          </a:p>
        </p:txBody>
      </p:sp>
    </p:spTree>
    <p:extLst>
      <p:ext uri="{BB962C8B-B14F-4D97-AF65-F5344CB8AC3E}">
        <p14:creationId xmlns:p14="http://schemas.microsoft.com/office/powerpoint/2010/main" val="1033408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 animBg="1"/>
      <p:bldP spid="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763688" y="548680"/>
            <a:ext cx="5904656" cy="193899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EG" sz="2400" b="1" dirty="0" smtClean="0"/>
              <a:t> مثال ( 1 ) </a:t>
            </a:r>
          </a:p>
          <a:p>
            <a:endParaRPr lang="ar-EG" sz="2400" b="1" dirty="0"/>
          </a:p>
          <a:p>
            <a:r>
              <a:rPr lang="ar-EG" sz="2400" b="1" dirty="0" smtClean="0"/>
              <a:t> لتكن ع   = {3 ، 4 ، 5 }   أعط  مجموعة ج  بحيث </a:t>
            </a:r>
          </a:p>
          <a:p>
            <a:r>
              <a:rPr lang="ar-EG" sz="2400" b="1" dirty="0"/>
              <a:t> </a:t>
            </a:r>
            <a:r>
              <a:rPr lang="ar-EG" sz="2400" b="1" dirty="0" smtClean="0"/>
              <a:t> ع – ج    = ع </a:t>
            </a:r>
          </a:p>
          <a:p>
            <a:endParaRPr lang="ar-EG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مربع نص 2"/>
              <p:cNvSpPr txBox="1"/>
              <p:nvPr/>
            </p:nvSpPr>
            <p:spPr>
              <a:xfrm>
                <a:off x="1115616" y="3140968"/>
                <a:ext cx="6840760" cy="1938992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 rtlCol="1">
                <a:spAutoFit/>
              </a:bodyPr>
              <a:lstStyle/>
              <a:p>
                <a:r>
                  <a:rPr lang="ar-EG" sz="2400" b="1" dirty="0" smtClean="0"/>
                  <a:t> لاحظ أن هناك أكثر من حل   يجب ألا تتضمن المجموعة ج  عناصر تنتمى الى ع </a:t>
                </a:r>
              </a:p>
              <a:p>
                <a:r>
                  <a:rPr lang="ar-EG" sz="2400" b="1" dirty="0"/>
                  <a:t> </a:t>
                </a:r>
                <a:r>
                  <a:rPr lang="ar-EG" sz="2400" b="1" dirty="0" smtClean="0"/>
                  <a:t> </a:t>
                </a:r>
                <a:r>
                  <a:rPr lang="ar-EG" sz="2400" b="1" dirty="0" err="1" smtClean="0"/>
                  <a:t>أى</a:t>
                </a:r>
                <a:r>
                  <a:rPr lang="ar-EG" sz="2400" b="1" dirty="0" smtClean="0"/>
                  <a:t>  ع </a:t>
                </a:r>
                <a14:m>
                  <m:oMath xmlns:m="http://schemas.openxmlformats.org/officeDocument/2006/math">
                    <m:r>
                      <a:rPr lang="ar-EG" sz="2400" b="1" i="1" smtClean="0">
                        <a:latin typeface="Cambria Math"/>
                        <a:ea typeface="Cambria Math"/>
                      </a:rPr>
                      <m:t>∩ </m:t>
                    </m:r>
                  </m:oMath>
                </a14:m>
                <a:r>
                  <a:rPr lang="ar-EG" sz="2400" b="1" dirty="0" smtClean="0"/>
                  <a:t>  ج  =   </a:t>
                </a:r>
                <a:r>
                  <a:rPr lang="en-US" sz="2400" b="1" dirty="0" smtClean="0"/>
                  <a:t>ɸ</a:t>
                </a:r>
                <a:endParaRPr lang="ar-EG" sz="2400" b="1" dirty="0" smtClean="0"/>
              </a:p>
              <a:p>
                <a:endParaRPr lang="ar-EG" sz="2400" b="1" dirty="0"/>
              </a:p>
              <a:p>
                <a:r>
                  <a:rPr lang="ar-EG" sz="2400" b="1" dirty="0" smtClean="0"/>
                  <a:t>    اجابة ممكنة  =  {  7 ، 8 }</a:t>
                </a:r>
                <a:endParaRPr lang="ar-EG" sz="2400" b="1" dirty="0"/>
              </a:p>
            </p:txBody>
          </p:sp>
        </mc:Choice>
        <mc:Fallback xmlns="">
          <p:sp>
            <p:nvSpPr>
              <p:cNvPr id="3" name="مربع نص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616" y="3140968"/>
                <a:ext cx="6840760" cy="193899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E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مربع نص 3"/>
          <p:cNvSpPr txBox="1"/>
          <p:nvPr/>
        </p:nvSpPr>
        <p:spPr>
          <a:xfrm>
            <a:off x="6372200" y="5373216"/>
            <a:ext cx="1584176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EG" sz="2000" b="1" dirty="0" smtClean="0"/>
              <a:t>  أوجد ع -- </a:t>
            </a:r>
            <a:r>
              <a:rPr lang="en-US" sz="2000" b="1" dirty="0" smtClean="0"/>
              <a:t>ɸ</a:t>
            </a:r>
            <a:endParaRPr lang="ar-EG" sz="2000" b="1" dirty="0"/>
          </a:p>
        </p:txBody>
      </p:sp>
      <p:sp>
        <p:nvSpPr>
          <p:cNvPr id="6" name="مربع نص 5"/>
          <p:cNvSpPr txBox="1"/>
          <p:nvPr/>
        </p:nvSpPr>
        <p:spPr>
          <a:xfrm>
            <a:off x="5796136" y="6197242"/>
            <a:ext cx="2160240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EG" sz="2000" b="1" dirty="0" smtClean="0"/>
              <a:t>  أوجد  </a:t>
            </a:r>
            <a:r>
              <a:rPr lang="en-US" sz="2000" b="1" dirty="0" smtClean="0"/>
              <a:t>ɸ</a:t>
            </a:r>
            <a:r>
              <a:rPr lang="ar-EG" sz="2000" b="1" dirty="0" smtClean="0"/>
              <a:t> - ع</a:t>
            </a:r>
            <a:r>
              <a:rPr lang="en-US" sz="2000" b="1" dirty="0" smtClean="0"/>
              <a:t>  </a:t>
            </a:r>
            <a:r>
              <a:rPr lang="ar-EG" sz="2000" b="1" dirty="0" smtClean="0"/>
              <a:t> </a:t>
            </a:r>
            <a:r>
              <a:rPr lang="en-US" sz="2000" b="1" dirty="0" smtClean="0"/>
              <a:t> </a:t>
            </a:r>
            <a:endParaRPr lang="ar-EG" sz="2000" b="1" dirty="0"/>
          </a:p>
        </p:txBody>
      </p:sp>
    </p:spTree>
    <p:extLst>
      <p:ext uri="{BB962C8B-B14F-4D97-AF65-F5344CB8AC3E}">
        <p14:creationId xmlns:p14="http://schemas.microsoft.com/office/powerpoint/2010/main" val="1798710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-36512" y="1226416"/>
            <a:ext cx="4819842" cy="2202584"/>
          </a:xfrm>
          <a:prstGeom prst="rect">
            <a:avLst/>
          </a:prstGeom>
          <a:solidFill>
            <a:srgbClr val="FFFF00"/>
          </a:solidFill>
          <a:ln w="25400" cmpd="sng"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endParaRPr lang="ar-EG" dirty="0"/>
          </a:p>
        </p:txBody>
      </p:sp>
      <p:sp>
        <p:nvSpPr>
          <p:cNvPr id="3" name="شكل بيضاوي 2"/>
          <p:cNvSpPr/>
          <p:nvPr/>
        </p:nvSpPr>
        <p:spPr>
          <a:xfrm>
            <a:off x="1259632" y="1412776"/>
            <a:ext cx="2376264" cy="1656184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4" name="مربع نص 3"/>
          <p:cNvSpPr txBox="1"/>
          <p:nvPr/>
        </p:nvSpPr>
        <p:spPr>
          <a:xfrm>
            <a:off x="1475656" y="1846565"/>
            <a:ext cx="2088232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EG" b="1" dirty="0" smtClean="0"/>
              <a:t>   مبارك الكبير</a:t>
            </a:r>
          </a:p>
          <a:p>
            <a:pPr algn="ctr"/>
            <a:endParaRPr lang="ar-EG" b="1" dirty="0" smtClean="0"/>
          </a:p>
          <a:p>
            <a:pPr algn="ctr"/>
            <a:r>
              <a:rPr lang="ar-EG" b="1" dirty="0"/>
              <a:t> </a:t>
            </a:r>
            <a:r>
              <a:rPr lang="ar-EG" b="1" dirty="0" smtClean="0"/>
              <a:t>الأحمدي</a:t>
            </a:r>
            <a:endParaRPr lang="ar-EG" b="1" dirty="0"/>
          </a:p>
        </p:txBody>
      </p:sp>
      <p:sp>
        <p:nvSpPr>
          <p:cNvPr id="5" name="مربع نص 4"/>
          <p:cNvSpPr txBox="1"/>
          <p:nvPr/>
        </p:nvSpPr>
        <p:spPr>
          <a:xfrm>
            <a:off x="3635896" y="1259468"/>
            <a:ext cx="144016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EG" b="1" dirty="0" smtClean="0"/>
              <a:t>العاصمة</a:t>
            </a:r>
            <a:endParaRPr lang="ar-EG" b="1" dirty="0"/>
          </a:p>
        </p:txBody>
      </p:sp>
      <p:sp>
        <p:nvSpPr>
          <p:cNvPr id="7" name="مربع نص 6"/>
          <p:cNvSpPr txBox="1"/>
          <p:nvPr/>
        </p:nvSpPr>
        <p:spPr>
          <a:xfrm>
            <a:off x="3635896" y="2636912"/>
            <a:ext cx="144016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EG" b="1" dirty="0" smtClean="0"/>
              <a:t>الفروانية</a:t>
            </a:r>
            <a:endParaRPr lang="ar-EG" b="1" dirty="0"/>
          </a:p>
        </p:txBody>
      </p:sp>
      <p:sp>
        <p:nvSpPr>
          <p:cNvPr id="8" name="مربع نص 7"/>
          <p:cNvSpPr txBox="1"/>
          <p:nvPr/>
        </p:nvSpPr>
        <p:spPr>
          <a:xfrm>
            <a:off x="179512" y="1556792"/>
            <a:ext cx="144016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EG" b="1" dirty="0" err="1" smtClean="0"/>
              <a:t>حولى</a:t>
            </a:r>
            <a:endParaRPr lang="ar-EG" b="1" dirty="0"/>
          </a:p>
        </p:txBody>
      </p:sp>
      <p:sp>
        <p:nvSpPr>
          <p:cNvPr id="9" name="مربع نص 8"/>
          <p:cNvSpPr txBox="1"/>
          <p:nvPr/>
        </p:nvSpPr>
        <p:spPr>
          <a:xfrm>
            <a:off x="107504" y="2483604"/>
            <a:ext cx="144016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EG" b="1" dirty="0" smtClean="0"/>
              <a:t>الجهراء</a:t>
            </a:r>
            <a:endParaRPr lang="ar-EG" b="1" dirty="0"/>
          </a:p>
        </p:txBody>
      </p:sp>
      <p:cxnSp>
        <p:nvCxnSpPr>
          <p:cNvPr id="10" name="رابط كسهم مستقيم 9"/>
          <p:cNvCxnSpPr/>
          <p:nvPr/>
        </p:nvCxnSpPr>
        <p:spPr>
          <a:xfrm flipH="1" flipV="1">
            <a:off x="3059832" y="2308230"/>
            <a:ext cx="1080120" cy="169683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مربع نص 10"/>
          <p:cNvSpPr txBox="1"/>
          <p:nvPr/>
        </p:nvSpPr>
        <p:spPr>
          <a:xfrm>
            <a:off x="3707904" y="3933056"/>
            <a:ext cx="108012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EG" sz="2400" b="1" dirty="0" smtClean="0"/>
              <a:t>ك</a:t>
            </a:r>
            <a:endParaRPr lang="ar-EG" sz="2400" b="1" dirty="0"/>
          </a:p>
        </p:txBody>
      </p:sp>
      <p:cxnSp>
        <p:nvCxnSpPr>
          <p:cNvPr id="13" name="رابط كسهم مستقيم 12"/>
          <p:cNvCxnSpPr/>
          <p:nvPr/>
        </p:nvCxnSpPr>
        <p:spPr>
          <a:xfrm flipH="1" flipV="1">
            <a:off x="611560" y="3068960"/>
            <a:ext cx="72008" cy="109492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مربع نص 14"/>
          <p:cNvSpPr txBox="1"/>
          <p:nvPr/>
        </p:nvSpPr>
        <p:spPr>
          <a:xfrm>
            <a:off x="35496" y="4085456"/>
            <a:ext cx="108012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EG" sz="2400" b="1" dirty="0" smtClean="0"/>
              <a:t>ك</a:t>
            </a:r>
            <a:endParaRPr lang="ar-EG" sz="2400" b="1" dirty="0"/>
          </a:p>
        </p:txBody>
      </p:sp>
      <p:cxnSp>
        <p:nvCxnSpPr>
          <p:cNvPr id="16" name="رابط مستقيم 15"/>
          <p:cNvCxnSpPr>
            <a:stCxn id="15" idx="0"/>
          </p:cNvCxnSpPr>
          <p:nvPr/>
        </p:nvCxnSpPr>
        <p:spPr>
          <a:xfrm flipH="1">
            <a:off x="395536" y="4085456"/>
            <a:ext cx="180020" cy="2308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مربع نص 16"/>
          <p:cNvSpPr txBox="1"/>
          <p:nvPr/>
        </p:nvSpPr>
        <p:spPr>
          <a:xfrm>
            <a:off x="1907704" y="109081"/>
            <a:ext cx="6624736" cy="101566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EG" sz="2000" b="1" dirty="0" smtClean="0"/>
              <a:t> تقسم دولة الكويت  الى 6 محافظات </a:t>
            </a:r>
          </a:p>
          <a:p>
            <a:r>
              <a:rPr lang="ar-EG" sz="2000" b="1" dirty="0"/>
              <a:t> </a:t>
            </a:r>
            <a:r>
              <a:rPr lang="ar-EG" sz="2000" b="1" dirty="0" smtClean="0"/>
              <a:t>ش = { الأحمدي ،  العاصمة ، </a:t>
            </a:r>
            <a:r>
              <a:rPr lang="ar-EG" sz="2000" b="1" dirty="0"/>
              <a:t>الفروانية ، </a:t>
            </a:r>
            <a:r>
              <a:rPr lang="ar-EG" sz="2000" b="1" dirty="0" err="1"/>
              <a:t>حولى</a:t>
            </a:r>
            <a:r>
              <a:rPr lang="ar-EG" sz="2000" b="1" dirty="0"/>
              <a:t> ، الجهراء ، مبارك الكبير} </a:t>
            </a:r>
            <a:endParaRPr lang="ar-EG" sz="2000" b="1" dirty="0" smtClean="0"/>
          </a:p>
          <a:p>
            <a:r>
              <a:rPr lang="ar-EG" sz="2000" b="1" dirty="0"/>
              <a:t> </a:t>
            </a:r>
          </a:p>
        </p:txBody>
      </p:sp>
      <p:sp>
        <p:nvSpPr>
          <p:cNvPr id="18" name="مربع نص 17"/>
          <p:cNvSpPr txBox="1"/>
          <p:nvPr/>
        </p:nvSpPr>
        <p:spPr>
          <a:xfrm>
            <a:off x="5652120" y="1497558"/>
            <a:ext cx="3096344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EG" b="1" dirty="0" smtClean="0"/>
              <a:t>  لتكن  ك  مجموعة  المحافظات الاكثر قربا من الحدود الجنوبية   إ ذا </a:t>
            </a:r>
          </a:p>
          <a:p>
            <a:r>
              <a:rPr lang="ar-EG" b="1" dirty="0"/>
              <a:t> </a:t>
            </a:r>
            <a:r>
              <a:rPr lang="ar-EG" b="1" dirty="0" smtClean="0"/>
              <a:t>ك = { </a:t>
            </a:r>
            <a:r>
              <a:rPr lang="ar-EG" b="1" dirty="0" err="1" smtClean="0"/>
              <a:t>الاحمدى</a:t>
            </a:r>
            <a:r>
              <a:rPr lang="ar-EG" b="1" dirty="0" smtClean="0"/>
              <a:t> ، مبارك الكبير}</a:t>
            </a:r>
            <a:endParaRPr lang="ar-EG" b="1" dirty="0"/>
          </a:p>
        </p:txBody>
      </p:sp>
      <p:sp>
        <p:nvSpPr>
          <p:cNvPr id="19" name="مربع نص 18"/>
          <p:cNvSpPr txBox="1"/>
          <p:nvPr/>
        </p:nvSpPr>
        <p:spPr>
          <a:xfrm>
            <a:off x="395536" y="4429561"/>
            <a:ext cx="8712968" cy="101566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EG" sz="2000" b="1" dirty="0" smtClean="0"/>
              <a:t> المجموعة  </a:t>
            </a:r>
            <a:r>
              <a:rPr lang="ar-EG" sz="2000" b="1" dirty="0" err="1" smtClean="0"/>
              <a:t>التى</a:t>
            </a:r>
            <a:r>
              <a:rPr lang="ar-EG" sz="2000" b="1" dirty="0" smtClean="0"/>
              <a:t>   تنتمى عناصرها  الى المجموعة ش  ولا تنتمى الى المجموعة ك </a:t>
            </a:r>
            <a:r>
              <a:rPr lang="ar-EG" sz="2000" b="1" dirty="0" err="1" smtClean="0"/>
              <a:t>هى</a:t>
            </a:r>
            <a:r>
              <a:rPr lang="ar-EG" sz="2000" b="1" dirty="0" smtClean="0"/>
              <a:t> </a:t>
            </a:r>
            <a:endParaRPr lang="ar-EG" sz="2000" b="1" dirty="0"/>
          </a:p>
          <a:p>
            <a:r>
              <a:rPr lang="ar-EG" sz="2000" b="1" dirty="0" smtClean="0"/>
              <a:t>{ </a:t>
            </a:r>
            <a:r>
              <a:rPr lang="ar-EG" sz="2000" b="1" dirty="0" err="1" smtClean="0"/>
              <a:t>حولى</a:t>
            </a:r>
            <a:r>
              <a:rPr lang="ar-EG" sz="2000" b="1" dirty="0" smtClean="0"/>
              <a:t> ، الجهراء ، الفروانية ، العاصمة}   تسمى هذه المجموعة  متممة المجموعة ك </a:t>
            </a:r>
          </a:p>
          <a:p>
            <a:r>
              <a:rPr lang="ar-EG" sz="2000" b="1" dirty="0"/>
              <a:t> </a:t>
            </a:r>
            <a:r>
              <a:rPr lang="ar-EG" sz="2000" b="1" dirty="0" smtClean="0"/>
              <a:t> ويرمز لها بالرمز ك    وتقرأ متممة المجموعة ك</a:t>
            </a:r>
            <a:endParaRPr lang="ar-EG" sz="2000" b="1" dirty="0"/>
          </a:p>
        </p:txBody>
      </p:sp>
      <p:cxnSp>
        <p:nvCxnSpPr>
          <p:cNvPr id="21" name="رابط مستقيم 20"/>
          <p:cNvCxnSpPr/>
          <p:nvPr/>
        </p:nvCxnSpPr>
        <p:spPr>
          <a:xfrm flipH="1">
            <a:off x="7175582" y="5085184"/>
            <a:ext cx="324036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مربع نص 5"/>
          <p:cNvSpPr txBox="1"/>
          <p:nvPr/>
        </p:nvSpPr>
        <p:spPr>
          <a:xfrm>
            <a:off x="179512" y="6063679"/>
            <a:ext cx="8712968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EG" sz="2400" b="1" dirty="0" smtClean="0"/>
              <a:t>متممة  المجموعة  ك </a:t>
            </a:r>
            <a:r>
              <a:rPr lang="ar-EG" sz="2400" b="1" dirty="0" err="1" smtClean="0"/>
              <a:t>هى</a:t>
            </a:r>
            <a:r>
              <a:rPr lang="ar-EG" sz="2400" b="1" dirty="0" smtClean="0"/>
              <a:t>  ك = مجموعة العناصر </a:t>
            </a:r>
            <a:r>
              <a:rPr lang="ar-EG" sz="2400" b="1" dirty="0" err="1" smtClean="0"/>
              <a:t>التى</a:t>
            </a:r>
            <a:r>
              <a:rPr lang="ar-EG" sz="2400" b="1" dirty="0" smtClean="0"/>
              <a:t> تنتمى الى </a:t>
            </a:r>
            <a:r>
              <a:rPr lang="en-US" sz="2400" b="1" dirty="0" smtClean="0">
                <a:latin typeface="رموز الرياضيات العربية"/>
                <a:cs typeface="رموز الرياضيات العربية"/>
              </a:rPr>
              <a:t>Ạ</a:t>
            </a:r>
            <a:r>
              <a:rPr lang="ar-EG" sz="2400" b="1" dirty="0" smtClean="0"/>
              <a:t> ولا تنتمى الى ك</a:t>
            </a:r>
            <a:endParaRPr lang="ar-EG" sz="2400" b="1" dirty="0"/>
          </a:p>
        </p:txBody>
      </p:sp>
      <p:cxnSp>
        <p:nvCxnSpPr>
          <p:cNvPr id="20" name="رابط مستقيم 19"/>
          <p:cNvCxnSpPr/>
          <p:nvPr/>
        </p:nvCxnSpPr>
        <p:spPr>
          <a:xfrm flipH="1">
            <a:off x="5940152" y="6165304"/>
            <a:ext cx="324036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1946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/>
      <p:bldP spid="7" grpId="0"/>
      <p:bldP spid="8" grpId="0"/>
      <p:bldP spid="9" grpId="0"/>
      <p:bldP spid="11" grpId="0"/>
      <p:bldP spid="15" grpId="0"/>
      <p:bldP spid="17" grpId="0" animBg="1"/>
      <p:bldP spid="18" grpId="0" animBg="1"/>
      <p:bldP spid="19" grpId="0" animBg="1"/>
      <p:bldP spid="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مربع نص 1"/>
              <p:cNvSpPr txBox="1"/>
              <p:nvPr/>
            </p:nvSpPr>
            <p:spPr>
              <a:xfrm>
                <a:off x="1115616" y="909479"/>
                <a:ext cx="7344816" cy="2246769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square" rtlCol="1">
                <a:spAutoFit/>
              </a:bodyPr>
              <a:lstStyle/>
              <a:p>
                <a:r>
                  <a:rPr lang="ar-EG" sz="2000" b="1" dirty="0" smtClean="0"/>
                  <a:t>   لاحظ   أن: </a:t>
                </a:r>
              </a:p>
              <a:p>
                <a:r>
                  <a:rPr lang="ar-EG" sz="2000" b="1" dirty="0"/>
                  <a:t> </a:t>
                </a:r>
                <a:r>
                  <a:rPr lang="ar-EG" sz="2000" b="1" dirty="0" smtClean="0"/>
                  <a:t>   ( 1 )    ك  </a:t>
                </a:r>
                <a14:m>
                  <m:oMath xmlns:m="http://schemas.openxmlformats.org/officeDocument/2006/math">
                    <m:r>
                      <a:rPr lang="ar-EG" sz="2000" b="1" i="1" smtClean="0">
                        <a:latin typeface="Cambria Math"/>
                        <a:ea typeface="Cambria Math"/>
                      </a:rPr>
                      <m:t>∩</m:t>
                    </m:r>
                  </m:oMath>
                </a14:m>
                <a:r>
                  <a:rPr lang="ar-EG" sz="2000" b="1" dirty="0" smtClean="0"/>
                  <a:t>   ك    =   </a:t>
                </a:r>
                <a:r>
                  <a:rPr lang="en-US" sz="2000" b="1" dirty="0" smtClean="0"/>
                  <a:t>                                                                   ɸ</a:t>
                </a:r>
                <a:endParaRPr lang="ar-EG" sz="2000" b="1" dirty="0" smtClean="0"/>
              </a:p>
              <a:p>
                <a:r>
                  <a:rPr lang="ar-EG" sz="2000" b="1" dirty="0" smtClean="0"/>
                  <a:t> </a:t>
                </a:r>
              </a:p>
              <a:p>
                <a:r>
                  <a:rPr lang="ar-EG" sz="2000" b="1" dirty="0"/>
                  <a:t>      </a:t>
                </a:r>
                <a:r>
                  <a:rPr lang="ar-EG" sz="2000" b="1" dirty="0" smtClean="0"/>
                  <a:t>( 2 )    </a:t>
                </a:r>
                <a:r>
                  <a:rPr lang="ar-EG" sz="2000" b="1" dirty="0"/>
                  <a:t>ك  ∩ </a:t>
                </a:r>
                <a:r>
                  <a:rPr lang="ar-EG" sz="2000" b="1" dirty="0" smtClean="0"/>
                  <a:t>  </a:t>
                </a:r>
                <a:r>
                  <a:rPr lang="en-US" sz="2000" b="1" dirty="0" smtClean="0">
                    <a:latin typeface="رموز الرياضيات العربية"/>
                    <a:cs typeface="رموز الرياضيات العربية"/>
                  </a:rPr>
                  <a:t>Ạ</a:t>
                </a:r>
                <a:r>
                  <a:rPr lang="ar-EG" sz="2000" b="1" dirty="0" smtClean="0"/>
                  <a:t>  =  ك</a:t>
                </a:r>
              </a:p>
              <a:p>
                <a:endParaRPr lang="ar-EG" sz="2000" b="1" dirty="0"/>
              </a:p>
              <a:p>
                <a:r>
                  <a:rPr lang="ar-EG" sz="2000" b="1" dirty="0" smtClean="0"/>
                  <a:t>      (  3 )  ك </a:t>
                </a:r>
                <a14:m>
                  <m:oMath xmlns:m="http://schemas.openxmlformats.org/officeDocument/2006/math">
                    <m:r>
                      <a:rPr lang="ar-EG" sz="2000" b="1" i="1" smtClean="0">
                        <a:latin typeface="Cambria Math"/>
                        <a:ea typeface="Cambria Math"/>
                      </a:rPr>
                      <m:t>∪</m:t>
                    </m:r>
                  </m:oMath>
                </a14:m>
                <a:r>
                  <a:rPr lang="ar-EG" sz="2000" b="1" dirty="0" smtClean="0"/>
                  <a:t>ك  = </a:t>
                </a:r>
                <a:r>
                  <a:rPr lang="en-US" sz="2000" b="1" dirty="0" smtClean="0">
                    <a:latin typeface="رموز الرياضيات العربية"/>
                    <a:cs typeface="رموز الرياضيات العربية"/>
                  </a:rPr>
                  <a:t>Ạ</a:t>
                </a:r>
                <a:r>
                  <a:rPr lang="ar-EG" sz="2000" b="1" dirty="0" smtClean="0"/>
                  <a:t>                         ( 4 )   متممة  ك  =  ك    = ك</a:t>
                </a:r>
                <a:endParaRPr lang="ar-EG" sz="2000" b="1" dirty="0"/>
              </a:p>
              <a:p>
                <a:r>
                  <a:rPr lang="ar-EG" sz="2000" b="1" dirty="0" smtClean="0"/>
                  <a:t>  </a:t>
                </a:r>
                <a:endParaRPr lang="ar-EG" sz="2000" b="1" dirty="0"/>
              </a:p>
            </p:txBody>
          </p:sp>
        </mc:Choice>
        <mc:Fallback xmlns="">
          <p:sp>
            <p:nvSpPr>
              <p:cNvPr id="2" name="مربع نص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616" y="909479"/>
                <a:ext cx="7344816" cy="224676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EG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رابط مستقيم 4"/>
          <p:cNvCxnSpPr/>
          <p:nvPr/>
        </p:nvCxnSpPr>
        <p:spPr>
          <a:xfrm flipH="1">
            <a:off x="6588224" y="1268760"/>
            <a:ext cx="216024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رابط مستقيم 6"/>
          <p:cNvCxnSpPr/>
          <p:nvPr/>
        </p:nvCxnSpPr>
        <p:spPr>
          <a:xfrm flipH="1">
            <a:off x="2339752" y="2420888"/>
            <a:ext cx="216024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رابط مستقيم 7"/>
          <p:cNvCxnSpPr/>
          <p:nvPr/>
        </p:nvCxnSpPr>
        <p:spPr>
          <a:xfrm flipH="1">
            <a:off x="2915816" y="2420888"/>
            <a:ext cx="199378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رابط مستقيم 8"/>
          <p:cNvCxnSpPr/>
          <p:nvPr/>
        </p:nvCxnSpPr>
        <p:spPr>
          <a:xfrm flipH="1">
            <a:off x="6732240" y="2492896"/>
            <a:ext cx="216024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/>
          <p:nvPr/>
        </p:nvCxnSpPr>
        <p:spPr>
          <a:xfrm flipH="1">
            <a:off x="7020272" y="1844824"/>
            <a:ext cx="216024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رابط مستقيم 16"/>
          <p:cNvCxnSpPr/>
          <p:nvPr/>
        </p:nvCxnSpPr>
        <p:spPr>
          <a:xfrm flipH="1">
            <a:off x="2339752" y="2492896"/>
            <a:ext cx="216024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رابط مستقيم 10"/>
          <p:cNvCxnSpPr/>
          <p:nvPr/>
        </p:nvCxnSpPr>
        <p:spPr>
          <a:xfrm flipH="1">
            <a:off x="5724128" y="1844824"/>
            <a:ext cx="216024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مستطيل 2"/>
          <p:cNvSpPr/>
          <p:nvPr/>
        </p:nvSpPr>
        <p:spPr>
          <a:xfrm>
            <a:off x="2861187" y="3244334"/>
            <a:ext cx="2837636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ar-EG" sz="2400" b="1" dirty="0"/>
              <a:t>( </a:t>
            </a:r>
            <a:r>
              <a:rPr lang="ar-EG" sz="2400" b="1" dirty="0" smtClean="0"/>
              <a:t>5 </a:t>
            </a:r>
            <a:r>
              <a:rPr lang="ar-EG" sz="2400" b="1" dirty="0"/>
              <a:t>) ك   ∩   </a:t>
            </a:r>
            <a:r>
              <a:rPr lang="en-US" sz="2400" b="1" dirty="0" smtClean="0">
                <a:latin typeface="رموز الرياضيات العربية"/>
                <a:cs typeface="رموز الرياضيات العربية"/>
              </a:rPr>
              <a:t>Ạ</a:t>
            </a:r>
            <a:r>
              <a:rPr lang="ar-EG" sz="2400" b="1" dirty="0" smtClean="0"/>
              <a:t> </a:t>
            </a:r>
            <a:r>
              <a:rPr lang="ar-EG" sz="2400" b="1" dirty="0"/>
              <a:t>=   ك </a:t>
            </a:r>
          </a:p>
        </p:txBody>
      </p:sp>
      <p:sp>
        <p:nvSpPr>
          <p:cNvPr id="6" name="مربع نص 5"/>
          <p:cNvSpPr txBox="1"/>
          <p:nvPr/>
        </p:nvSpPr>
        <p:spPr>
          <a:xfrm>
            <a:off x="3635896" y="4149080"/>
            <a:ext cx="2880320" cy="203132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endParaRPr lang="ar-EG" dirty="0" smtClean="0"/>
          </a:p>
          <a:p>
            <a:endParaRPr lang="ar-EG" dirty="0"/>
          </a:p>
          <a:p>
            <a:endParaRPr lang="ar-EG" dirty="0" smtClean="0"/>
          </a:p>
          <a:p>
            <a:endParaRPr lang="ar-EG" dirty="0"/>
          </a:p>
          <a:p>
            <a:endParaRPr lang="ar-EG" dirty="0" smtClean="0"/>
          </a:p>
          <a:p>
            <a:endParaRPr lang="ar-EG" dirty="0"/>
          </a:p>
          <a:p>
            <a:endParaRPr lang="ar-EG" dirty="0"/>
          </a:p>
        </p:txBody>
      </p:sp>
      <p:sp>
        <p:nvSpPr>
          <p:cNvPr id="12" name="شكل بيضاوي 11"/>
          <p:cNvSpPr/>
          <p:nvPr/>
        </p:nvSpPr>
        <p:spPr>
          <a:xfrm>
            <a:off x="4139952" y="4660686"/>
            <a:ext cx="1858272" cy="1008112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13" name="مربع نص 12"/>
          <p:cNvSpPr txBox="1"/>
          <p:nvPr/>
        </p:nvSpPr>
        <p:spPr>
          <a:xfrm>
            <a:off x="3923928" y="4365104"/>
            <a:ext cx="108012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EG" sz="2400" b="1" dirty="0" smtClean="0"/>
              <a:t>ك</a:t>
            </a:r>
            <a:endParaRPr lang="ar-EG" sz="2400" b="1" dirty="0"/>
          </a:p>
        </p:txBody>
      </p:sp>
      <p:sp>
        <p:nvSpPr>
          <p:cNvPr id="15" name="مربع نص 14"/>
          <p:cNvSpPr txBox="1"/>
          <p:nvPr/>
        </p:nvSpPr>
        <p:spPr>
          <a:xfrm>
            <a:off x="5076056" y="6207695"/>
            <a:ext cx="108012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b="1" dirty="0" smtClean="0">
                <a:latin typeface="رموز الرياضيات العربية"/>
                <a:cs typeface="رموز الرياضيات العربية"/>
              </a:rPr>
              <a:t>Ạ</a:t>
            </a:r>
            <a:endParaRPr lang="ar-EG" sz="2400" b="1" dirty="0"/>
          </a:p>
        </p:txBody>
      </p:sp>
      <p:cxnSp>
        <p:nvCxnSpPr>
          <p:cNvPr id="16" name="رابط كسهم مستقيم 15"/>
          <p:cNvCxnSpPr/>
          <p:nvPr/>
        </p:nvCxnSpPr>
        <p:spPr>
          <a:xfrm>
            <a:off x="1763688" y="5373216"/>
            <a:ext cx="2160240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مربع نص 17"/>
          <p:cNvSpPr txBox="1"/>
          <p:nvPr/>
        </p:nvSpPr>
        <p:spPr>
          <a:xfrm>
            <a:off x="2267744" y="4725144"/>
            <a:ext cx="108012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EG" sz="2400" b="1" dirty="0" smtClean="0"/>
              <a:t>ك</a:t>
            </a:r>
            <a:endParaRPr lang="ar-EG" sz="2400" b="1" dirty="0"/>
          </a:p>
        </p:txBody>
      </p:sp>
      <p:cxnSp>
        <p:nvCxnSpPr>
          <p:cNvPr id="19" name="رابط مستقيم 18"/>
          <p:cNvCxnSpPr/>
          <p:nvPr/>
        </p:nvCxnSpPr>
        <p:spPr>
          <a:xfrm flipH="1">
            <a:off x="2699792" y="4797152"/>
            <a:ext cx="216024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2243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6" grpId="0" animBg="1"/>
      <p:bldP spid="12" grpId="0" animBg="1"/>
      <p:bldP spid="13" grpId="0"/>
      <p:bldP spid="15" grpId="0"/>
      <p:bldP spid="1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020272" y="116632"/>
            <a:ext cx="180020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EG" sz="2400" b="1" dirty="0" smtClean="0"/>
              <a:t>مثال ( 3 ) </a:t>
            </a:r>
            <a:endParaRPr lang="ar-EG" sz="2400" b="1" dirty="0"/>
          </a:p>
        </p:txBody>
      </p:sp>
      <p:sp>
        <p:nvSpPr>
          <p:cNvPr id="3" name="مربع نص 2"/>
          <p:cNvSpPr txBox="1"/>
          <p:nvPr/>
        </p:nvSpPr>
        <p:spPr>
          <a:xfrm>
            <a:off x="611560" y="620688"/>
            <a:ext cx="7920880" cy="138499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EG" sz="2800" b="1" dirty="0" smtClean="0"/>
              <a:t>لنأخذ  المجموعة  </a:t>
            </a:r>
            <a:r>
              <a:rPr lang="en-US" sz="2800" b="1" dirty="0" smtClean="0">
                <a:latin typeface="رموز الرياضيات العربية"/>
                <a:cs typeface="رموز الرياضيات العربية"/>
              </a:rPr>
              <a:t>Ạ</a:t>
            </a:r>
            <a:r>
              <a:rPr lang="ar-EG" sz="2800" b="1" dirty="0" smtClean="0"/>
              <a:t>  =  {  س ، ج ، أ ، 1 ، 2 ، 3 ، 4 }    و المجموعة  ع  =  {  ج ، 1 ، 2 }</a:t>
            </a:r>
          </a:p>
          <a:p>
            <a:endParaRPr lang="ar-EG" sz="2800" b="1" dirty="0"/>
          </a:p>
        </p:txBody>
      </p:sp>
      <p:sp>
        <p:nvSpPr>
          <p:cNvPr id="4" name="مربع نص 3"/>
          <p:cNvSpPr txBox="1"/>
          <p:nvPr/>
        </p:nvSpPr>
        <p:spPr>
          <a:xfrm>
            <a:off x="611560" y="2132856"/>
            <a:ext cx="7776864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EG" sz="2400" b="1" dirty="0" smtClean="0"/>
              <a:t> مثل كلا  من </a:t>
            </a:r>
            <a:r>
              <a:rPr lang="ar-EG" sz="2400" b="1" dirty="0" err="1" smtClean="0"/>
              <a:t>من</a:t>
            </a:r>
            <a:r>
              <a:rPr lang="ar-EG" sz="2400" b="1" dirty="0" smtClean="0"/>
              <a:t> المجموعتين  بمخطط فن   ثم  بين أن  ع          </a:t>
            </a:r>
            <a:r>
              <a:rPr lang="en-US" sz="2400" b="1" dirty="0" smtClean="0">
                <a:latin typeface="رموز الرياضيات العربية"/>
                <a:cs typeface="رموز الرياضيات العربية"/>
              </a:rPr>
              <a:t>Ạ</a:t>
            </a:r>
            <a:endParaRPr lang="ar-EG" sz="2400" b="1" dirty="0"/>
          </a:p>
        </p:txBody>
      </p:sp>
      <p:graphicFrame>
        <p:nvGraphicFramePr>
          <p:cNvPr id="5" name="كائن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9811548"/>
              </p:ext>
            </p:extLst>
          </p:nvPr>
        </p:nvGraphicFramePr>
        <p:xfrm>
          <a:off x="1907704" y="2132856"/>
          <a:ext cx="902196" cy="4404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0" name="معادلة" r:id="rId3" imgW="152280" imgH="152280" progId="Equation.3">
                  <p:embed/>
                </p:oleObj>
              </mc:Choice>
              <mc:Fallback>
                <p:oleObj name="معادلة" r:id="rId3" imgW="152280" imgH="1522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07704" y="2132856"/>
                        <a:ext cx="902196" cy="4404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مربع نص 5"/>
          <p:cNvSpPr txBox="1"/>
          <p:nvPr/>
        </p:nvSpPr>
        <p:spPr>
          <a:xfrm>
            <a:off x="611560" y="2924944"/>
            <a:ext cx="7560840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EG" sz="2400" b="1" dirty="0" smtClean="0"/>
              <a:t>   أوجد ع   ثم ظلل  المنطقة التي تمثلها</a:t>
            </a:r>
            <a:endParaRPr lang="ar-EG" sz="2400" b="1" dirty="0"/>
          </a:p>
        </p:txBody>
      </p:sp>
      <p:cxnSp>
        <p:nvCxnSpPr>
          <p:cNvPr id="8" name="رابط مستقيم 7"/>
          <p:cNvCxnSpPr/>
          <p:nvPr/>
        </p:nvCxnSpPr>
        <p:spPr>
          <a:xfrm>
            <a:off x="7524328" y="4405754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/>
          <p:nvPr/>
        </p:nvCxnSpPr>
        <p:spPr>
          <a:xfrm flipH="1">
            <a:off x="7092280" y="2996952"/>
            <a:ext cx="21602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مربع نص 14"/>
          <p:cNvSpPr txBox="1"/>
          <p:nvPr/>
        </p:nvSpPr>
        <p:spPr>
          <a:xfrm>
            <a:off x="3707904" y="3501008"/>
            <a:ext cx="1584176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EG" sz="2800" b="1" dirty="0" smtClean="0"/>
              <a:t>الحل</a:t>
            </a:r>
            <a:endParaRPr lang="ar-EG" sz="2800" b="1" dirty="0"/>
          </a:p>
        </p:txBody>
      </p:sp>
      <p:sp>
        <p:nvSpPr>
          <p:cNvPr id="16" name="مربع نص 15"/>
          <p:cNvSpPr txBox="1"/>
          <p:nvPr/>
        </p:nvSpPr>
        <p:spPr>
          <a:xfrm>
            <a:off x="251520" y="4149080"/>
            <a:ext cx="4140460" cy="230832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cmpd="sng">
            <a:solidFill>
              <a:schemeClr val="tx1">
                <a:alpha val="63000"/>
              </a:schemeClr>
            </a:solidFill>
          </a:ln>
        </p:spPr>
        <p:txBody>
          <a:bodyPr wrap="square" rtlCol="1">
            <a:spAutoFit/>
          </a:bodyPr>
          <a:lstStyle/>
          <a:p>
            <a:endParaRPr lang="ar-EG" dirty="0" smtClean="0"/>
          </a:p>
          <a:p>
            <a:endParaRPr lang="ar-EG" dirty="0"/>
          </a:p>
          <a:p>
            <a:endParaRPr lang="ar-EG" dirty="0" smtClean="0"/>
          </a:p>
          <a:p>
            <a:endParaRPr lang="ar-EG" dirty="0"/>
          </a:p>
          <a:p>
            <a:endParaRPr lang="ar-EG" dirty="0" smtClean="0"/>
          </a:p>
          <a:p>
            <a:endParaRPr lang="ar-EG" dirty="0"/>
          </a:p>
          <a:p>
            <a:endParaRPr lang="ar-EG" dirty="0" smtClean="0"/>
          </a:p>
          <a:p>
            <a:endParaRPr lang="ar-EG" dirty="0"/>
          </a:p>
        </p:txBody>
      </p:sp>
      <p:sp>
        <p:nvSpPr>
          <p:cNvPr id="17" name="شكل بيضاوي 16"/>
          <p:cNvSpPr/>
          <p:nvPr/>
        </p:nvSpPr>
        <p:spPr>
          <a:xfrm>
            <a:off x="971600" y="4869160"/>
            <a:ext cx="2448272" cy="1152128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EG"/>
          </a:p>
        </p:txBody>
      </p:sp>
      <p:sp>
        <p:nvSpPr>
          <p:cNvPr id="18" name="مربع نص 17"/>
          <p:cNvSpPr txBox="1"/>
          <p:nvPr/>
        </p:nvSpPr>
        <p:spPr>
          <a:xfrm>
            <a:off x="683568" y="5301208"/>
            <a:ext cx="273630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EG" sz="2400" b="1" dirty="0" smtClean="0"/>
              <a:t> 1       2           ج</a:t>
            </a:r>
            <a:endParaRPr lang="ar-EG" sz="2400" b="1" dirty="0"/>
          </a:p>
        </p:txBody>
      </p:sp>
      <p:sp>
        <p:nvSpPr>
          <p:cNvPr id="19" name="مربع نص 18"/>
          <p:cNvSpPr txBox="1"/>
          <p:nvPr/>
        </p:nvSpPr>
        <p:spPr>
          <a:xfrm>
            <a:off x="-288032" y="4217020"/>
            <a:ext cx="4572000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EG" sz="2400" b="1" dirty="0" smtClean="0"/>
              <a:t>س                                 4</a:t>
            </a:r>
          </a:p>
          <a:p>
            <a:endParaRPr lang="ar-EG" sz="2400" b="1" dirty="0"/>
          </a:p>
          <a:p>
            <a:endParaRPr lang="ar-EG" sz="2400" b="1" dirty="0" smtClean="0"/>
          </a:p>
          <a:p>
            <a:endParaRPr lang="ar-EG" sz="2400" b="1" dirty="0"/>
          </a:p>
          <a:p>
            <a:endParaRPr lang="ar-EG" sz="2400" b="1" dirty="0" smtClean="0"/>
          </a:p>
          <a:p>
            <a:r>
              <a:rPr lang="ar-EG" sz="2400" b="1" dirty="0" smtClean="0"/>
              <a:t>     أ        3              </a:t>
            </a:r>
          </a:p>
        </p:txBody>
      </p:sp>
      <p:sp>
        <p:nvSpPr>
          <p:cNvPr id="20" name="مربع نص 19"/>
          <p:cNvSpPr txBox="1"/>
          <p:nvPr/>
        </p:nvSpPr>
        <p:spPr>
          <a:xfrm>
            <a:off x="1601670" y="3755355"/>
            <a:ext cx="9001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400" b="1" dirty="0" smtClean="0">
                <a:latin typeface="رموز الرياضيات العربية"/>
                <a:cs typeface="رموز الرياضيات العربية"/>
              </a:rPr>
              <a:t>Ạ</a:t>
            </a:r>
            <a:r>
              <a:rPr lang="ar-EG" dirty="0" smtClean="0"/>
              <a:t>  </a:t>
            </a:r>
            <a:endParaRPr lang="ar-EG" dirty="0"/>
          </a:p>
        </p:txBody>
      </p:sp>
      <p:sp>
        <p:nvSpPr>
          <p:cNvPr id="21" name="مربع نص 20"/>
          <p:cNvSpPr txBox="1"/>
          <p:nvPr/>
        </p:nvSpPr>
        <p:spPr>
          <a:xfrm>
            <a:off x="755576" y="5775647"/>
            <a:ext cx="9001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EG" sz="2400" b="1" dirty="0" smtClean="0"/>
              <a:t>ع</a:t>
            </a:r>
            <a:endParaRPr lang="ar-EG" dirty="0"/>
          </a:p>
        </p:txBody>
      </p:sp>
      <p:sp>
        <p:nvSpPr>
          <p:cNvPr id="22" name="مربع نص 21"/>
          <p:cNvSpPr txBox="1"/>
          <p:nvPr/>
        </p:nvSpPr>
        <p:spPr>
          <a:xfrm>
            <a:off x="4427984" y="4355812"/>
            <a:ext cx="4896544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EG" b="1" dirty="0" smtClean="0">
                <a:solidFill>
                  <a:schemeClr val="tx1"/>
                </a:solidFill>
              </a:rPr>
              <a:t> بما أن  كل عنصر  من ع ينتمى  الى ش إذا  ع        </a:t>
            </a:r>
            <a:r>
              <a:rPr lang="en-US" b="1" dirty="0" smtClean="0">
                <a:solidFill>
                  <a:schemeClr val="tx1"/>
                </a:solidFill>
                <a:latin typeface="رموز الرياضيات العربية"/>
                <a:cs typeface="رموز الرياضيات العربية"/>
              </a:rPr>
              <a:t>Ạ</a:t>
            </a:r>
            <a:endParaRPr lang="ar-EG" b="1" dirty="0">
              <a:solidFill>
                <a:schemeClr val="tx1"/>
              </a:solidFill>
            </a:endParaRPr>
          </a:p>
        </p:txBody>
      </p:sp>
      <p:graphicFrame>
        <p:nvGraphicFramePr>
          <p:cNvPr id="23" name="كائن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9796916"/>
              </p:ext>
            </p:extLst>
          </p:nvPr>
        </p:nvGraphicFramePr>
        <p:xfrm>
          <a:off x="5181972" y="4356720"/>
          <a:ext cx="902196" cy="4404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1" name="معادلة" r:id="rId5" imgW="152280" imgH="152280" progId="Equation.3">
                  <p:embed/>
                </p:oleObj>
              </mc:Choice>
              <mc:Fallback>
                <p:oleObj name="معادلة" r:id="rId5" imgW="152280" imgH="1522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181972" y="4356720"/>
                        <a:ext cx="902196" cy="4404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مربع نص 23"/>
          <p:cNvSpPr txBox="1"/>
          <p:nvPr/>
        </p:nvSpPr>
        <p:spPr>
          <a:xfrm>
            <a:off x="4716016" y="5085184"/>
            <a:ext cx="4104456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EG" sz="2000" b="1" dirty="0" smtClean="0"/>
              <a:t>  ومتممة  ع  </a:t>
            </a:r>
            <a:r>
              <a:rPr lang="ar-EG" sz="2000" b="1" dirty="0" err="1" smtClean="0"/>
              <a:t>هى</a:t>
            </a:r>
            <a:r>
              <a:rPr lang="ar-EG" sz="2000" b="1" dirty="0" smtClean="0"/>
              <a:t>  ع   =  {  س ،  أ ، 3 ، 4 }</a:t>
            </a:r>
            <a:endParaRPr lang="ar-EG" sz="2000" b="1" dirty="0"/>
          </a:p>
        </p:txBody>
      </p:sp>
      <p:cxnSp>
        <p:nvCxnSpPr>
          <p:cNvPr id="26" name="رابط مستقيم 25"/>
          <p:cNvCxnSpPr/>
          <p:nvPr/>
        </p:nvCxnSpPr>
        <p:spPr>
          <a:xfrm flipH="1">
            <a:off x="7020272" y="5157192"/>
            <a:ext cx="21602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1154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15" grpId="0" animBg="1"/>
      <p:bldP spid="16" grpId="0" animBg="1"/>
      <p:bldP spid="17" grpId="0" animBg="1"/>
      <p:bldP spid="18" grpId="0"/>
      <p:bldP spid="19" grpId="0"/>
      <p:bldP spid="20" grpId="0"/>
      <p:bldP spid="21" grpId="0"/>
      <p:bldP spid="22" grpId="0" animBg="1"/>
      <p:bldP spid="2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059832" y="548680"/>
            <a:ext cx="518457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EG" dirty="0" smtClean="0"/>
              <a:t>  </a:t>
            </a:r>
            <a:endParaRPr lang="ar-EG" dirty="0"/>
          </a:p>
        </p:txBody>
      </p:sp>
      <p:sp>
        <p:nvSpPr>
          <p:cNvPr id="3" name="مربع نص 2"/>
          <p:cNvSpPr txBox="1"/>
          <p:nvPr/>
        </p:nvSpPr>
        <p:spPr>
          <a:xfrm>
            <a:off x="2195736" y="548680"/>
            <a:ext cx="6192688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EG" sz="3600" b="1" dirty="0" smtClean="0">
                <a:solidFill>
                  <a:schemeClr val="tx2"/>
                </a:solidFill>
              </a:rPr>
              <a:t>  التحقق من الفهم  </a:t>
            </a:r>
            <a:endParaRPr lang="ar-EG" sz="3600" b="1" dirty="0">
              <a:solidFill>
                <a:schemeClr val="tx2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179512" y="1700808"/>
            <a:ext cx="8424936" cy="138499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EG" sz="2800" b="1" dirty="0" smtClean="0"/>
              <a:t>    (  1 )         هل يمكن أن تتساوى مجموعة و متممتها   ؟  فسر   . </a:t>
            </a:r>
          </a:p>
          <a:p>
            <a:endParaRPr lang="ar-EG" sz="2800" b="1" dirty="0"/>
          </a:p>
          <a:p>
            <a:r>
              <a:rPr lang="ar-EG" sz="2800" b="1" dirty="0" smtClean="0"/>
              <a:t>   ( 2 )            هل يمكن  أن  المجموعة المتممة  خالية   ؟  فسر .</a:t>
            </a:r>
            <a:endParaRPr lang="ar-EG" sz="2800" b="1" dirty="0"/>
          </a:p>
        </p:txBody>
      </p:sp>
    </p:spTree>
    <p:extLst>
      <p:ext uri="{BB962C8B-B14F-4D97-AF65-F5344CB8AC3E}">
        <p14:creationId xmlns:p14="http://schemas.microsoft.com/office/powerpoint/2010/main" val="3521360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3" name="WordArt 5">
            <a:hlinkClick r:id="" action="ppaction://noaction">
              <a:snd r:embed="rId3" name="type.wav"/>
            </a:hlinkClick>
          </p:cNvPr>
          <p:cNvSpPr>
            <a:spLocks noChangeArrowheads="1" noChangeShapeType="1" noTextEdit="1"/>
          </p:cNvSpPr>
          <p:nvPr/>
        </p:nvSpPr>
        <p:spPr bwMode="auto">
          <a:xfrm>
            <a:off x="179512" y="1484784"/>
            <a:ext cx="8064896" cy="2880320"/>
          </a:xfrm>
          <a:prstGeom prst="rect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>
              <a:spcBef>
                <a:spcPct val="0"/>
              </a:spcBef>
              <a:defRPr/>
            </a:pPr>
            <a:r>
              <a:rPr lang="ar-KW" sz="3600" kern="10" dirty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/>
              </a:rPr>
              <a:t>المجموعات الجزئية</a:t>
            </a:r>
          </a:p>
        </p:txBody>
      </p:sp>
    </p:spTree>
    <p:extLst>
      <p:ext uri="{BB962C8B-B14F-4D97-AF65-F5344CB8AC3E}">
        <p14:creationId xmlns:p14="http://schemas.microsoft.com/office/powerpoint/2010/main" val="384319894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135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907704" y="404664"/>
            <a:ext cx="5544616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EG" sz="2400" b="1" dirty="0" smtClean="0"/>
              <a:t>   حل المسائل و التفكير </a:t>
            </a:r>
            <a:r>
              <a:rPr lang="ar-EG" sz="2400" b="1" dirty="0" err="1" smtClean="0"/>
              <a:t>المنطقى</a:t>
            </a:r>
            <a:r>
              <a:rPr lang="ar-EG" sz="2400" b="1" dirty="0" smtClean="0"/>
              <a:t> </a:t>
            </a:r>
            <a:endParaRPr lang="ar-EG" sz="2400" b="1" dirty="0"/>
          </a:p>
        </p:txBody>
      </p:sp>
      <p:sp>
        <p:nvSpPr>
          <p:cNvPr id="3" name="مربع نص 2"/>
          <p:cNvSpPr txBox="1"/>
          <p:nvPr/>
        </p:nvSpPr>
        <p:spPr>
          <a:xfrm>
            <a:off x="1187624" y="1196752"/>
            <a:ext cx="6984776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EG" sz="2000" b="1" dirty="0" smtClean="0"/>
              <a:t>  لتكن </a:t>
            </a:r>
            <a:r>
              <a:rPr lang="en-US" sz="2000" b="1" dirty="0" smtClean="0">
                <a:latin typeface="رموز الرياضيات العربية"/>
                <a:cs typeface="رموز الرياضيات العربية"/>
              </a:rPr>
              <a:t>Ạ</a:t>
            </a:r>
            <a:r>
              <a:rPr lang="ar-EG" sz="2000" b="1" dirty="0" smtClean="0"/>
              <a:t> = مجموعة الارقام في النظام العشري    </a:t>
            </a:r>
          </a:p>
          <a:p>
            <a:r>
              <a:rPr lang="ar-EG" sz="2000" b="1" dirty="0"/>
              <a:t> </a:t>
            </a:r>
            <a:r>
              <a:rPr lang="ar-EG" sz="2000" b="1" dirty="0" smtClean="0"/>
              <a:t>  </a:t>
            </a:r>
            <a:r>
              <a:rPr lang="az-Cyrl-AZ" sz="2000" b="1" dirty="0" smtClean="0">
                <a:latin typeface="رموز الرياضيات العربية"/>
                <a:cs typeface="رموز الرياضيات العربية"/>
              </a:rPr>
              <a:t>Ѕ</a:t>
            </a:r>
            <a:r>
              <a:rPr lang="ar-EG" sz="2000" b="1" dirty="0" smtClean="0"/>
              <a:t> = {  0 ، 2 ، 4 ، 6 }                       </a:t>
            </a:r>
            <a:r>
              <a:rPr lang="en-US" sz="2000" b="1" dirty="0" smtClean="0">
                <a:latin typeface="رموز الرياضيات العربية"/>
                <a:cs typeface="رموز الرياضيات العربية"/>
              </a:rPr>
              <a:t>W</a:t>
            </a:r>
            <a:r>
              <a:rPr lang="ar-EG" sz="2000" b="1" dirty="0" smtClean="0"/>
              <a:t>   =   {  1 ، 2 ، 3 ، 4 }</a:t>
            </a:r>
            <a:endParaRPr lang="ar-EG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مربع نص 3"/>
              <p:cNvSpPr txBox="1"/>
              <p:nvPr/>
            </p:nvSpPr>
            <p:spPr>
              <a:xfrm>
                <a:off x="1907704" y="2492896"/>
                <a:ext cx="6696744" cy="2031325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 rtlCol="1">
                <a:spAutoFit/>
              </a:bodyPr>
              <a:lstStyle/>
              <a:p>
                <a:r>
                  <a:rPr lang="ar-EG" b="1" dirty="0" smtClean="0"/>
                  <a:t>  أوجد  كلا من </a:t>
                </a:r>
              </a:p>
              <a:p>
                <a:endParaRPr lang="ar-EG" b="1" dirty="0"/>
              </a:p>
              <a:p>
                <a:r>
                  <a:rPr lang="ar-EG" b="1" dirty="0" smtClean="0"/>
                  <a:t>  ( 1)    </a:t>
                </a:r>
                <a:r>
                  <a:rPr lang="az-Cyrl-AZ" b="1" dirty="0" smtClean="0">
                    <a:latin typeface="رموز الرياضيات العربية"/>
                    <a:cs typeface="رموز الرياضيات العربية"/>
                  </a:rPr>
                  <a:t>Ѕ</a:t>
                </a:r>
                <a:r>
                  <a:rPr lang="ar-EG" b="1" dirty="0" smtClean="0"/>
                  <a:t>  ،   </a:t>
                </a:r>
                <a:r>
                  <a:rPr lang="en-US" b="1" dirty="0" smtClean="0">
                    <a:latin typeface="رموز الرياضيات العربية"/>
                    <a:cs typeface="رموز الرياضيات العربية"/>
                  </a:rPr>
                  <a:t>W</a:t>
                </a:r>
                <a:r>
                  <a:rPr lang="ar-EG" b="1" dirty="0" smtClean="0"/>
                  <a:t>                     ( 2 ) </a:t>
                </a:r>
                <a:r>
                  <a:rPr lang="az-Cyrl-AZ" b="1" dirty="0" smtClean="0">
                    <a:latin typeface="رموز الرياضيات العربية"/>
                    <a:cs typeface="رموز الرياضيات العربية"/>
                  </a:rPr>
                  <a:t>Ѕ</a:t>
                </a:r>
                <a:r>
                  <a:rPr lang="ar-EG" b="1" dirty="0" smtClean="0"/>
                  <a:t> </a:t>
                </a:r>
                <a14:m>
                  <m:oMath xmlns:m="http://schemas.openxmlformats.org/officeDocument/2006/math">
                    <m:r>
                      <a:rPr lang="ar-EG" b="1" i="1" smtClean="0">
                        <a:latin typeface="Cambria Math"/>
                        <a:ea typeface="Cambria Math"/>
                      </a:rPr>
                      <m:t>∩</m:t>
                    </m:r>
                  </m:oMath>
                </a14:m>
                <a:r>
                  <a:rPr lang="ar-EG" b="1" dirty="0" smtClean="0"/>
                  <a:t>  </a:t>
                </a:r>
                <a:r>
                  <a:rPr lang="en-US" b="1" dirty="0" smtClean="0">
                    <a:latin typeface="رموز الرياضيات العربية"/>
                    <a:cs typeface="رموز الرياضيات العربية"/>
                  </a:rPr>
                  <a:t>W</a:t>
                </a:r>
                <a:r>
                  <a:rPr lang="ar-EG" b="1" dirty="0" smtClean="0"/>
                  <a:t>       ،    </a:t>
                </a:r>
                <a:r>
                  <a:rPr lang="az-Cyrl-AZ" b="1" dirty="0" smtClean="0">
                    <a:latin typeface="رموز الرياضيات العربية"/>
                    <a:cs typeface="رموز الرياضيات العربية"/>
                  </a:rPr>
                  <a:t>Ѕ</a:t>
                </a:r>
                <a:r>
                  <a:rPr lang="ar-EG" b="1" dirty="0" smtClean="0"/>
                  <a:t> </a:t>
                </a:r>
                <a14:m>
                  <m:oMath xmlns:m="http://schemas.openxmlformats.org/officeDocument/2006/math">
                    <m:r>
                      <a:rPr lang="ar-EG" b="1" i="1" smtClean="0">
                        <a:latin typeface="Cambria Math"/>
                        <a:ea typeface="Cambria Math"/>
                      </a:rPr>
                      <m:t>∪</m:t>
                    </m:r>
                  </m:oMath>
                </a14:m>
                <a:r>
                  <a:rPr lang="ar-EG" b="1" dirty="0" smtClean="0"/>
                  <a:t>   </a:t>
                </a:r>
                <a:r>
                  <a:rPr lang="en-US" b="1" dirty="0" smtClean="0">
                    <a:latin typeface="رموز الرياضيات العربية"/>
                    <a:cs typeface="رموز الرياضيات العربية"/>
                  </a:rPr>
                  <a:t>W</a:t>
                </a:r>
                <a:r>
                  <a:rPr lang="ar-EG" b="1" dirty="0" smtClean="0"/>
                  <a:t> </a:t>
                </a:r>
              </a:p>
              <a:p>
                <a:endParaRPr lang="ar-EG" b="1" dirty="0"/>
              </a:p>
              <a:p>
                <a:r>
                  <a:rPr lang="ar-EG" b="1" dirty="0" smtClean="0"/>
                  <a:t>   ( 3 </a:t>
                </a:r>
                <a:r>
                  <a:rPr lang="ar-EG" b="1" dirty="0"/>
                  <a:t>) </a:t>
                </a:r>
                <a:r>
                  <a:rPr lang="az-Cyrl-AZ" b="1" dirty="0" smtClean="0">
                    <a:latin typeface="رموز الرياضيات العربية"/>
                    <a:cs typeface="رموز الرياضيات العربية"/>
                  </a:rPr>
                  <a:t>Ѕ</a:t>
                </a:r>
                <a:r>
                  <a:rPr lang="ar-EG" b="1" dirty="0" smtClean="0"/>
                  <a:t> </a:t>
                </a:r>
                <a:r>
                  <a:rPr lang="ar-EG" b="1" dirty="0"/>
                  <a:t>∪   </a:t>
                </a:r>
                <a:r>
                  <a:rPr lang="en-US" b="1" dirty="0" smtClean="0">
                    <a:latin typeface="رموز الرياضيات العربية"/>
                    <a:cs typeface="رموز الرياضيات العربية"/>
                  </a:rPr>
                  <a:t>W</a:t>
                </a:r>
                <a:r>
                  <a:rPr lang="ar-EG" b="1" dirty="0" smtClean="0"/>
                  <a:t>   </a:t>
                </a:r>
                <a:r>
                  <a:rPr lang="ar-EG" b="1" dirty="0"/>
                  <a:t>ثم   </a:t>
                </a:r>
                <a:r>
                  <a:rPr lang="ar-EG" b="1" dirty="0" smtClean="0"/>
                  <a:t>(</a:t>
                </a:r>
                <a:r>
                  <a:rPr lang="az-Cyrl-AZ" b="1" dirty="0" smtClean="0">
                    <a:latin typeface="رموز الرياضيات العربية"/>
                    <a:cs typeface="رموز الرياضيات العربية"/>
                  </a:rPr>
                  <a:t>Ѕ</a:t>
                </a:r>
                <a:r>
                  <a:rPr lang="ar-EG" b="1" dirty="0" smtClean="0"/>
                  <a:t> </a:t>
                </a:r>
                <a:r>
                  <a:rPr lang="ar-EG" b="1" dirty="0"/>
                  <a:t>∪   </a:t>
                </a:r>
                <a:r>
                  <a:rPr lang="en-US" b="1" dirty="0" smtClean="0">
                    <a:latin typeface="رموز الرياضيات العربية"/>
                    <a:cs typeface="رموز الرياضيات العربية"/>
                  </a:rPr>
                  <a:t>W</a:t>
                </a:r>
                <a:r>
                  <a:rPr lang="ar-EG" b="1" dirty="0" smtClean="0"/>
                  <a:t> )    </a:t>
                </a:r>
              </a:p>
              <a:p>
                <a:endParaRPr lang="ar-EG" b="1" dirty="0"/>
              </a:p>
              <a:p>
                <a:r>
                  <a:rPr lang="ar-EG" b="1" dirty="0" smtClean="0"/>
                  <a:t>   (  4 )</a:t>
                </a:r>
                <a:r>
                  <a:rPr lang="az-Cyrl-AZ" b="1" dirty="0" smtClean="0">
                    <a:latin typeface="رموز الرياضيات العربية"/>
                    <a:cs typeface="رموز الرياضيات العربية"/>
                  </a:rPr>
                  <a:t>Ѕ</a:t>
                </a:r>
                <a:r>
                  <a:rPr lang="ar-EG" b="1" dirty="0" smtClean="0"/>
                  <a:t>∩  </a:t>
                </a:r>
                <a:r>
                  <a:rPr lang="en-US" b="1" dirty="0" smtClean="0">
                    <a:latin typeface="رموز الرياضيات العربية"/>
                    <a:cs typeface="رموز الرياضيات العربية"/>
                  </a:rPr>
                  <a:t>W</a:t>
                </a:r>
                <a:r>
                  <a:rPr lang="ar-EG" b="1" dirty="0" smtClean="0"/>
                  <a:t>    </a:t>
                </a:r>
                <a:r>
                  <a:rPr lang="ar-EG" b="1" dirty="0"/>
                  <a:t>ثم  </a:t>
                </a:r>
                <a:r>
                  <a:rPr lang="ar-EG" b="1" dirty="0" smtClean="0"/>
                  <a:t>(</a:t>
                </a:r>
                <a:r>
                  <a:rPr lang="az-Cyrl-AZ" b="1" dirty="0" smtClean="0">
                    <a:latin typeface="رموز الرياضيات العربية"/>
                    <a:cs typeface="رموز الرياضيات العربية"/>
                  </a:rPr>
                  <a:t>Ѕ</a:t>
                </a:r>
                <a:r>
                  <a:rPr lang="ar-EG" b="1" dirty="0" smtClean="0"/>
                  <a:t> </a:t>
                </a:r>
                <a:r>
                  <a:rPr lang="ar-EG" b="1" dirty="0"/>
                  <a:t>∩  </a:t>
                </a:r>
                <a:r>
                  <a:rPr lang="en-US" b="1" dirty="0" smtClean="0">
                    <a:latin typeface="رموز الرياضيات العربية"/>
                    <a:cs typeface="رموز الرياضيات العربية"/>
                  </a:rPr>
                  <a:t>W</a:t>
                </a:r>
                <a:r>
                  <a:rPr lang="ar-EG" b="1" dirty="0" smtClean="0"/>
                  <a:t>  )  </a:t>
                </a:r>
              </a:p>
            </p:txBody>
          </p:sp>
        </mc:Choice>
        <mc:Fallback xmlns="">
          <p:sp>
            <p:nvSpPr>
              <p:cNvPr id="4" name="مربع نص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7704" y="2492896"/>
                <a:ext cx="6696744" cy="203132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ar-EG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رابط مستقيم 7"/>
          <p:cNvCxnSpPr/>
          <p:nvPr/>
        </p:nvCxnSpPr>
        <p:spPr>
          <a:xfrm flipH="1">
            <a:off x="7524328" y="3068960"/>
            <a:ext cx="21602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مستقيم 9"/>
          <p:cNvCxnSpPr/>
          <p:nvPr/>
        </p:nvCxnSpPr>
        <p:spPr>
          <a:xfrm flipH="1">
            <a:off x="6800056" y="3068960"/>
            <a:ext cx="21602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رابط مستقيم 10"/>
          <p:cNvCxnSpPr/>
          <p:nvPr/>
        </p:nvCxnSpPr>
        <p:spPr>
          <a:xfrm flipH="1">
            <a:off x="2915816" y="3068960"/>
            <a:ext cx="21602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رابط مستقيم 11"/>
          <p:cNvCxnSpPr/>
          <p:nvPr/>
        </p:nvCxnSpPr>
        <p:spPr>
          <a:xfrm flipH="1">
            <a:off x="4067944" y="3068960"/>
            <a:ext cx="21602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رابط مستقيم 12"/>
          <p:cNvCxnSpPr/>
          <p:nvPr/>
        </p:nvCxnSpPr>
        <p:spPr>
          <a:xfrm flipH="1">
            <a:off x="4716016" y="2996952"/>
            <a:ext cx="21602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رابط مستقيم 13"/>
          <p:cNvCxnSpPr/>
          <p:nvPr/>
        </p:nvCxnSpPr>
        <p:spPr>
          <a:xfrm flipH="1">
            <a:off x="2267744" y="3068960"/>
            <a:ext cx="21602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رابط مستقيم 14"/>
          <p:cNvCxnSpPr/>
          <p:nvPr/>
        </p:nvCxnSpPr>
        <p:spPr>
          <a:xfrm flipH="1">
            <a:off x="5220072" y="3573016"/>
            <a:ext cx="94448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رابط مستقيم 16"/>
          <p:cNvCxnSpPr/>
          <p:nvPr/>
        </p:nvCxnSpPr>
        <p:spPr>
          <a:xfrm flipH="1">
            <a:off x="5364088" y="4149080"/>
            <a:ext cx="94448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مربع نص 17"/>
          <p:cNvSpPr txBox="1"/>
          <p:nvPr/>
        </p:nvSpPr>
        <p:spPr>
          <a:xfrm>
            <a:off x="0" y="5085184"/>
            <a:ext cx="8604448" cy="36933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EG" b="1" dirty="0" smtClean="0"/>
              <a:t>   قارن </a:t>
            </a:r>
            <a:r>
              <a:rPr lang="ar-EG" b="1" dirty="0"/>
              <a:t>بين   ثم   </a:t>
            </a:r>
            <a:r>
              <a:rPr lang="ar-EG" b="1" dirty="0" smtClean="0"/>
              <a:t>(</a:t>
            </a:r>
            <a:r>
              <a:rPr lang="az-Cyrl-AZ" b="1" dirty="0" smtClean="0">
                <a:latin typeface="رموز الرياضيات العربية"/>
                <a:cs typeface="رموز الرياضيات العربية"/>
              </a:rPr>
              <a:t>Ѕ</a:t>
            </a:r>
            <a:r>
              <a:rPr lang="ar-EG" b="1" dirty="0" smtClean="0"/>
              <a:t> </a:t>
            </a:r>
            <a:r>
              <a:rPr lang="ar-EG" b="1" dirty="0"/>
              <a:t>∪   </a:t>
            </a:r>
            <a:r>
              <a:rPr lang="en-US" b="1" dirty="0" smtClean="0">
                <a:latin typeface="رموز الرياضيات العربية"/>
                <a:cs typeface="رموز الرياضيات العربية"/>
              </a:rPr>
              <a:t>W</a:t>
            </a:r>
            <a:r>
              <a:rPr lang="ar-EG" b="1" dirty="0" smtClean="0"/>
              <a:t>)    </a:t>
            </a:r>
            <a:r>
              <a:rPr lang="ar-EG" b="1" dirty="0"/>
              <a:t>، </a:t>
            </a:r>
            <a:r>
              <a:rPr lang="az-Cyrl-AZ" b="1" dirty="0" smtClean="0">
                <a:latin typeface="رموز الرياضيات العربية"/>
                <a:cs typeface="رموز الرياضيات العربية"/>
              </a:rPr>
              <a:t>Ѕ</a:t>
            </a:r>
            <a:r>
              <a:rPr lang="ar-EG" b="1" dirty="0" smtClean="0"/>
              <a:t> </a:t>
            </a:r>
            <a:r>
              <a:rPr lang="ar-EG" b="1" dirty="0"/>
              <a:t>∩  </a:t>
            </a:r>
            <a:r>
              <a:rPr lang="en-US" b="1" dirty="0" smtClean="0">
                <a:latin typeface="رموز الرياضيات العربية"/>
                <a:cs typeface="رموز الرياضيات العربية"/>
              </a:rPr>
              <a:t>W</a:t>
            </a:r>
            <a:r>
              <a:rPr lang="ar-EG" b="1" dirty="0" smtClean="0"/>
              <a:t>    و </a:t>
            </a:r>
            <a:r>
              <a:rPr lang="ar-EG" b="1" dirty="0" err="1" smtClean="0"/>
              <a:t>إذكر</a:t>
            </a:r>
            <a:r>
              <a:rPr lang="ar-EG" b="1" dirty="0" smtClean="0"/>
              <a:t> ماذا تلاحظ   .  </a:t>
            </a:r>
            <a:endParaRPr lang="ar-EG" b="1" dirty="0"/>
          </a:p>
        </p:txBody>
      </p:sp>
      <p:cxnSp>
        <p:nvCxnSpPr>
          <p:cNvPr id="19" name="رابط مستقيم 18"/>
          <p:cNvCxnSpPr/>
          <p:nvPr/>
        </p:nvCxnSpPr>
        <p:spPr>
          <a:xfrm flipH="1">
            <a:off x="6052636" y="5125660"/>
            <a:ext cx="94448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رابط مستقيم 19"/>
          <p:cNvCxnSpPr/>
          <p:nvPr/>
        </p:nvCxnSpPr>
        <p:spPr>
          <a:xfrm flipH="1">
            <a:off x="5292080" y="5157192"/>
            <a:ext cx="21602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رابط مستقيم 21"/>
          <p:cNvCxnSpPr/>
          <p:nvPr/>
        </p:nvCxnSpPr>
        <p:spPr>
          <a:xfrm flipH="1">
            <a:off x="4644008" y="5157192"/>
            <a:ext cx="21602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مربع نص 22"/>
          <p:cNvSpPr txBox="1"/>
          <p:nvPr/>
        </p:nvSpPr>
        <p:spPr>
          <a:xfrm>
            <a:off x="107504" y="5795972"/>
            <a:ext cx="8604448" cy="36933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EG" b="1" dirty="0" smtClean="0"/>
              <a:t>   قارن </a:t>
            </a:r>
            <a:r>
              <a:rPr lang="ar-EG" b="1" dirty="0"/>
              <a:t>بين   ثم   </a:t>
            </a:r>
            <a:r>
              <a:rPr lang="ar-EG" b="1" dirty="0" smtClean="0"/>
              <a:t>(</a:t>
            </a:r>
            <a:r>
              <a:rPr lang="az-Cyrl-AZ" b="1" dirty="0" smtClean="0">
                <a:latin typeface="رموز الرياضيات العربية"/>
                <a:cs typeface="رموز الرياضيات العربية"/>
              </a:rPr>
              <a:t>Ѕ</a:t>
            </a:r>
            <a:r>
              <a:rPr lang="ar-EG" b="1" dirty="0" smtClean="0"/>
              <a:t> </a:t>
            </a:r>
            <a:r>
              <a:rPr lang="ar-EG" b="1" dirty="0"/>
              <a:t>∩  </a:t>
            </a:r>
            <a:r>
              <a:rPr lang="en-US" b="1" dirty="0" smtClean="0">
                <a:latin typeface="رموز الرياضيات العربية"/>
                <a:cs typeface="رموز الرياضيات العربية"/>
              </a:rPr>
              <a:t>W</a:t>
            </a:r>
            <a:r>
              <a:rPr lang="ar-EG" b="1" dirty="0" smtClean="0"/>
              <a:t>)    </a:t>
            </a:r>
            <a:r>
              <a:rPr lang="ar-EG" b="1" dirty="0"/>
              <a:t>، </a:t>
            </a:r>
            <a:r>
              <a:rPr lang="az-Cyrl-AZ" b="1" dirty="0" smtClean="0">
                <a:latin typeface="رموز الرياضيات العربية"/>
                <a:cs typeface="رموز الرياضيات العربية"/>
              </a:rPr>
              <a:t>Ѕ</a:t>
            </a:r>
            <a:r>
              <a:rPr lang="ar-EG" b="1" dirty="0" smtClean="0"/>
              <a:t> </a:t>
            </a:r>
            <a:r>
              <a:rPr lang="ar-EG" b="1" dirty="0"/>
              <a:t>∪   </a:t>
            </a:r>
            <a:r>
              <a:rPr lang="en-US" b="1" dirty="0" smtClean="0">
                <a:latin typeface="رموز الرياضيات العربية"/>
                <a:cs typeface="رموز الرياضيات العربية"/>
              </a:rPr>
              <a:t>W</a:t>
            </a:r>
            <a:r>
              <a:rPr lang="ar-EG" b="1" dirty="0" smtClean="0"/>
              <a:t>       </a:t>
            </a:r>
            <a:endParaRPr lang="ar-EG" b="1" dirty="0"/>
          </a:p>
        </p:txBody>
      </p:sp>
      <p:cxnSp>
        <p:nvCxnSpPr>
          <p:cNvPr id="24" name="رابط مستقيم 23"/>
          <p:cNvCxnSpPr/>
          <p:nvPr/>
        </p:nvCxnSpPr>
        <p:spPr>
          <a:xfrm flipH="1">
            <a:off x="6156176" y="5780554"/>
            <a:ext cx="94448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رابط مستقيم 24"/>
          <p:cNvCxnSpPr/>
          <p:nvPr/>
        </p:nvCxnSpPr>
        <p:spPr>
          <a:xfrm flipH="1">
            <a:off x="5436096" y="5877272"/>
            <a:ext cx="21602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رابط مستقيم 25"/>
          <p:cNvCxnSpPr/>
          <p:nvPr/>
        </p:nvCxnSpPr>
        <p:spPr>
          <a:xfrm flipH="1">
            <a:off x="4788024" y="5836796"/>
            <a:ext cx="21602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مستطيل 26"/>
          <p:cNvSpPr/>
          <p:nvPr/>
        </p:nvSpPr>
        <p:spPr>
          <a:xfrm>
            <a:off x="2915816" y="5805264"/>
            <a:ext cx="15921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EG" dirty="0"/>
              <a:t>و </a:t>
            </a:r>
            <a:r>
              <a:rPr lang="ar-EG" dirty="0" err="1"/>
              <a:t>إذكر</a:t>
            </a:r>
            <a:r>
              <a:rPr lang="ar-EG" dirty="0"/>
              <a:t> ماذا تلاحظ </a:t>
            </a:r>
          </a:p>
        </p:txBody>
      </p:sp>
    </p:spTree>
    <p:extLst>
      <p:ext uri="{BB962C8B-B14F-4D97-AF65-F5344CB8AC3E}">
        <p14:creationId xmlns:p14="http://schemas.microsoft.com/office/powerpoint/2010/main" val="375976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4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18" grpId="0" animBg="1"/>
      <p:bldP spid="23" grpId="0" animBg="1"/>
      <p:bldP spid="2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763688" y="44624"/>
            <a:ext cx="5184576" cy="83099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EG" sz="4800" b="1" dirty="0" smtClean="0">
                <a:solidFill>
                  <a:srgbClr val="FF0000"/>
                </a:solidFill>
              </a:rPr>
              <a:t>الاجابة</a:t>
            </a:r>
            <a:endParaRPr lang="ar-EG" sz="4800" b="1" dirty="0">
              <a:solidFill>
                <a:srgbClr val="FF0000"/>
              </a:solidFill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6338" y="764704"/>
            <a:ext cx="6791325" cy="72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ربع نص 2"/>
          <p:cNvSpPr txBox="1"/>
          <p:nvPr/>
        </p:nvSpPr>
        <p:spPr>
          <a:xfrm>
            <a:off x="1331640" y="1412776"/>
            <a:ext cx="6480720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EG" sz="2800" b="1" dirty="0" smtClean="0">
                <a:latin typeface="رموز الرياضيات العربية"/>
                <a:cs typeface="رموز الرياضيات العربية"/>
              </a:rPr>
              <a:t>  </a:t>
            </a:r>
            <a:r>
              <a:rPr lang="az-Cyrl-AZ" sz="2800" b="1" dirty="0" smtClean="0">
                <a:latin typeface="رموز الرياضيات العربية"/>
                <a:cs typeface="رموز الرياضيات العربية"/>
              </a:rPr>
              <a:t>Ѕ</a:t>
            </a:r>
            <a:r>
              <a:rPr lang="ar-EG" sz="2800" b="1" dirty="0" smtClean="0">
                <a:latin typeface="رموز الرياضيات العربية"/>
                <a:cs typeface="رموز الرياضيات العربية"/>
              </a:rPr>
              <a:t>  = { 1 ، 3 ، 5 , 7 , 8 ، 9 }</a:t>
            </a:r>
            <a:endParaRPr lang="ar-EG" sz="2800" b="1" dirty="0"/>
          </a:p>
        </p:txBody>
      </p:sp>
      <p:cxnSp>
        <p:nvCxnSpPr>
          <p:cNvPr id="5" name="رابط مستقيم 4"/>
          <p:cNvCxnSpPr/>
          <p:nvPr/>
        </p:nvCxnSpPr>
        <p:spPr>
          <a:xfrm flipH="1">
            <a:off x="7236296" y="1556792"/>
            <a:ext cx="28803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مربع نص 7"/>
          <p:cNvSpPr txBox="1"/>
          <p:nvPr/>
        </p:nvSpPr>
        <p:spPr>
          <a:xfrm>
            <a:off x="1331640" y="1988840"/>
            <a:ext cx="6480720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EG" sz="2800" b="1" dirty="0" smtClean="0">
                <a:latin typeface="رموز الرياضيات العربية"/>
                <a:cs typeface="رموز الرياضيات العربية"/>
              </a:rPr>
              <a:t> </a:t>
            </a:r>
            <a:r>
              <a:rPr lang="en-US" sz="2800" b="1" dirty="0" smtClean="0">
                <a:latin typeface="رموز الرياضيات العربية"/>
                <a:cs typeface="رموز الرياضيات العربية"/>
              </a:rPr>
              <a:t>W</a:t>
            </a:r>
            <a:r>
              <a:rPr lang="ar-EG" sz="2800" b="1" dirty="0" smtClean="0">
                <a:latin typeface="رموز الرياضيات العربية"/>
                <a:cs typeface="رموز الرياضيات العربية"/>
              </a:rPr>
              <a:t> = { 0 ، 5 ،6, 7 , 8 ، 9 }</a:t>
            </a:r>
            <a:endParaRPr lang="ar-EG" sz="2800" b="1" dirty="0"/>
          </a:p>
        </p:txBody>
      </p:sp>
      <p:cxnSp>
        <p:nvCxnSpPr>
          <p:cNvPr id="9" name="رابط مستقيم 8"/>
          <p:cNvCxnSpPr/>
          <p:nvPr/>
        </p:nvCxnSpPr>
        <p:spPr>
          <a:xfrm flipH="1">
            <a:off x="7236296" y="2132856"/>
            <a:ext cx="288032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مربع نص 6"/>
          <p:cNvSpPr txBox="1"/>
          <p:nvPr/>
        </p:nvSpPr>
        <p:spPr>
          <a:xfrm>
            <a:off x="737574" y="2564904"/>
            <a:ext cx="7740860" cy="52322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EG" sz="2800" dirty="0" smtClean="0">
                <a:latin typeface="رموز الرياضيات العربية"/>
                <a:cs typeface="رموز الرياضيات العربية"/>
              </a:rPr>
              <a:t>       </a:t>
            </a:r>
            <a:r>
              <a:rPr lang="az-Cyrl-AZ" sz="2800" dirty="0" smtClean="0">
                <a:latin typeface="رموز الرياضيات العربية"/>
                <a:cs typeface="رموز الرياضيات العربية"/>
              </a:rPr>
              <a:t>Ѕ</a:t>
            </a:r>
            <a:r>
              <a:rPr lang="ar-EG" sz="2800" dirty="0" smtClean="0">
                <a:latin typeface="رموز الرياضيات العربية"/>
                <a:cs typeface="رموز الرياضيات العربية"/>
              </a:rPr>
              <a:t>   </a:t>
            </a:r>
            <a:r>
              <a:rPr lang="az-Cyrl-AZ" sz="2800" dirty="0" smtClean="0">
                <a:latin typeface="رموز الرياضيات العربية"/>
                <a:cs typeface="رموز الرياضيات العربية"/>
              </a:rPr>
              <a:t>С</a:t>
            </a:r>
            <a:r>
              <a:rPr lang="ar-EG" sz="2800" dirty="0" smtClean="0">
                <a:latin typeface="رموز الرياضيات العربية"/>
                <a:cs typeface="رموز الرياضيات العربية"/>
              </a:rPr>
              <a:t>  </a:t>
            </a:r>
            <a:r>
              <a:rPr lang="en-US" sz="2800" dirty="0" smtClean="0">
                <a:latin typeface="رموز الرياضيات العربية"/>
                <a:cs typeface="رموز الرياضيات العربية"/>
              </a:rPr>
              <a:t>W</a:t>
            </a:r>
            <a:r>
              <a:rPr lang="ar-EG" sz="2800" dirty="0" smtClean="0">
                <a:latin typeface="رموز الرياضيات العربية"/>
                <a:cs typeface="رموز الرياضيات العربية"/>
              </a:rPr>
              <a:t>  =  {  0 ، 1 , 2 ، 3 ، 4 ، 6 } </a:t>
            </a:r>
            <a:endParaRPr lang="ar-EG" sz="2800" dirty="0"/>
          </a:p>
        </p:txBody>
      </p:sp>
      <p:sp>
        <p:nvSpPr>
          <p:cNvPr id="12" name="مربع نص 11"/>
          <p:cNvSpPr txBox="1"/>
          <p:nvPr/>
        </p:nvSpPr>
        <p:spPr>
          <a:xfrm>
            <a:off x="611560" y="3121804"/>
            <a:ext cx="7848872" cy="52322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EG" sz="2800" dirty="0" smtClean="0">
                <a:latin typeface="رموز الرياضيات العربية"/>
                <a:cs typeface="رموز الرياضيات العربية"/>
              </a:rPr>
              <a:t>       </a:t>
            </a:r>
            <a:r>
              <a:rPr lang="az-Cyrl-AZ" sz="2800" dirty="0" smtClean="0">
                <a:latin typeface="رموز الرياضيات العربية"/>
                <a:cs typeface="رموز الرياضيات العربية"/>
              </a:rPr>
              <a:t>Ѕ</a:t>
            </a:r>
            <a:r>
              <a:rPr lang="ar-EG" sz="2800" dirty="0" smtClean="0">
                <a:latin typeface="رموز الرياضيات العربية"/>
                <a:cs typeface="رموز الرياضيات العربية"/>
              </a:rPr>
              <a:t>   </a:t>
            </a:r>
            <a:r>
              <a:rPr lang="en-US" sz="2800" dirty="0" smtClean="0">
                <a:latin typeface="رموز الرياضيات العربية"/>
                <a:cs typeface="رموز الرياضيات العربية"/>
              </a:rPr>
              <a:t>B</a:t>
            </a:r>
            <a:r>
              <a:rPr lang="ar-EG" sz="2800" dirty="0" smtClean="0">
                <a:latin typeface="رموز الرياضيات العربية"/>
                <a:cs typeface="رموز الرياضيات العربية"/>
              </a:rPr>
              <a:t>  </a:t>
            </a:r>
            <a:r>
              <a:rPr lang="en-US" sz="2800" dirty="0" smtClean="0">
                <a:latin typeface="رموز الرياضيات العربية"/>
                <a:cs typeface="رموز الرياضيات العربية"/>
              </a:rPr>
              <a:t>W</a:t>
            </a:r>
            <a:r>
              <a:rPr lang="ar-EG" sz="2800" dirty="0" smtClean="0">
                <a:latin typeface="رموز الرياضيات العربية"/>
                <a:cs typeface="رموز الرياضيات العربية"/>
              </a:rPr>
              <a:t>  =  {2 ، 4 } </a:t>
            </a:r>
            <a:endParaRPr lang="ar-EG" sz="2800" dirty="0"/>
          </a:p>
        </p:txBody>
      </p:sp>
      <p:sp>
        <p:nvSpPr>
          <p:cNvPr id="13" name="مربع نص 12"/>
          <p:cNvSpPr txBox="1"/>
          <p:nvPr/>
        </p:nvSpPr>
        <p:spPr>
          <a:xfrm>
            <a:off x="323528" y="3769876"/>
            <a:ext cx="7848872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EG" sz="2800" dirty="0" smtClean="0">
                <a:latin typeface="رموز الرياضيات العربية"/>
                <a:cs typeface="رموز الرياضيات العربية"/>
              </a:rPr>
              <a:t>       </a:t>
            </a:r>
            <a:r>
              <a:rPr lang="az-Cyrl-AZ" sz="2800" dirty="0" smtClean="0">
                <a:latin typeface="رموز الرياضيات العربية"/>
                <a:cs typeface="رموز الرياضيات العربية"/>
              </a:rPr>
              <a:t>Ѕ</a:t>
            </a:r>
            <a:r>
              <a:rPr lang="ar-EG" sz="2800" dirty="0" smtClean="0">
                <a:latin typeface="رموز الرياضيات العربية"/>
                <a:cs typeface="رموز الرياضيات العربية"/>
              </a:rPr>
              <a:t>   </a:t>
            </a:r>
            <a:r>
              <a:rPr lang="az-Cyrl-AZ" sz="2800" dirty="0" smtClean="0">
                <a:latin typeface="رموز الرياضيات العربية"/>
                <a:cs typeface="رموز الرياضيات العربية"/>
              </a:rPr>
              <a:t>С</a:t>
            </a:r>
            <a:r>
              <a:rPr lang="ar-EG" sz="2800" dirty="0" smtClean="0">
                <a:latin typeface="رموز الرياضيات العربية"/>
                <a:cs typeface="رموز الرياضيات العربية"/>
              </a:rPr>
              <a:t>  </a:t>
            </a:r>
            <a:r>
              <a:rPr lang="en-US" sz="2800" dirty="0" smtClean="0">
                <a:latin typeface="رموز الرياضيات العربية"/>
                <a:cs typeface="رموز الرياضيات العربية"/>
              </a:rPr>
              <a:t>W</a:t>
            </a:r>
            <a:r>
              <a:rPr lang="ar-EG" sz="2800" dirty="0" smtClean="0">
                <a:latin typeface="رموز الرياضيات العربية"/>
                <a:cs typeface="رموز الرياضيات العربية"/>
              </a:rPr>
              <a:t>  =  {  0 ، 1 , 5 ، 3 ، 7 ، 6،8 ،9 } </a:t>
            </a:r>
            <a:endParaRPr lang="ar-EG" sz="2800" dirty="0"/>
          </a:p>
        </p:txBody>
      </p:sp>
      <p:cxnSp>
        <p:nvCxnSpPr>
          <p:cNvPr id="14" name="رابط مستقيم 13"/>
          <p:cNvCxnSpPr/>
          <p:nvPr/>
        </p:nvCxnSpPr>
        <p:spPr>
          <a:xfrm flipH="1">
            <a:off x="7020272" y="3933056"/>
            <a:ext cx="28803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رابط مستقيم 14"/>
          <p:cNvCxnSpPr/>
          <p:nvPr/>
        </p:nvCxnSpPr>
        <p:spPr>
          <a:xfrm flipH="1">
            <a:off x="5868144" y="3933056"/>
            <a:ext cx="28803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مربع نص 15"/>
          <p:cNvSpPr txBox="1"/>
          <p:nvPr/>
        </p:nvSpPr>
        <p:spPr>
          <a:xfrm>
            <a:off x="683568" y="5066020"/>
            <a:ext cx="7848872" cy="52322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EG" sz="2800" dirty="0" smtClean="0">
                <a:latin typeface="رموز الرياضيات العربية"/>
                <a:cs typeface="رموز الرياضيات العربية"/>
              </a:rPr>
              <a:t>       </a:t>
            </a:r>
            <a:r>
              <a:rPr lang="az-Cyrl-AZ" sz="2800" dirty="0" smtClean="0">
                <a:latin typeface="رموز الرياضيات العربية"/>
                <a:cs typeface="رموز الرياضيات العربية"/>
              </a:rPr>
              <a:t>Ѕ</a:t>
            </a:r>
            <a:r>
              <a:rPr lang="ar-EG" sz="2800" dirty="0" smtClean="0">
                <a:latin typeface="رموز الرياضيات العربية"/>
                <a:cs typeface="رموز الرياضيات العربية"/>
              </a:rPr>
              <a:t>   </a:t>
            </a:r>
            <a:r>
              <a:rPr lang="en-US" sz="2800" dirty="0" smtClean="0">
                <a:latin typeface="رموز الرياضيات العربية"/>
                <a:cs typeface="رموز الرياضيات العربية"/>
              </a:rPr>
              <a:t>B</a:t>
            </a:r>
            <a:r>
              <a:rPr lang="ar-EG" sz="2800" dirty="0" smtClean="0">
                <a:latin typeface="رموز الرياضيات العربية"/>
                <a:cs typeface="رموز الرياضيات العربية"/>
              </a:rPr>
              <a:t> </a:t>
            </a:r>
            <a:r>
              <a:rPr lang="en-US" sz="2800" dirty="0" smtClean="0">
                <a:latin typeface="رموز الرياضيات العربية"/>
                <a:cs typeface="رموز الرياضيات العربية"/>
              </a:rPr>
              <a:t>W</a:t>
            </a:r>
            <a:r>
              <a:rPr lang="ar-EG" sz="2800" dirty="0" smtClean="0">
                <a:latin typeface="رموز الرياضيات العربية"/>
                <a:cs typeface="رموز الرياضيات العربية"/>
              </a:rPr>
              <a:t>  =  {5 ، 7 ، 8 ،9 } </a:t>
            </a:r>
            <a:endParaRPr lang="ar-EG" sz="2800" dirty="0"/>
          </a:p>
        </p:txBody>
      </p:sp>
      <p:cxnSp>
        <p:nvCxnSpPr>
          <p:cNvPr id="17" name="رابط مستقيم 16"/>
          <p:cNvCxnSpPr/>
          <p:nvPr/>
        </p:nvCxnSpPr>
        <p:spPr>
          <a:xfrm flipH="1">
            <a:off x="7452320" y="5229200"/>
            <a:ext cx="28803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رابط مستقيم 17"/>
          <p:cNvCxnSpPr/>
          <p:nvPr/>
        </p:nvCxnSpPr>
        <p:spPr>
          <a:xfrm flipH="1">
            <a:off x="6372200" y="5229200"/>
            <a:ext cx="28803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مربع نص 18"/>
          <p:cNvSpPr txBox="1"/>
          <p:nvPr/>
        </p:nvSpPr>
        <p:spPr>
          <a:xfrm>
            <a:off x="791580" y="5714092"/>
            <a:ext cx="7740860" cy="52322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EG" sz="2800" dirty="0" smtClean="0">
                <a:latin typeface="رموز الرياضيات العربية"/>
                <a:cs typeface="رموز الرياضيات العربية"/>
              </a:rPr>
              <a:t>       </a:t>
            </a:r>
            <a:r>
              <a:rPr lang="az-Cyrl-AZ" sz="2800" dirty="0" smtClean="0">
                <a:latin typeface="رموز الرياضيات العربية"/>
                <a:cs typeface="رموز الرياضيات العربية"/>
              </a:rPr>
              <a:t>Ѕ</a:t>
            </a:r>
            <a:r>
              <a:rPr lang="ar-EG" sz="2800" dirty="0" smtClean="0">
                <a:latin typeface="رموز الرياضيات العربية"/>
                <a:cs typeface="رموز الرياضيات العربية"/>
              </a:rPr>
              <a:t>   </a:t>
            </a:r>
            <a:r>
              <a:rPr lang="az-Cyrl-AZ" sz="2800" dirty="0" smtClean="0">
                <a:latin typeface="رموز الرياضيات العربية"/>
                <a:cs typeface="رموز الرياضيات العربية"/>
              </a:rPr>
              <a:t>С</a:t>
            </a:r>
            <a:r>
              <a:rPr lang="ar-EG" sz="2800" dirty="0" smtClean="0">
                <a:latin typeface="رموز الرياضيات العربية"/>
                <a:cs typeface="رموز الرياضيات العربية"/>
              </a:rPr>
              <a:t>  </a:t>
            </a:r>
            <a:r>
              <a:rPr lang="en-US" sz="2800" dirty="0" smtClean="0">
                <a:latin typeface="رموز الرياضيات العربية"/>
                <a:cs typeface="رموز الرياضيات العربية"/>
              </a:rPr>
              <a:t>W</a:t>
            </a:r>
            <a:r>
              <a:rPr lang="ar-EG" sz="2800" dirty="0" smtClean="0">
                <a:latin typeface="رموز الرياضيات العربية"/>
                <a:cs typeface="رموز الرياضيات العربية"/>
              </a:rPr>
              <a:t>  =  {5، </a:t>
            </a:r>
            <a:r>
              <a:rPr lang="ar-EG" sz="2800" dirty="0">
                <a:latin typeface="رموز الرياضيات العربية"/>
                <a:cs typeface="رموز الرياضيات العربية"/>
              </a:rPr>
              <a:t>7 ، 8 ،9 } </a:t>
            </a:r>
            <a:endParaRPr lang="ar-EG" sz="2800" dirty="0"/>
          </a:p>
        </p:txBody>
      </p:sp>
      <p:cxnSp>
        <p:nvCxnSpPr>
          <p:cNvPr id="6" name="رابط مستقيم 5"/>
          <p:cNvCxnSpPr/>
          <p:nvPr/>
        </p:nvCxnSpPr>
        <p:spPr>
          <a:xfrm flipH="1">
            <a:off x="6084168" y="5877272"/>
            <a:ext cx="187220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مربع نص 19"/>
          <p:cNvSpPr txBox="1"/>
          <p:nvPr/>
        </p:nvSpPr>
        <p:spPr>
          <a:xfrm>
            <a:off x="611560" y="4345940"/>
            <a:ext cx="7848872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EG" sz="2800" dirty="0" smtClean="0">
                <a:latin typeface="رموز الرياضيات العربية"/>
                <a:cs typeface="رموز الرياضيات العربية"/>
              </a:rPr>
              <a:t>       </a:t>
            </a:r>
            <a:r>
              <a:rPr lang="az-Cyrl-AZ" sz="2800" dirty="0" smtClean="0">
                <a:latin typeface="رموز الرياضيات العربية"/>
                <a:cs typeface="رموز الرياضيات العربية"/>
              </a:rPr>
              <a:t>Ѕ</a:t>
            </a:r>
            <a:r>
              <a:rPr lang="ar-EG" sz="2800" dirty="0" smtClean="0">
                <a:latin typeface="رموز الرياضيات العربية"/>
                <a:cs typeface="رموز الرياضيات العربية"/>
              </a:rPr>
              <a:t>   </a:t>
            </a:r>
            <a:r>
              <a:rPr lang="en-US" sz="2800" dirty="0" smtClean="0">
                <a:latin typeface="رموز الرياضيات العربية"/>
                <a:cs typeface="رموز الرياضيات العربية"/>
              </a:rPr>
              <a:t>B</a:t>
            </a:r>
            <a:r>
              <a:rPr lang="ar-EG" sz="2800" dirty="0" smtClean="0">
                <a:latin typeface="رموز الرياضيات العربية"/>
                <a:cs typeface="رموز الرياضيات العربية"/>
              </a:rPr>
              <a:t>  </a:t>
            </a:r>
            <a:r>
              <a:rPr lang="en-US" sz="2800" dirty="0" smtClean="0">
                <a:latin typeface="رموز الرياضيات العربية"/>
                <a:cs typeface="رموز الرياضيات العربية"/>
              </a:rPr>
              <a:t>W</a:t>
            </a:r>
            <a:r>
              <a:rPr lang="ar-EG" sz="2800" dirty="0" smtClean="0">
                <a:latin typeface="رموز الرياضيات العربية"/>
                <a:cs typeface="رموز الرياضيات العربية"/>
              </a:rPr>
              <a:t>  =  {0، </a:t>
            </a:r>
            <a:r>
              <a:rPr lang="ar-EG" sz="2800" dirty="0">
                <a:latin typeface="رموز الرياضيات العربية"/>
                <a:cs typeface="رموز الرياضيات العربية"/>
              </a:rPr>
              <a:t>1 , 5 ، 3 ، 7 ، 6،8 ،9 } </a:t>
            </a:r>
            <a:endParaRPr lang="ar-EG" sz="2800" dirty="0"/>
          </a:p>
        </p:txBody>
      </p:sp>
      <p:cxnSp>
        <p:nvCxnSpPr>
          <p:cNvPr id="11" name="رابط مستقيم 10"/>
          <p:cNvCxnSpPr/>
          <p:nvPr/>
        </p:nvCxnSpPr>
        <p:spPr>
          <a:xfrm flipH="1">
            <a:off x="6084168" y="4509120"/>
            <a:ext cx="1584176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2721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8" grpId="0" animBg="1"/>
      <p:bldP spid="7" grpId="0" animBg="1"/>
      <p:bldP spid="12" grpId="0" animBg="1"/>
      <p:bldP spid="13" grpId="0" animBg="1"/>
      <p:bldP spid="16" grpId="0" animBg="1"/>
      <p:bldP spid="19" grpId="0" animBg="1"/>
      <p:bldP spid="2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3851275" y="404813"/>
            <a:ext cx="4824413" cy="408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endParaRPr lang="en-US">
              <a:solidFill>
                <a:prstClr val="black"/>
              </a:solidFill>
              <a:latin typeface="Arial" pitchFamily="34" charset="0"/>
            </a:endParaRPr>
          </a:p>
          <a:p>
            <a:pPr eaLnBrk="1" hangingPunct="1"/>
            <a:endParaRPr lang="en-US">
              <a:solidFill>
                <a:prstClr val="black"/>
              </a:solidFill>
              <a:latin typeface="Arial" pitchFamily="34" charset="0"/>
            </a:endParaRPr>
          </a:p>
          <a:p>
            <a:pPr eaLnBrk="1" hangingPunct="1"/>
            <a:endParaRPr lang="en-US">
              <a:solidFill>
                <a:prstClr val="black"/>
              </a:solidFill>
              <a:latin typeface="Arial" pitchFamily="34" charset="0"/>
            </a:endParaRPr>
          </a:p>
          <a:p>
            <a:pPr eaLnBrk="1" hangingPunct="1"/>
            <a:endParaRPr lang="en-US">
              <a:solidFill>
                <a:prstClr val="black"/>
              </a:solidFill>
              <a:latin typeface="Arial" pitchFamily="34" charset="0"/>
            </a:endParaRPr>
          </a:p>
          <a:p>
            <a:pPr eaLnBrk="1" hangingPunct="1"/>
            <a:endParaRPr lang="en-US">
              <a:solidFill>
                <a:prstClr val="black"/>
              </a:solidFill>
              <a:latin typeface="Arial" pitchFamily="34" charset="0"/>
            </a:endParaRPr>
          </a:p>
          <a:p>
            <a:pPr eaLnBrk="1" hangingPunct="1"/>
            <a:endParaRPr lang="en-US">
              <a:solidFill>
                <a:prstClr val="black"/>
              </a:solidFill>
              <a:latin typeface="Arial" pitchFamily="34" charset="0"/>
            </a:endParaRPr>
          </a:p>
          <a:p>
            <a:pPr eaLnBrk="1" hangingPunct="1"/>
            <a:endParaRPr lang="en-US">
              <a:solidFill>
                <a:prstClr val="black"/>
              </a:solidFill>
              <a:latin typeface="Arial" pitchFamily="34" charset="0"/>
            </a:endParaRPr>
          </a:p>
          <a:p>
            <a:pPr eaLnBrk="1" hangingPunct="1"/>
            <a:endParaRPr lang="en-US">
              <a:solidFill>
                <a:prstClr val="black"/>
              </a:solidFill>
              <a:latin typeface="Arial" pitchFamily="34" charset="0"/>
            </a:endParaRPr>
          </a:p>
          <a:p>
            <a:pPr eaLnBrk="1" hangingPunct="1"/>
            <a:endParaRPr lang="en-US">
              <a:solidFill>
                <a:prstClr val="black"/>
              </a:solidFill>
              <a:latin typeface="Arial" pitchFamily="34" charset="0"/>
            </a:endParaRPr>
          </a:p>
          <a:p>
            <a:pPr eaLnBrk="1" hangingPunct="1"/>
            <a:endParaRPr lang="en-US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3492500" y="981075"/>
            <a:ext cx="4679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endParaRPr lang="en-US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9" name="Text Box 42"/>
          <p:cNvSpPr txBox="1">
            <a:spLocks noChangeArrowheads="1"/>
          </p:cNvSpPr>
          <p:nvPr/>
        </p:nvSpPr>
        <p:spPr bwMode="auto">
          <a:xfrm>
            <a:off x="1258888" y="2060575"/>
            <a:ext cx="7200900" cy="708025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dist="35921" dir="2700000" algn="ctr" rotWithShape="0">
              <a:schemeClr val="bg2">
                <a:alpha val="79999"/>
              </a:schemeClr>
            </a:outerShdw>
          </a:effectLst>
          <a:extLs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r>
              <a:rPr lang="ar-KW" sz="4000">
                <a:solidFill>
                  <a:srgbClr val="C0504D"/>
                </a:solidFill>
                <a:latin typeface="Arial" pitchFamily="34" charset="0"/>
              </a:rPr>
              <a:t>كراسة التمارين صفحة 10 + 11</a:t>
            </a:r>
          </a:p>
        </p:txBody>
      </p:sp>
      <p:sp>
        <p:nvSpPr>
          <p:cNvPr id="12" name="AutoShape 4"/>
          <p:cNvSpPr>
            <a:spLocks noChangeArrowheads="1"/>
          </p:cNvSpPr>
          <p:nvPr/>
        </p:nvSpPr>
        <p:spPr bwMode="auto">
          <a:xfrm>
            <a:off x="5364163" y="188913"/>
            <a:ext cx="2951162" cy="1584325"/>
          </a:xfrm>
          <a:prstGeom prst="cloudCallout">
            <a:avLst>
              <a:gd name="adj1" fmla="val -70310"/>
              <a:gd name="adj2" fmla="val 41185"/>
            </a:avLst>
          </a:prstGeom>
          <a:solidFill>
            <a:srgbClr val="FFCC99"/>
          </a:solidFill>
          <a:ln w="38100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>
                <a:alpha val="79999"/>
              </a:schemeClr>
            </a:outerShdw>
          </a:effectLst>
        </p:spPr>
        <p:txBody>
          <a:bodyPr/>
          <a:lstStyle/>
          <a:p>
            <a:pPr algn="ctr">
              <a:spcBef>
                <a:spcPct val="0"/>
              </a:spcBef>
            </a:pPr>
            <a:r>
              <a:rPr lang="ar-SA" sz="5400" b="1">
                <a:solidFill>
                  <a:srgbClr val="FF0000"/>
                </a:solidFill>
                <a:latin typeface="Arial" pitchFamily="34" charset="0"/>
              </a:rPr>
              <a:t>ال</a:t>
            </a:r>
            <a:r>
              <a:rPr lang="ar-KW" sz="5400" b="1">
                <a:solidFill>
                  <a:srgbClr val="FF0000"/>
                </a:solidFill>
                <a:latin typeface="Arial" pitchFamily="34" charset="0"/>
              </a:rPr>
              <a:t>تطبيق</a:t>
            </a:r>
            <a:endParaRPr lang="en-US" sz="5400" b="1">
              <a:solidFill>
                <a:srgbClr val="FF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9158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626" name="Picture 2" descr="j02819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202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4627" name="WordArt 3"/>
          <p:cNvSpPr>
            <a:spLocks noChangeArrowheads="1" noChangeShapeType="1" noTextEdit="1"/>
          </p:cNvSpPr>
          <p:nvPr/>
        </p:nvSpPr>
        <p:spPr bwMode="auto">
          <a:xfrm>
            <a:off x="1116013" y="1268413"/>
            <a:ext cx="6696075" cy="360045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ar-EG" sz="3600" kern="1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9900"/>
                </a:solidFill>
                <a:latin typeface="Arial Black"/>
              </a:rPr>
              <a:t>مع تحيات قســم الرياضيات</a:t>
            </a:r>
          </a:p>
        </p:txBody>
      </p:sp>
      <p:sp>
        <p:nvSpPr>
          <p:cNvPr id="154628" name="AutoShape 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629400" y="6248400"/>
            <a:ext cx="228600" cy="304800"/>
          </a:xfrm>
          <a:prstGeom prst="downArrowCallout">
            <a:avLst>
              <a:gd name="adj1" fmla="val 25000"/>
              <a:gd name="adj2" fmla="val 25000"/>
              <a:gd name="adj3" fmla="val 22222"/>
              <a:gd name="adj4" fmla="val 66667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ar-EG" smtClean="0">
              <a:solidFill>
                <a:srgbClr val="EAEAEA"/>
              </a:solidFill>
            </a:endParaRPr>
          </a:p>
        </p:txBody>
      </p:sp>
      <p:pic>
        <p:nvPicPr>
          <p:cNvPr id="154629" name="LAZYRN.WAV">
            <a:hlinkClick r:id="" action="ppaction://media"/>
            <a:hlinkHover r:id="" action="ppaction://ole?verb=0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3188" y="62198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51789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925" decel="100000"/>
                                        <p:tgtEl>
                                          <p:spTgt spid="1546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925" decel="100000"/>
                                        <p:tgtEl>
                                          <p:spTgt spid="15462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15462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925" fill="hold"/>
                                        <p:tgtEl>
                                          <p:spTgt spid="154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154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925" fill="hold"/>
                                        <p:tgtEl>
                                          <p:spTgt spid="154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154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5" presetID="3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0"/>
                                        <p:tgtEl>
                                          <p:spTgt spid="1546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1546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154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154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2" presetID="9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 C 0.012 -0.024  0.033 -0.05867  0.058 -0.05867  C 0.095 -0.05867  0.125 -0.02267  0.125 0.02267  C 0.125 0.03733  0.122 0.05067  0.116 0.06267  C 0.117 0.06267  0.0 0.24267  0.0 0.244  C 0.0 0.24267  -0.117 0.06267  -0.116 0.06267  C -0.122 0.05067  -0.125 0.03733  -0.125 0.02267  C -0.125 -0.02267  -0.095 -0.05867  -0.057 -0.05867  C -0.033 -0.05867  -0.012 -0.024  0.0 0.0  Z" pathEditMode="relative" ptsTypes="">
                                      <p:cBhvr>
                                        <p:cTn id="23" dur="5000" fill="hold"/>
                                        <p:tgtEl>
                                          <p:spTgt spid="1546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65176" fill="hold"/>
                                        <p:tgtEl>
                                          <p:spTgt spid="1546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4629"/>
                </p:tgtEl>
              </p:cMediaNode>
            </p:audio>
          </p:childTnLst>
        </p:cTn>
      </p:par>
    </p:tnLst>
    <p:bldLst>
      <p:bldP spid="154627" grpId="0" animBg="1"/>
      <p:bldP spid="154627" grpId="1" animBg="1"/>
      <p:bldP spid="154627" grpId="2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6" name="Oval 4"/>
          <p:cNvSpPr>
            <a:spLocks noChangeArrowheads="1"/>
          </p:cNvSpPr>
          <p:nvPr/>
        </p:nvSpPr>
        <p:spPr bwMode="auto">
          <a:xfrm>
            <a:off x="1692275" y="333375"/>
            <a:ext cx="5400675" cy="1295400"/>
          </a:xfrm>
          <a:prstGeom prst="ellipse">
            <a:avLst/>
          </a:prstGeom>
          <a:solidFill>
            <a:srgbClr val="66FF66"/>
          </a:solidFill>
          <a:ln w="38100" algn="ctr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>
                <a:alpha val="79999"/>
              </a:schemeClr>
            </a:outerShdw>
          </a:effec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ar-KW" sz="4800" b="1">
                <a:solidFill>
                  <a:srgbClr val="0000FF"/>
                </a:solidFill>
                <a:latin typeface="Arial" pitchFamily="34" charset="0"/>
              </a:rPr>
              <a:t>المصطلحات الاساسية</a:t>
            </a:r>
            <a:endParaRPr lang="en-US" sz="4800" b="1">
              <a:solidFill>
                <a:srgbClr val="0000FF"/>
              </a:solidFill>
              <a:latin typeface="Arial" pitchFamily="34" charset="0"/>
            </a:endParaRP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468313" y="1811640"/>
            <a:ext cx="8064500" cy="2369880"/>
            <a:chOff x="467544" y="1811797"/>
            <a:chExt cx="8064500" cy="2369311"/>
          </a:xfrm>
        </p:grpSpPr>
        <p:sp>
          <p:nvSpPr>
            <p:cNvPr id="6148" name="Text Box 5" descr="ورق صحف"/>
            <p:cNvSpPr txBox="1">
              <a:spLocks noChangeArrowheads="1"/>
            </p:cNvSpPr>
            <p:nvPr/>
          </p:nvSpPr>
          <p:spPr bwMode="auto">
            <a:xfrm>
              <a:off x="467544" y="1811797"/>
              <a:ext cx="8064500" cy="2369311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>
              <a:noFill/>
            </a:ln>
            <a:effectLst>
              <a:outerShdw dist="35921" dir="2700000" algn="ctr" rotWithShape="0">
                <a:schemeClr val="bg2">
                  <a:alpha val="79999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omic Sans MS" pitchFamily="66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omic Sans MS" pitchFamily="66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omic Sans MS" pitchFamily="66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omic Sans MS" pitchFamily="66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omic Sans MS" pitchFamily="66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  <a:cs typeface="Arial" pitchFamily="34" charset="0"/>
                </a:defRPr>
              </a:lvl9pPr>
            </a:lstStyle>
            <a:p>
              <a:pPr eaLnBrk="1" hangingPunct="1">
                <a:buFont typeface="Wingdings" pitchFamily="2" charset="2"/>
                <a:buChar char="q"/>
              </a:pPr>
              <a:r>
                <a:rPr lang="ar-KW" sz="3600" b="1" dirty="0">
                  <a:solidFill>
                    <a:srgbClr val="9900CC"/>
                  </a:solidFill>
                  <a:latin typeface="Arial" pitchFamily="34" charset="0"/>
                </a:rPr>
                <a:t> مجموعة جزئية</a:t>
              </a:r>
            </a:p>
            <a:p>
              <a:pPr eaLnBrk="1" hangingPunct="1">
                <a:buFont typeface="Wingdings" pitchFamily="2" charset="2"/>
                <a:buChar char="q"/>
              </a:pPr>
              <a:r>
                <a:rPr lang="ar-KW" sz="3600" b="1" dirty="0">
                  <a:solidFill>
                    <a:srgbClr val="9900CC"/>
                  </a:solidFill>
                  <a:latin typeface="Arial" pitchFamily="34" charset="0"/>
                </a:rPr>
                <a:t>ليست مجموعة جزئية</a:t>
              </a:r>
            </a:p>
            <a:p>
              <a:pPr eaLnBrk="1" hangingPunct="1">
                <a:buFont typeface="Wingdings" pitchFamily="2" charset="2"/>
                <a:buChar char="q"/>
              </a:pPr>
              <a:r>
                <a:rPr lang="ar-KW" sz="3600" b="1" dirty="0">
                  <a:solidFill>
                    <a:srgbClr val="9900CC"/>
                  </a:solidFill>
                  <a:latin typeface="Arial" pitchFamily="34" charset="0"/>
                </a:rPr>
                <a:t>مجموعة خالية </a:t>
              </a:r>
              <a:r>
                <a:rPr lang="en-US" sz="3600" b="1" dirty="0">
                  <a:latin typeface="Arial" pitchFamily="34" charset="0"/>
                </a:rPr>
                <a:t>Ø</a:t>
              </a:r>
              <a:endParaRPr lang="ar-KW" sz="3600" b="1" dirty="0">
                <a:latin typeface="Arial" pitchFamily="34" charset="0"/>
              </a:endParaRPr>
            </a:p>
            <a:p>
              <a:pPr eaLnBrk="1" hangingPunct="1">
                <a:buFont typeface="Wingdings" pitchFamily="2" charset="2"/>
                <a:buChar char="q"/>
              </a:pPr>
              <a:r>
                <a:rPr lang="ar-KW" sz="3600" b="1" dirty="0">
                  <a:solidFill>
                    <a:srgbClr val="9900CC"/>
                  </a:solidFill>
                  <a:latin typeface="Arial" pitchFamily="34" charset="0"/>
                </a:rPr>
                <a:t>مجموعات متساوية </a:t>
              </a:r>
              <a:r>
                <a:rPr lang="ar-EG" sz="3600" b="1" dirty="0" smtClean="0">
                  <a:solidFill>
                    <a:srgbClr val="9900CC"/>
                  </a:solidFill>
                  <a:latin typeface="Arial" pitchFamily="34" charset="0"/>
                </a:rPr>
                <a:t>  </a:t>
              </a:r>
              <a:r>
                <a:rPr lang="ar-EG" sz="4000" b="1" dirty="0" smtClean="0">
                  <a:latin typeface="Arial" pitchFamily="34" charset="0"/>
                </a:rPr>
                <a:t>=</a:t>
              </a:r>
              <a:endParaRPr lang="ar-KW" sz="4000" b="1" dirty="0">
                <a:latin typeface="Arial" pitchFamily="34" charset="0"/>
              </a:endParaRPr>
            </a:p>
          </p:txBody>
        </p:sp>
        <p:graphicFrame>
          <p:nvGraphicFramePr>
            <p:cNvPr id="6149" name="Object 2"/>
            <p:cNvGraphicFramePr>
              <a:graphicFrameLocks noChangeAspect="1"/>
            </p:cNvGraphicFramePr>
            <p:nvPr/>
          </p:nvGraphicFramePr>
          <p:xfrm>
            <a:off x="4932040" y="1844824"/>
            <a:ext cx="630238" cy="508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56" name="Equation" r:id="rId5" imgW="152268" imgH="152268" progId="Equation.3">
                    <p:embed/>
                  </p:oleObj>
                </mc:Choice>
                <mc:Fallback>
                  <p:oleObj name="Equation" r:id="rId5" imgW="152268" imgH="152268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32040" y="1844824"/>
                          <a:ext cx="630238" cy="508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6150" name="Group 8"/>
            <p:cNvGrpSpPr>
              <a:grpSpLocks/>
            </p:cNvGrpSpPr>
            <p:nvPr/>
          </p:nvGrpSpPr>
          <p:grpSpPr bwMode="auto">
            <a:xfrm>
              <a:off x="4211960" y="2708920"/>
              <a:ext cx="630238" cy="540000"/>
              <a:chOff x="2771800" y="2564904"/>
              <a:chExt cx="630238" cy="540000"/>
            </a:xfrm>
          </p:grpSpPr>
          <p:graphicFrame>
            <p:nvGraphicFramePr>
              <p:cNvPr id="6151" name="Object 3"/>
              <p:cNvGraphicFramePr>
                <a:graphicFrameLocks noChangeAspect="1"/>
              </p:cNvGraphicFramePr>
              <p:nvPr/>
            </p:nvGraphicFramePr>
            <p:xfrm>
              <a:off x="2771800" y="2564904"/>
              <a:ext cx="630238" cy="508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157" name="Equation" r:id="rId7" imgW="152268" imgH="152268" progId="Equation.3">
                      <p:embed/>
                    </p:oleObj>
                  </mc:Choice>
                  <mc:Fallback>
                    <p:oleObj name="Equation" r:id="rId7" imgW="152268" imgH="152268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771800" y="2564904"/>
                            <a:ext cx="630238" cy="5080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11" name="Straight Connector 10"/>
              <p:cNvCxnSpPr/>
              <p:nvPr/>
            </p:nvCxnSpPr>
            <p:spPr>
              <a:xfrm flipH="1">
                <a:off x="2916759" y="2564200"/>
                <a:ext cx="250825" cy="541208"/>
              </a:xfrm>
              <a:prstGeom prst="line">
                <a:avLst/>
              </a:prstGeom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3193977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61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61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61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19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6" name="Oval 4"/>
          <p:cNvSpPr>
            <a:spLocks noChangeArrowheads="1"/>
          </p:cNvSpPr>
          <p:nvPr/>
        </p:nvSpPr>
        <p:spPr bwMode="auto">
          <a:xfrm>
            <a:off x="3275013" y="333375"/>
            <a:ext cx="2736850" cy="1079500"/>
          </a:xfrm>
          <a:prstGeom prst="ellipse">
            <a:avLst/>
          </a:prstGeom>
          <a:solidFill>
            <a:srgbClr val="66FF66"/>
          </a:solidFill>
          <a:ln w="38100" algn="ctr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>
                <a:alpha val="79999"/>
              </a:schemeClr>
            </a:outerShdw>
          </a:effec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ar-SA" sz="4800" b="1">
                <a:solidFill>
                  <a:srgbClr val="0000FF"/>
                </a:solidFill>
                <a:latin typeface="Arial" pitchFamily="34" charset="0"/>
              </a:rPr>
              <a:t>الأهداف</a:t>
            </a:r>
            <a:endParaRPr lang="en-US" sz="4800" b="1">
              <a:solidFill>
                <a:srgbClr val="0000FF"/>
              </a:solidFill>
              <a:latin typeface="Arial" pitchFamily="34" charset="0"/>
            </a:endParaRPr>
          </a:p>
        </p:txBody>
      </p:sp>
      <p:sp>
        <p:nvSpPr>
          <p:cNvPr id="136197" name="Text Box 5" descr="ورق صحف"/>
          <p:cNvSpPr txBox="1">
            <a:spLocks noChangeArrowheads="1"/>
          </p:cNvSpPr>
          <p:nvPr/>
        </p:nvSpPr>
        <p:spPr bwMode="auto">
          <a:xfrm>
            <a:off x="539750" y="1557338"/>
            <a:ext cx="8064500" cy="64135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  <a:effectLst>
            <a:outerShdw dist="35921" dir="2700000" algn="ctr" rotWithShape="0">
              <a:schemeClr val="bg2">
                <a:alpha val="79999"/>
              </a:schemeClr>
            </a:outerShdw>
          </a:effectLst>
          <a:extLs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ar-SA" sz="3600" b="1">
                <a:solidFill>
                  <a:srgbClr val="9900CC"/>
                </a:solidFill>
                <a:latin typeface="Arial" pitchFamily="34" charset="0"/>
              </a:rPr>
              <a:t>أتوقع بعد نهاية الدرس أن يكون الطالب قادراً على أن</a:t>
            </a:r>
            <a:endParaRPr lang="en-US" sz="3600" b="1">
              <a:solidFill>
                <a:srgbClr val="9900CC"/>
              </a:solidFill>
              <a:latin typeface="Arial" pitchFamily="34" charset="0"/>
            </a:endParaRPr>
          </a:p>
        </p:txBody>
      </p:sp>
      <p:sp>
        <p:nvSpPr>
          <p:cNvPr id="136199" name="Text Box 7"/>
          <p:cNvSpPr txBox="1">
            <a:spLocks noChangeArrowheads="1"/>
          </p:cNvSpPr>
          <p:nvPr/>
        </p:nvSpPr>
        <p:spPr bwMode="auto">
          <a:xfrm>
            <a:off x="611188" y="2643188"/>
            <a:ext cx="8064500" cy="579437"/>
          </a:xfrm>
          <a:prstGeom prst="rect">
            <a:avLst/>
          </a:prstGeom>
          <a:solidFill>
            <a:srgbClr val="FFFF00"/>
          </a:solidFill>
          <a:ln w="38100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ar-KW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يكتب مجموعات بذكر عناصرها.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36200" name="Text Box 8"/>
          <p:cNvSpPr txBox="1">
            <a:spLocks noChangeArrowheads="1"/>
          </p:cNvSpPr>
          <p:nvPr/>
        </p:nvSpPr>
        <p:spPr bwMode="auto">
          <a:xfrm>
            <a:off x="684213" y="3570288"/>
            <a:ext cx="8064500" cy="584200"/>
          </a:xfrm>
          <a:prstGeom prst="rect">
            <a:avLst/>
          </a:prstGeom>
          <a:solidFill>
            <a:srgbClr val="FFFF00"/>
          </a:solidFill>
          <a:ln w="38100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ar-KW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يتعرف المجموعة الجزئية.</a:t>
            </a:r>
          </a:p>
        </p:txBody>
      </p:sp>
      <p:sp>
        <p:nvSpPr>
          <p:cNvPr id="136201" name="Text Box 9"/>
          <p:cNvSpPr txBox="1">
            <a:spLocks noChangeArrowheads="1"/>
          </p:cNvSpPr>
          <p:nvPr/>
        </p:nvSpPr>
        <p:spPr bwMode="auto">
          <a:xfrm>
            <a:off x="684213" y="4433888"/>
            <a:ext cx="8064500" cy="584200"/>
          </a:xfrm>
          <a:prstGeom prst="rect">
            <a:avLst/>
          </a:prstGeom>
          <a:solidFill>
            <a:srgbClr val="FFFF00"/>
          </a:solidFill>
          <a:ln w="38100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ar-KW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يكتب مجموعات جزئية من مجموعة معلومة.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36202" name="Text Box 10"/>
          <p:cNvSpPr txBox="1">
            <a:spLocks noChangeArrowheads="1"/>
          </p:cNvSpPr>
          <p:nvPr/>
        </p:nvSpPr>
        <p:spPr bwMode="auto">
          <a:xfrm>
            <a:off x="684213" y="5370513"/>
            <a:ext cx="8064500" cy="579437"/>
          </a:xfrm>
          <a:prstGeom prst="rect">
            <a:avLst/>
          </a:prstGeom>
          <a:solidFill>
            <a:srgbClr val="FFFF00"/>
          </a:solidFill>
          <a:ln w="38100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ar-KW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يتعرف متى تتساوى مجموعتان.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09877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6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36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136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136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136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2000"/>
                                        <p:tgtEl>
                                          <p:spTgt spid="136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196" grpId="0" animBg="1"/>
      <p:bldP spid="136197" grpId="0" animBg="1"/>
      <p:bldP spid="136199" grpId="0" animBg="1"/>
      <p:bldP spid="136200" grpId="0" animBg="1"/>
      <p:bldP spid="136201" grpId="0" animBg="1"/>
      <p:bldP spid="13620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20" name="AutoShape 4"/>
          <p:cNvSpPr>
            <a:spLocks noChangeArrowheads="1"/>
          </p:cNvSpPr>
          <p:nvPr/>
        </p:nvSpPr>
        <p:spPr bwMode="auto">
          <a:xfrm>
            <a:off x="1547813" y="333375"/>
            <a:ext cx="6840537" cy="1512888"/>
          </a:xfrm>
          <a:prstGeom prst="verticalScroll">
            <a:avLst>
              <a:gd name="adj" fmla="val 12500"/>
            </a:avLst>
          </a:prstGeom>
          <a:solidFill>
            <a:srgbClr val="FFFF99"/>
          </a:solidFill>
          <a:ln w="38100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>
                <a:alpha val="79999"/>
              </a:schemeClr>
            </a:outerShdw>
          </a:effec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ar-SA" sz="6600" b="1">
                <a:solidFill>
                  <a:srgbClr val="FF0000"/>
                </a:solidFill>
                <a:latin typeface="Arial" pitchFamily="34" charset="0"/>
              </a:rPr>
              <a:t>الوسائل المقترحة</a:t>
            </a:r>
            <a:endParaRPr lang="en-US" sz="6600" b="1">
              <a:solidFill>
                <a:srgbClr val="FF0000"/>
              </a:solidFill>
              <a:latin typeface="Arial" pitchFamily="34" charset="0"/>
            </a:endParaRPr>
          </a:p>
        </p:txBody>
      </p:sp>
      <p:sp>
        <p:nvSpPr>
          <p:cNvPr id="137221" name="Text Box 5"/>
          <p:cNvSpPr txBox="1">
            <a:spLocks noChangeArrowheads="1"/>
          </p:cNvSpPr>
          <p:nvPr/>
        </p:nvSpPr>
        <p:spPr bwMode="auto">
          <a:xfrm>
            <a:off x="611188" y="3860800"/>
            <a:ext cx="7848600" cy="1446213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dist="35921" dir="2700000" algn="ctr" rotWithShape="0">
              <a:schemeClr val="bg2">
                <a:alpha val="79999"/>
              </a:schemeClr>
            </a:outerShdw>
          </a:effectLst>
          <a:extLs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ar-KW" sz="4400" b="1">
                <a:solidFill>
                  <a:srgbClr val="002060"/>
                </a:solidFill>
                <a:latin typeface="Arial" pitchFamily="34" charset="0"/>
              </a:rPr>
              <a:t>ادوات التلميذ: </a:t>
            </a:r>
            <a:r>
              <a:rPr lang="ar-KW" sz="4400" b="1">
                <a:latin typeface="Arial" pitchFamily="34" charset="0"/>
              </a:rPr>
              <a:t>كتاب الطالب, سبورة ذاتية, كراسة التمارين</a:t>
            </a:r>
            <a:endParaRPr lang="en-US" sz="4400" b="1">
              <a:latin typeface="Arial" pitchFamily="34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611188" y="2205038"/>
            <a:ext cx="7848600" cy="1446212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dist="35921" dir="2700000" algn="ctr" rotWithShape="0">
              <a:schemeClr val="bg2">
                <a:alpha val="79999"/>
              </a:schemeClr>
            </a:outerShdw>
          </a:effectLst>
          <a:extLs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ar-KW" sz="4400" b="1">
                <a:solidFill>
                  <a:srgbClr val="002060"/>
                </a:solidFill>
                <a:latin typeface="Arial" pitchFamily="34" charset="0"/>
              </a:rPr>
              <a:t>ادوات المعلم: </a:t>
            </a:r>
            <a:r>
              <a:rPr lang="ar-SA" sz="4400" b="1">
                <a:latin typeface="Arial" pitchFamily="34" charset="0"/>
              </a:rPr>
              <a:t>جهاز العرض داتا شو</a:t>
            </a:r>
            <a:r>
              <a:rPr lang="ar-KW" sz="4400" b="1">
                <a:latin typeface="Arial" pitchFamily="34" charset="0"/>
              </a:rPr>
              <a:t>, بطاقات خاطفه</a:t>
            </a:r>
            <a:endParaRPr lang="en-US" sz="4400" b="1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055407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7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137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20" grpId="0" animBg="1"/>
      <p:bldP spid="137221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Text Box 5" descr="كرات"/>
          <p:cNvSpPr txBox="1">
            <a:spLocks noChangeArrowheads="1"/>
          </p:cNvSpPr>
          <p:nvPr/>
        </p:nvSpPr>
        <p:spPr bwMode="auto">
          <a:xfrm>
            <a:off x="1331913" y="1412875"/>
            <a:ext cx="6553200" cy="1754326"/>
          </a:xfrm>
          <a:prstGeom prst="rect">
            <a:avLst/>
          </a:prstGeom>
          <a:ln/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514350" indent="-5143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>
              <a:buFontTx/>
              <a:buAutoNum type="arabicParenR"/>
            </a:pPr>
            <a:r>
              <a:rPr lang="ar-KW" sz="3600" b="1" dirty="0">
                <a:solidFill>
                  <a:srgbClr val="FF0000"/>
                </a:solidFill>
                <a:latin typeface="Andalus" pitchFamily="18" charset="-78"/>
                <a:cs typeface="Akhbar MT" pitchFamily="2" charset="-78"/>
              </a:rPr>
              <a:t>المجموعات.</a:t>
            </a:r>
          </a:p>
          <a:p>
            <a:pPr eaLnBrk="1" hangingPunct="1">
              <a:buFontTx/>
              <a:buAutoNum type="arabicParenR"/>
            </a:pPr>
            <a:r>
              <a:rPr lang="ar-KW" sz="3600" b="1" dirty="0">
                <a:solidFill>
                  <a:srgbClr val="FF0000"/>
                </a:solidFill>
                <a:latin typeface="Andalus" pitchFamily="18" charset="-78"/>
                <a:cs typeface="Akhbar MT" pitchFamily="2" charset="-78"/>
              </a:rPr>
              <a:t>عمليتي التقاطع و الاتحاد على المجموعات.</a:t>
            </a:r>
          </a:p>
          <a:p>
            <a:pPr eaLnBrk="1" hangingPunct="1">
              <a:buFontTx/>
              <a:buAutoNum type="arabicParenR"/>
            </a:pPr>
            <a:r>
              <a:rPr lang="ar-KW" sz="3600" b="1" dirty="0">
                <a:solidFill>
                  <a:srgbClr val="FF0000"/>
                </a:solidFill>
                <a:latin typeface="Andalus" pitchFamily="18" charset="-78"/>
                <a:cs typeface="Akhbar MT" pitchFamily="2" charset="-78"/>
              </a:rPr>
              <a:t>كتابة المجموعات بطريقة ذكر العناصر.</a:t>
            </a:r>
            <a:endParaRPr lang="en-US" sz="3600" b="1" dirty="0">
              <a:solidFill>
                <a:srgbClr val="FF0000"/>
              </a:solidFill>
              <a:latin typeface="Andalus" pitchFamily="18" charset="-78"/>
              <a:cs typeface="Akhbar MT" pitchFamily="2" charset="-78"/>
            </a:endParaRP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2987675" y="4581525"/>
            <a:ext cx="360045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ar-KW" sz="4000" b="1" dirty="0"/>
              <a:t> </a:t>
            </a:r>
            <a:r>
              <a:rPr lang="ar-KW" sz="4000" b="1" dirty="0">
                <a:cs typeface="PT Bold Dusky" pitchFamily="2" charset="-78"/>
              </a:rPr>
              <a:t>الحصص المقترحة</a:t>
            </a:r>
            <a:endParaRPr lang="ar-KW" sz="3600" b="1" dirty="0">
              <a:cs typeface="PT Bold Dusky" pitchFamily="2" charset="-78"/>
            </a:endParaRPr>
          </a:p>
          <a:p>
            <a:pPr algn="ctr" eaLnBrk="1" hangingPunct="1"/>
            <a:r>
              <a:rPr lang="ar-EG" sz="2400" b="1" dirty="0" smtClean="0">
                <a:cs typeface="PT Bold Dusky" pitchFamily="2" charset="-78"/>
              </a:rPr>
              <a:t>حصة واحدة</a:t>
            </a:r>
            <a:endParaRPr lang="ar-KW" sz="2400" b="1" dirty="0">
              <a:cs typeface="PT Bold Dusky" pitchFamily="2" charset="-78"/>
            </a:endParaRPr>
          </a:p>
        </p:txBody>
      </p:sp>
      <p:sp>
        <p:nvSpPr>
          <p:cNvPr id="11272" name="WordArt 8"/>
          <p:cNvSpPr>
            <a:spLocks noChangeArrowheads="1" noChangeShapeType="1" noTextEdit="1"/>
          </p:cNvSpPr>
          <p:nvPr/>
        </p:nvSpPr>
        <p:spPr bwMode="auto">
          <a:xfrm>
            <a:off x="2843213" y="476250"/>
            <a:ext cx="3495675" cy="6477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ar-EG" sz="4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الموضوعات ذات الصلة</a:t>
            </a:r>
          </a:p>
        </p:txBody>
      </p:sp>
    </p:spTree>
    <p:extLst>
      <p:ext uri="{BB962C8B-B14F-4D97-AF65-F5344CB8AC3E}">
        <p14:creationId xmlns:p14="http://schemas.microsoft.com/office/powerpoint/2010/main" val="31709098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animBg="1"/>
      <p:bldP spid="11271" grpId="0"/>
      <p:bldP spid="11272" grpId="0" animBg="1"/>
      <p:bldP spid="11272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4" name="AutoShape 4"/>
          <p:cNvSpPr>
            <a:spLocks noChangeArrowheads="1"/>
          </p:cNvSpPr>
          <p:nvPr/>
        </p:nvSpPr>
        <p:spPr bwMode="auto">
          <a:xfrm>
            <a:off x="6156325" y="260350"/>
            <a:ext cx="2663825" cy="1584325"/>
          </a:xfrm>
          <a:prstGeom prst="wedgeEllipseCallout">
            <a:avLst>
              <a:gd name="adj1" fmla="val -43741"/>
              <a:gd name="adj2" fmla="val 97296"/>
            </a:avLst>
          </a:prstGeom>
          <a:solidFill>
            <a:schemeClr val="tx1"/>
          </a:solidFill>
          <a:ln w="38100" algn="ctr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>
                <a:alpha val="79999"/>
              </a:schemeClr>
            </a:outerShdw>
          </a:effectLst>
        </p:spPr>
        <p:txBody>
          <a:bodyPr/>
          <a:lstStyle/>
          <a:p>
            <a:pPr algn="ctr">
              <a:spcBef>
                <a:spcPct val="0"/>
              </a:spcBef>
            </a:pPr>
            <a:r>
              <a:rPr lang="ar-SA" sz="5400" b="1">
                <a:solidFill>
                  <a:srgbClr val="FFFF99"/>
                </a:solidFill>
                <a:latin typeface="Arial" pitchFamily="34" charset="0"/>
              </a:rPr>
              <a:t>المقدمة</a:t>
            </a:r>
            <a:endParaRPr lang="en-US" sz="5400" b="1">
              <a:solidFill>
                <a:srgbClr val="FFFF99"/>
              </a:solidFill>
              <a:latin typeface="Arial" pitchFamily="34" charset="0"/>
            </a:endParaRPr>
          </a:p>
        </p:txBody>
      </p:sp>
      <p:sp>
        <p:nvSpPr>
          <p:cNvPr id="138246" name="Oval 6"/>
          <p:cNvSpPr>
            <a:spLocks noChangeArrowheads="1"/>
          </p:cNvSpPr>
          <p:nvPr/>
        </p:nvSpPr>
        <p:spPr bwMode="auto">
          <a:xfrm>
            <a:off x="8388350" y="3141663"/>
            <a:ext cx="503238" cy="504825"/>
          </a:xfrm>
          <a:prstGeom prst="ellipse">
            <a:avLst/>
          </a:prstGeom>
          <a:solidFill>
            <a:srgbClr val="FF0000"/>
          </a:solidFill>
          <a:ln w="38100" algn="ctr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>
                <a:alpha val="79999"/>
              </a:schemeClr>
            </a:outerShdw>
          </a:effec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ar-SA" sz="4000" b="1">
                <a:solidFill>
                  <a:srgbClr val="FFFF99"/>
                </a:solidFill>
                <a:latin typeface="Arial" pitchFamily="34" charset="0"/>
              </a:rPr>
              <a:t>1</a:t>
            </a:r>
            <a:endParaRPr lang="en-US" sz="4000" b="1">
              <a:solidFill>
                <a:srgbClr val="FFFF99"/>
              </a:solidFill>
              <a:latin typeface="Arial" pitchFamily="34" charset="0"/>
            </a:endParaRPr>
          </a:p>
        </p:txBody>
      </p:sp>
      <p:sp>
        <p:nvSpPr>
          <p:cNvPr id="138247" name="Text Box 7"/>
          <p:cNvSpPr txBox="1">
            <a:spLocks noChangeArrowheads="1"/>
          </p:cNvSpPr>
          <p:nvPr/>
        </p:nvSpPr>
        <p:spPr bwMode="auto">
          <a:xfrm>
            <a:off x="1763713" y="2420938"/>
            <a:ext cx="6985000" cy="646112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>
                <a:alpha val="80000"/>
              </a:scheme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ar-KW" sz="36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أكتب بطريقة ذكر العناصر</a:t>
            </a:r>
            <a:endParaRPr lang="en-US" sz="3600" b="1" dirty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138250" name="Oval 10"/>
          <p:cNvSpPr>
            <a:spLocks noChangeArrowheads="1"/>
          </p:cNvSpPr>
          <p:nvPr/>
        </p:nvSpPr>
        <p:spPr bwMode="auto">
          <a:xfrm>
            <a:off x="8388350" y="4868863"/>
            <a:ext cx="503238" cy="504825"/>
          </a:xfrm>
          <a:prstGeom prst="ellipse">
            <a:avLst/>
          </a:prstGeom>
          <a:solidFill>
            <a:srgbClr val="FF0000"/>
          </a:solidFill>
          <a:ln w="38100" algn="ctr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>
                <a:alpha val="79999"/>
              </a:schemeClr>
            </a:outerShdw>
          </a:effectLst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r>
              <a:rPr lang="ar-KW" sz="4000" b="1">
                <a:solidFill>
                  <a:srgbClr val="FFFF99"/>
                </a:solidFill>
                <a:latin typeface="Arial" pitchFamily="34" charset="0"/>
              </a:rPr>
              <a:t>2</a:t>
            </a:r>
            <a:endParaRPr lang="en-US" sz="4000" b="1">
              <a:solidFill>
                <a:srgbClr val="FFFF99"/>
              </a:solidFill>
              <a:latin typeface="Arial" pitchFamily="34" charset="0"/>
            </a:endParaRPr>
          </a:p>
        </p:txBody>
      </p: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1403350" y="4797425"/>
            <a:ext cx="6985000" cy="6461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>
                <a:alpha val="79999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r>
              <a:rPr lang="ar-KW" sz="3600" b="1" dirty="0" smtClean="0">
                <a:solidFill>
                  <a:srgbClr val="00B050"/>
                </a:solidFill>
                <a:latin typeface="Arial" pitchFamily="34" charset="0"/>
              </a:rPr>
              <a:t>: </a:t>
            </a:r>
            <a:r>
              <a:rPr lang="ar-KW" sz="3600" b="1" dirty="0">
                <a:solidFill>
                  <a:srgbClr val="00B050"/>
                </a:solidFill>
                <a:latin typeface="Arial" pitchFamily="34" charset="0"/>
              </a:rPr>
              <a:t>مجموعة عوامل العدد 8</a:t>
            </a:r>
            <a:endParaRPr lang="en-US" sz="3600" b="1" dirty="0">
              <a:solidFill>
                <a:srgbClr val="00B050"/>
              </a:solidFill>
              <a:latin typeface="Arial" pitchFamily="34" charset="0"/>
            </a:endParaRP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1331913" y="3177519"/>
            <a:ext cx="6985000" cy="64611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>
                <a:alpha val="79999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r>
              <a:rPr lang="ar-EG" sz="3600" b="1" dirty="0">
                <a:solidFill>
                  <a:srgbClr val="00B050"/>
                </a:solidFill>
                <a:latin typeface="رموز الرياضيات العربية"/>
                <a:cs typeface="رموز الرياضيات العربية"/>
              </a:rPr>
              <a:t>Ѕ</a:t>
            </a:r>
            <a:r>
              <a:rPr lang="ar-EG" sz="3600" b="1" dirty="0" smtClean="0">
                <a:solidFill>
                  <a:srgbClr val="00B050"/>
                </a:solidFill>
                <a:latin typeface="رموز الرياضيات العربية"/>
                <a:cs typeface="رموز الرياضيات العربية"/>
              </a:rPr>
              <a:t>:</a:t>
            </a:r>
            <a:r>
              <a:rPr lang="ar-KW" sz="3600" b="1" dirty="0" smtClean="0">
                <a:solidFill>
                  <a:srgbClr val="00B050"/>
                </a:solidFill>
                <a:latin typeface="Arial" pitchFamily="34" charset="0"/>
                <a:cs typeface="+mn-cs"/>
              </a:rPr>
              <a:t> </a:t>
            </a:r>
            <a:r>
              <a:rPr lang="ar-KW" sz="3600" b="1" dirty="0">
                <a:solidFill>
                  <a:srgbClr val="00B050"/>
                </a:solidFill>
                <a:latin typeface="Arial" pitchFamily="34" charset="0"/>
                <a:cs typeface="+mn-cs"/>
              </a:rPr>
              <a:t>مجموعة أحرف كلمة ” الكويت“</a:t>
            </a:r>
            <a:endParaRPr lang="en-US" sz="3600" b="1" dirty="0">
              <a:solidFill>
                <a:srgbClr val="00B050"/>
              </a:solidFill>
              <a:latin typeface="Arial" pitchFamily="34" charset="0"/>
              <a:cs typeface="+mn-cs"/>
            </a:endParaRPr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1692275" y="3860800"/>
            <a:ext cx="6983413" cy="64611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>
                <a:alpha val="79999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r>
              <a:rPr lang="az-Cyrl-AZ" sz="3600" b="1" dirty="0" smtClean="0">
                <a:solidFill>
                  <a:srgbClr val="002060"/>
                </a:solidFill>
                <a:latin typeface="رموز الرياضيات العربية"/>
                <a:cs typeface="رموز الرياضيات العربية"/>
              </a:rPr>
              <a:t>Ѕ</a:t>
            </a:r>
            <a:r>
              <a:rPr lang="ar-KW" sz="3600" b="1" dirty="0" smtClean="0">
                <a:solidFill>
                  <a:srgbClr val="002060"/>
                </a:solidFill>
                <a:latin typeface="Arial" pitchFamily="34" charset="0"/>
              </a:rPr>
              <a:t>= </a:t>
            </a:r>
            <a:r>
              <a:rPr lang="ar-KW" sz="3600" b="1" dirty="0">
                <a:solidFill>
                  <a:srgbClr val="002060"/>
                </a:solidFill>
                <a:latin typeface="Arial" pitchFamily="34" charset="0"/>
              </a:rPr>
              <a:t>{ ا , ل , ك , و , ي , ت }</a:t>
            </a:r>
            <a:endParaRPr lang="en-US" sz="3600" b="1" dirty="0">
              <a:solidFill>
                <a:srgbClr val="002060"/>
              </a:solidFill>
              <a:latin typeface="Arial" pitchFamily="34" charset="0"/>
            </a:endParaRP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1692275" y="5516563"/>
            <a:ext cx="6983413" cy="6477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>
                <a:alpha val="79999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3600" b="1" dirty="0" smtClean="0">
                <a:solidFill>
                  <a:srgbClr val="002060"/>
                </a:solidFill>
                <a:latin typeface="رموز الرياضيات العربية"/>
                <a:cs typeface="رموز الرياضيات العربية"/>
              </a:rPr>
              <a:t>W</a:t>
            </a:r>
            <a:r>
              <a:rPr lang="ar-KW" sz="3600" b="1" dirty="0" smtClean="0">
                <a:solidFill>
                  <a:srgbClr val="002060"/>
                </a:solidFill>
                <a:latin typeface="Arial" pitchFamily="34" charset="0"/>
              </a:rPr>
              <a:t>= </a:t>
            </a:r>
            <a:r>
              <a:rPr lang="ar-KW" sz="3600" b="1" dirty="0">
                <a:solidFill>
                  <a:srgbClr val="002060"/>
                </a:solidFill>
                <a:latin typeface="Arial" pitchFamily="34" charset="0"/>
              </a:rPr>
              <a:t>{ 1 , 2 , 4, 8 }</a:t>
            </a:r>
            <a:endParaRPr lang="en-US" sz="3600" b="1" dirty="0">
              <a:solidFill>
                <a:srgbClr val="002060"/>
              </a:solidFill>
              <a:latin typeface="Arial" pitchFamily="34" charset="0"/>
            </a:endParaRPr>
          </a:p>
        </p:txBody>
      </p:sp>
      <p:graphicFrame>
        <p:nvGraphicFramePr>
          <p:cNvPr id="3" name="كائن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992936"/>
              </p:ext>
            </p:extLst>
          </p:nvPr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6" name="معادلة" r:id="rId4" imgW="114120" imgH="215640" progId="Equation.3">
                  <p:embed/>
                </p:oleObj>
              </mc:Choice>
              <mc:Fallback>
                <p:oleObj name="معادلة" r:id="rId4" imgW="11412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269278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8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500"/>
                                        <p:tgtEl>
                                          <p:spTgt spid="138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400" decel="100000"/>
                                        <p:tgtEl>
                                          <p:spTgt spid="1382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400" decel="100000" fill="hold"/>
                                        <p:tgtEl>
                                          <p:spTgt spid="1382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decel="100000" fill="hold"/>
                                        <p:tgtEl>
                                          <p:spTgt spid="138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decel="100000" fill="hold"/>
                                        <p:tgtEl>
                                          <p:spTgt spid="138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8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8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8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8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8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4" grpId="0" animBg="1"/>
      <p:bldP spid="138246" grpId="0" animBg="1"/>
      <p:bldP spid="138247" grpId="0"/>
      <p:bldP spid="138250" grpId="0" animBg="1"/>
      <p:bldP spid="19" grpId="0"/>
      <p:bldP spid="20" grpId="0"/>
      <p:bldP spid="21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539948" y="2264673"/>
            <a:ext cx="8064500" cy="310854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ar-KW" sz="3200" b="1" dirty="0">
                <a:solidFill>
                  <a:srgbClr val="7030A0"/>
                </a:solidFill>
                <a:latin typeface="Arial" pitchFamily="34" charset="0"/>
              </a:rPr>
              <a:t>* لنشكل من طلاب الصف التاسع اللجان التالية: لجنة الرياضة, لجنة البيئة, لجنة الثقافة الدينية, لجنة المسرح.</a:t>
            </a:r>
          </a:p>
          <a:p>
            <a:pPr marL="514350" indent="-514350">
              <a:buFontTx/>
              <a:buAutoNum type="arabicPlain"/>
              <a:defRPr/>
            </a:pPr>
            <a:r>
              <a:rPr lang="ar-KW" sz="2800" b="1" dirty="0">
                <a:solidFill>
                  <a:srgbClr val="7030A0"/>
                </a:solidFill>
                <a:latin typeface="Arial" pitchFamily="34" charset="0"/>
              </a:rPr>
              <a:t>أكمل مستخدما أحد الرموز       </a:t>
            </a:r>
            <a:r>
              <a:rPr lang="ar-EG" sz="2800" b="1" dirty="0" smtClean="0">
                <a:solidFill>
                  <a:srgbClr val="7030A0"/>
                </a:solidFill>
                <a:latin typeface="Arial" pitchFamily="34" charset="0"/>
              </a:rPr>
              <a:t> أو</a:t>
            </a:r>
            <a:endParaRPr lang="ar-KW" sz="2800" b="1" dirty="0">
              <a:solidFill>
                <a:srgbClr val="7030A0"/>
              </a:solidFill>
              <a:latin typeface="Arial" pitchFamily="34" charset="0"/>
            </a:endParaRPr>
          </a:p>
          <a:p>
            <a:pPr marL="514350" indent="-514350">
              <a:defRPr/>
            </a:pPr>
            <a:r>
              <a:rPr lang="ar-KW" sz="3200" b="1" dirty="0">
                <a:solidFill>
                  <a:srgbClr val="7030A0"/>
                </a:solidFill>
                <a:latin typeface="Arial" pitchFamily="34" charset="0"/>
              </a:rPr>
              <a:t>	</a:t>
            </a:r>
            <a:r>
              <a:rPr lang="ar-KW" sz="2400" b="1" dirty="0">
                <a:solidFill>
                  <a:srgbClr val="7030A0"/>
                </a:solidFill>
                <a:latin typeface="Arial" pitchFamily="34" charset="0"/>
              </a:rPr>
              <a:t>أ) مجموعة اعضاء لجنة الرياضة...... مجموعة طلاب الصف التاسع.</a:t>
            </a:r>
          </a:p>
          <a:p>
            <a:pPr marL="514350" indent="-514350">
              <a:defRPr/>
            </a:pPr>
            <a:r>
              <a:rPr lang="ar-KW" sz="2400" b="1" dirty="0">
                <a:solidFill>
                  <a:srgbClr val="7030A0"/>
                </a:solidFill>
                <a:latin typeface="Arial" pitchFamily="34" charset="0"/>
              </a:rPr>
              <a:t>	ب) مجموعة أعضاء لجنة البيئة...... مجموعة أعضاء لجنة الثقافة الدينية.</a:t>
            </a:r>
          </a:p>
          <a:p>
            <a:pPr marL="514350" indent="-514350">
              <a:defRPr/>
            </a:pPr>
            <a:r>
              <a:rPr lang="ar-KW" sz="2400" b="1" dirty="0">
                <a:solidFill>
                  <a:srgbClr val="7030A0"/>
                </a:solidFill>
                <a:latin typeface="Arial" pitchFamily="34" charset="0"/>
              </a:rPr>
              <a:t> 2  هل يوجد طلاب يشاركون في أكثر من لجنة؟</a:t>
            </a:r>
          </a:p>
          <a:p>
            <a:pPr marL="514350" indent="-514350">
              <a:defRPr/>
            </a:pPr>
            <a:r>
              <a:rPr lang="ar-KW" sz="2400" b="1" dirty="0">
                <a:solidFill>
                  <a:srgbClr val="7030A0"/>
                </a:solidFill>
                <a:latin typeface="Arial" pitchFamily="34" charset="0"/>
              </a:rPr>
              <a:t>3   هل يوجد طلاب من الصف لا يشاركون في أي لجنة؟</a:t>
            </a: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835696" y="549275"/>
            <a:ext cx="5688013" cy="7080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ar-KW" sz="4000" b="1" dirty="0">
                <a:solidFill>
                  <a:schemeClr val="tx2"/>
                </a:solidFill>
                <a:latin typeface="Arial" pitchFamily="34" charset="0"/>
              </a:rPr>
              <a:t>استكشف</a:t>
            </a:r>
            <a:r>
              <a:rPr lang="ar-KW" sz="4000" b="1" dirty="0">
                <a:solidFill>
                  <a:srgbClr val="002060"/>
                </a:solidFill>
                <a:latin typeface="Arial" pitchFamily="34" charset="0"/>
              </a:rPr>
              <a:t>: المجموعات الجزئية</a:t>
            </a:r>
            <a:endParaRPr lang="en-US" sz="4000" b="1" dirty="0">
              <a:solidFill>
                <a:srgbClr val="002060"/>
              </a:solidFill>
              <a:latin typeface="Arial" pitchFamily="34" charset="0"/>
            </a:endParaRPr>
          </a:p>
        </p:txBody>
      </p:sp>
      <p:graphicFrame>
        <p:nvGraphicFramePr>
          <p:cNvPr id="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3076306"/>
              </p:ext>
            </p:extLst>
          </p:nvPr>
        </p:nvGraphicFramePr>
        <p:xfrm>
          <a:off x="4301802" y="3353048"/>
          <a:ext cx="630238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5" name="Equation" r:id="rId4" imgW="152268" imgH="152268" progId="Equation.3">
                  <p:embed/>
                </p:oleObj>
              </mc:Choice>
              <mc:Fallback>
                <p:oleObj name="Equation" r:id="rId4" imgW="152268" imgH="15226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01802" y="3353048"/>
                        <a:ext cx="630238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3293690" y="3321298"/>
            <a:ext cx="630238" cy="539750"/>
            <a:chOff x="2771800" y="2564904"/>
            <a:chExt cx="630238" cy="540000"/>
          </a:xfrm>
        </p:grpSpPr>
        <p:graphicFrame>
          <p:nvGraphicFramePr>
            <p:cNvPr id="11274" name="Object 4"/>
            <p:cNvGraphicFramePr>
              <a:graphicFrameLocks noChangeAspect="1"/>
            </p:cNvGraphicFramePr>
            <p:nvPr/>
          </p:nvGraphicFramePr>
          <p:xfrm>
            <a:off x="2771800" y="2564904"/>
            <a:ext cx="630238" cy="508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06" name="Equation" r:id="rId6" imgW="152268" imgH="152268" progId="Equation.3">
                    <p:embed/>
                  </p:oleObj>
                </mc:Choice>
                <mc:Fallback>
                  <p:oleObj name="Equation" r:id="rId6" imgW="152268" imgH="152268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71800" y="2564904"/>
                          <a:ext cx="630238" cy="508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8" name="Straight Connector 7"/>
            <p:cNvCxnSpPr/>
            <p:nvPr/>
          </p:nvCxnSpPr>
          <p:spPr>
            <a:xfrm flipH="1">
              <a:off x="2916263" y="2564904"/>
              <a:ext cx="250825" cy="540000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graphicFrame>
        <p:nvGraphicFramePr>
          <p:cNvPr id="1126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6008100"/>
              </p:ext>
            </p:extLst>
          </p:nvPr>
        </p:nvGraphicFramePr>
        <p:xfrm>
          <a:off x="4229794" y="3785096"/>
          <a:ext cx="630238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7" name="Equation" r:id="rId8" imgW="152268" imgH="152268" progId="Equation.3">
                  <p:embed/>
                </p:oleObj>
              </mc:Choice>
              <mc:Fallback>
                <p:oleObj name="Equation" r:id="rId8" imgW="152268" imgH="15226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9794" y="3785096"/>
                        <a:ext cx="630238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42594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 animBg="1"/>
      <p:bldP spid="4" grpId="0" animBg="1"/>
    </p:bld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liff">
  <a:themeElements>
    <a:clrScheme name="Cliff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Cliff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Arial" pitchFamily="34" charset="0"/>
          </a:defRPr>
        </a:defPPr>
      </a:lstStyle>
    </a:lnDef>
  </a:objectDefaults>
  <a:extraClrSchemeLst>
    <a:extraClrScheme>
      <a:clrScheme name="Cliff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ff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2090</TotalTime>
  <Words>1744</Words>
  <Application>Microsoft Office PowerPoint</Application>
  <PresentationFormat>عرض على الشاشة (3:4)‏</PresentationFormat>
  <Paragraphs>352</Paragraphs>
  <Slides>33</Slides>
  <Notes>17</Notes>
  <HiddenSlides>0</HiddenSlides>
  <MMClips>1</MMClips>
  <ScaleCrop>false</ScaleCrop>
  <HeadingPairs>
    <vt:vector size="6" baseType="variant">
      <vt:variant>
        <vt:lpstr>نسق</vt:lpstr>
      </vt:variant>
      <vt:variant>
        <vt:i4>2</vt:i4>
      </vt:variant>
      <vt:variant>
        <vt:lpstr>خوادم OLE مضمنة</vt:lpstr>
      </vt:variant>
      <vt:variant>
        <vt:i4>2</vt:i4>
      </vt:variant>
      <vt:variant>
        <vt:lpstr>عناوين الشرائح</vt:lpstr>
      </vt:variant>
      <vt:variant>
        <vt:i4>33</vt:i4>
      </vt:variant>
    </vt:vector>
  </HeadingPairs>
  <TitlesOfParts>
    <vt:vector size="37" baseType="lpstr">
      <vt:lpstr>نسق Office</vt:lpstr>
      <vt:lpstr>Cliff</vt:lpstr>
      <vt:lpstr>Equation</vt:lpstr>
      <vt:lpstr>معادلة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andalos</dc:creator>
  <cp:lastModifiedBy>andalos</cp:lastModifiedBy>
  <cp:revision>112</cp:revision>
  <dcterms:created xsi:type="dcterms:W3CDTF">2011-09-15T15:35:43Z</dcterms:created>
  <dcterms:modified xsi:type="dcterms:W3CDTF">2011-09-26T07:22:56Z</dcterms:modified>
</cp:coreProperties>
</file>